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theme/theme8.xml" ContentType="application/vnd.openxmlformats-officedocument.theme+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theme/theme10.xml" ContentType="application/vnd.openxmlformats-officedocument.theme+xml"/>
  <Override PartName="/ppt/slideLayouts/slideLayout17.xml" ContentType="application/vnd.openxmlformats-officedocument.presentationml.slideLayout+xml"/>
  <Override PartName="/ppt/theme/theme11.xml" ContentType="application/vnd.openxmlformats-officedocument.theme+xml"/>
  <Override PartName="/ppt/slideLayouts/slideLayout18.xml" ContentType="application/vnd.openxmlformats-officedocument.presentationml.slideLayout+xml"/>
  <Override PartName="/ppt/theme/theme12.xml" ContentType="application/vnd.openxmlformats-officedocument.theme+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3" r:id="rId3"/>
    <p:sldMasterId id="2147483660" r:id="rId4"/>
    <p:sldMasterId id="2147483662" r:id="rId5"/>
    <p:sldMasterId id="2147483664" r:id="rId6"/>
    <p:sldMasterId id="2147483666" r:id="rId7"/>
    <p:sldMasterId id="2147483668" r:id="rId8"/>
    <p:sldMasterId id="2147483670" r:id="rId9"/>
    <p:sldMasterId id="2147483672" r:id="rId10"/>
    <p:sldMasterId id="2147483674" r:id="rId11"/>
    <p:sldMasterId id="2147483676" r:id="rId12"/>
    <p:sldMasterId id="2147483678" r:id="rId13"/>
    <p:sldMasterId id="2147483680" r:id="rId14"/>
    <p:sldMasterId id="2147483683" r:id="rId15"/>
  </p:sldMasterIdLst>
  <p:notesMasterIdLst>
    <p:notesMasterId r:id="rId28"/>
  </p:notesMasterIdLst>
  <p:sldIdLst>
    <p:sldId id="256" r:id="rId16"/>
    <p:sldId id="257" r:id="rId17"/>
    <p:sldId id="258" r:id="rId18"/>
    <p:sldId id="259" r:id="rId19"/>
    <p:sldId id="260" r:id="rId20"/>
    <p:sldId id="261" r:id="rId21"/>
    <p:sldId id="267" r:id="rId22"/>
    <p:sldId id="266" r:id="rId23"/>
    <p:sldId id="268" r:id="rId24"/>
    <p:sldId id="269" r:id="rId25"/>
    <p:sldId id="264" r:id="rId26"/>
    <p:sldId id="265" r:id="rId2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gakK4TOGQMiS4wWJRHW8Yg91U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00BA1A-A683-4B6E-840B-13413DB2D680}" v="7" dt="2023-03-13T19:46:43.1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218" y="10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customschemas.google.com/relationships/presentationmetadata" Target="metadata"/><Relationship Id="rId35" Type="http://schemas.microsoft.com/office/2015/10/relationships/revisionInfo" Target="revisionInfo.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Title slides</a:t>
            </a:r>
            <a:endParaRPr b="1"/>
          </a:p>
          <a:p>
            <a:pPr marL="0" marR="0" lvl="0" indent="0" algn="l" rtl="0">
              <a:lnSpc>
                <a:spcPct val="100000"/>
              </a:lnSpc>
              <a:spcBef>
                <a:spcPts val="0"/>
              </a:spcBef>
              <a:spcAft>
                <a:spcPts val="0"/>
              </a:spcAft>
              <a:buClr>
                <a:schemeClr val="dk1"/>
              </a:buClr>
              <a:buSzPts val="1200"/>
              <a:buFont typeface="Calibri"/>
              <a:buNone/>
            </a:pPr>
            <a:r>
              <a:rPr lang="en-US"/>
              <a:t>There are five different title slide image options. Text boxes can be customized or deleted. </a:t>
            </a:r>
            <a:endParaRPr/>
          </a:p>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Add a slide: Under the ‘Home’ menu, click on ‘New Slide’ and select the layout you would like to use. </a:t>
            </a:r>
            <a:endParaRPr/>
          </a:p>
          <a:p>
            <a:pPr marL="171450" marR="0" lvl="0" indent="-171450" algn="l" rtl="0">
              <a:lnSpc>
                <a:spcPct val="100000"/>
              </a:lnSpc>
              <a:spcBef>
                <a:spcPts val="0"/>
              </a:spcBef>
              <a:spcAft>
                <a:spcPts val="0"/>
              </a:spcAft>
              <a:buClr>
                <a:schemeClr val="dk1"/>
              </a:buClr>
              <a:buSzPts val="1200"/>
              <a:buFont typeface="Arial"/>
              <a:buChar char="•"/>
            </a:pPr>
            <a:r>
              <a:rPr lang="en-US"/>
              <a:t>Duplicate a slide: In the left navigation window, right-click on the slide you would like to duplicate and select ‘Duplicate Slide’.</a:t>
            </a:r>
            <a:endParaRPr/>
          </a:p>
          <a:p>
            <a:pPr marL="171450" marR="0" lvl="0" indent="-171450" algn="l" rtl="0">
              <a:lnSpc>
                <a:spcPct val="100000"/>
              </a:lnSpc>
              <a:spcBef>
                <a:spcPts val="0"/>
              </a:spcBef>
              <a:spcAft>
                <a:spcPts val="0"/>
              </a:spcAft>
              <a:buClr>
                <a:schemeClr val="dk1"/>
              </a:buClr>
              <a:buSzPts val="1200"/>
              <a:buFont typeface="Arial"/>
              <a:buChar char="•"/>
            </a:pPr>
            <a:r>
              <a:rPr lang="en-US"/>
              <a:t>Delete a slide: In the left navigation window, right-click on the slide you would like to delete and select ‘Delete Slide’.</a:t>
            </a:r>
            <a:endParaRPr/>
          </a:p>
        </p:txBody>
      </p:sp>
      <p:sp>
        <p:nvSpPr>
          <p:cNvPr id="155" name="Google Shape;155;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0363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9894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9655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7373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opt 1">
  <p:cSld name="Title Slide opt 1">
    <p:spTree>
      <p:nvGrpSpPr>
        <p:cNvPr id="1" name="Shape 12"/>
        <p:cNvGrpSpPr/>
        <p:nvPr/>
      </p:nvGrpSpPr>
      <p:grpSpPr>
        <a:xfrm>
          <a:off x="0" y="0"/>
          <a:ext cx="0" cy="0"/>
          <a:chOff x="0" y="0"/>
          <a:chExt cx="0" cy="0"/>
        </a:xfrm>
      </p:grpSpPr>
      <p:sp>
        <p:nvSpPr>
          <p:cNvPr id="13" name="Google Shape;13;p12"/>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divider custom image">
  <p:cSld name="Section divider custom image">
    <p:spTree>
      <p:nvGrpSpPr>
        <p:cNvPr id="1" name="Shape 57"/>
        <p:cNvGrpSpPr/>
        <p:nvPr/>
      </p:nvGrpSpPr>
      <p:grpSpPr>
        <a:xfrm>
          <a:off x="0" y="0"/>
          <a:ext cx="0" cy="0"/>
          <a:chOff x="0" y="0"/>
          <a:chExt cx="0" cy="0"/>
        </a:xfrm>
      </p:grpSpPr>
      <p:grpSp>
        <p:nvGrpSpPr>
          <p:cNvPr id="58" name="Google Shape;58;p18"/>
          <p:cNvGrpSpPr/>
          <p:nvPr/>
        </p:nvGrpSpPr>
        <p:grpSpPr>
          <a:xfrm>
            <a:off x="0" y="0"/>
            <a:ext cx="6400800" cy="6858000"/>
            <a:chOff x="0" y="0"/>
            <a:chExt cx="6400800" cy="6858000"/>
          </a:xfrm>
        </p:grpSpPr>
        <p:sp>
          <p:nvSpPr>
            <p:cNvPr id="59" name="Google Shape;59;p18"/>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18"/>
            <p:cNvSpPr/>
            <p:nvPr/>
          </p:nvSpPr>
          <p:spPr>
            <a:xfrm>
              <a:off x="0" y="0"/>
              <a:ext cx="508000" cy="508000"/>
            </a:xfrm>
            <a:prstGeom prst="rect">
              <a:avLst/>
            </a:pr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61" name="Google Shape;61;p18"/>
          <p:cNvSpPr/>
          <p:nvPr/>
        </p:nvSpPr>
        <p:spPr>
          <a:xfrm>
            <a:off x="0" y="-1"/>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 name="Google Shape;62;p18"/>
          <p:cNvSpPr>
            <a:spLocks noGrp="1"/>
          </p:cNvSpPr>
          <p:nvPr>
            <p:ph type="pic" idx="2"/>
          </p:nvPr>
        </p:nvSpPr>
        <p:spPr>
          <a:xfrm>
            <a:off x="3648870" y="-19050"/>
            <a:ext cx="5512578" cy="6891337"/>
          </a:xfrm>
          <a:prstGeom prst="rect">
            <a:avLst/>
          </a:prstGeom>
          <a:noFill/>
          <a:ln>
            <a:noFill/>
          </a:ln>
        </p:spPr>
      </p:sp>
      <p:pic>
        <p:nvPicPr>
          <p:cNvPr id="63" name="Google Shape;63;p18" descr="16-3969_Corporate - Powerpoint Template Refresh_vector_logo.png"/>
          <p:cNvPicPr preferRelativeResize="0"/>
          <p:nvPr/>
        </p:nvPicPr>
        <p:blipFill rotWithShape="1">
          <a:blip r:embed="rId2">
            <a:alphaModFix/>
          </a:blip>
          <a:srcRect/>
          <a:stretch/>
        </p:blipFill>
        <p:spPr>
          <a:xfrm>
            <a:off x="7772400" y="5486400"/>
            <a:ext cx="1371600" cy="1371600"/>
          </a:xfrm>
          <a:prstGeom prst="rect">
            <a:avLst/>
          </a:prstGeom>
          <a:noFill/>
          <a:ln>
            <a:noFill/>
          </a:ln>
        </p:spPr>
      </p:pic>
      <p:sp>
        <p:nvSpPr>
          <p:cNvPr id="64" name="Google Shape;64;p18"/>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8"/>
          <p:cNvSpPr txBox="1">
            <a:spLocks noGrp="1"/>
          </p:cNvSpPr>
          <p:nvPr>
            <p:ph type="body" idx="3"/>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opt 2">
  <p:cSld name="Title Slide opt 2">
    <p:spTree>
      <p:nvGrpSpPr>
        <p:cNvPr id="1" name="Shape 69"/>
        <p:cNvGrpSpPr/>
        <p:nvPr/>
      </p:nvGrpSpPr>
      <p:grpSpPr>
        <a:xfrm>
          <a:off x="0" y="0"/>
          <a:ext cx="0" cy="0"/>
          <a:chOff x="0" y="0"/>
          <a:chExt cx="0" cy="0"/>
        </a:xfrm>
      </p:grpSpPr>
      <p:sp>
        <p:nvSpPr>
          <p:cNvPr id="70" name="Google Shape;70;p26"/>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Google Shape;71;p26"/>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opt 3">
  <p:cSld name="Title Slide opt 3">
    <p:spTree>
      <p:nvGrpSpPr>
        <p:cNvPr id="1" name="Shape 75"/>
        <p:cNvGrpSpPr/>
        <p:nvPr/>
      </p:nvGrpSpPr>
      <p:grpSpPr>
        <a:xfrm>
          <a:off x="0" y="0"/>
          <a:ext cx="0" cy="0"/>
          <a:chOff x="0" y="0"/>
          <a:chExt cx="0" cy="0"/>
        </a:xfrm>
      </p:grpSpPr>
      <p:sp>
        <p:nvSpPr>
          <p:cNvPr id="76" name="Google Shape;76;p28"/>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opt 4">
  <p:cSld name="Title Slide opt 4">
    <p:spTree>
      <p:nvGrpSpPr>
        <p:cNvPr id="1" name="Shape 81"/>
        <p:cNvGrpSpPr/>
        <p:nvPr/>
      </p:nvGrpSpPr>
      <p:grpSpPr>
        <a:xfrm>
          <a:off x="0" y="0"/>
          <a:ext cx="0" cy="0"/>
          <a:chOff x="0" y="0"/>
          <a:chExt cx="0" cy="0"/>
        </a:xfrm>
      </p:grpSpPr>
      <p:sp>
        <p:nvSpPr>
          <p:cNvPr id="82" name="Google Shape;82;p30"/>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30"/>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opt 5">
  <p:cSld name="Title Slide opt 5">
    <p:spTree>
      <p:nvGrpSpPr>
        <p:cNvPr id="1" name="Shape 87"/>
        <p:cNvGrpSpPr/>
        <p:nvPr/>
      </p:nvGrpSpPr>
      <p:grpSpPr>
        <a:xfrm>
          <a:off x="0" y="0"/>
          <a:ext cx="0" cy="0"/>
          <a:chOff x="0" y="0"/>
          <a:chExt cx="0" cy="0"/>
        </a:xfrm>
      </p:grpSpPr>
      <p:sp>
        <p:nvSpPr>
          <p:cNvPr id="88" name="Google Shape;88;p32"/>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9" name="Google Shape;89;p32"/>
          <p:cNvSpPr txBox="1">
            <a:spLocks noGrp="1"/>
          </p:cNvSpPr>
          <p:nvPr>
            <p:ph type="body" idx="2"/>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custom image">
  <p:cSld name="Title Slide custom image">
    <p:spTree>
      <p:nvGrpSpPr>
        <p:cNvPr id="1" name="Shape 94"/>
        <p:cNvGrpSpPr/>
        <p:nvPr/>
      </p:nvGrpSpPr>
      <p:grpSpPr>
        <a:xfrm>
          <a:off x="0" y="0"/>
          <a:ext cx="0" cy="0"/>
          <a:chOff x="0" y="0"/>
          <a:chExt cx="0" cy="0"/>
        </a:xfrm>
      </p:grpSpPr>
      <p:sp>
        <p:nvSpPr>
          <p:cNvPr id="95" name="Google Shape;95;p34"/>
          <p:cNvSpPr>
            <a:spLocks noGrp="1"/>
          </p:cNvSpPr>
          <p:nvPr>
            <p:ph type="pic" idx="2"/>
          </p:nvPr>
        </p:nvSpPr>
        <p:spPr>
          <a:xfrm>
            <a:off x="3648870" y="-19050"/>
            <a:ext cx="5512578" cy="6891337"/>
          </a:xfrm>
          <a:prstGeom prst="rect">
            <a:avLst/>
          </a:prstGeom>
          <a:noFill/>
          <a:ln>
            <a:noFill/>
          </a:ln>
        </p:spPr>
      </p:sp>
      <p:pic>
        <p:nvPicPr>
          <p:cNvPr id="96" name="Google Shape;96;p34" descr="16-3969_Corporate - Powerpoint Template Refresh_vector_logo.png"/>
          <p:cNvPicPr preferRelativeResize="0"/>
          <p:nvPr/>
        </p:nvPicPr>
        <p:blipFill rotWithShape="1">
          <a:blip r:embed="rId2">
            <a:alphaModFix/>
          </a:blip>
          <a:srcRect/>
          <a:stretch/>
        </p:blipFill>
        <p:spPr>
          <a:xfrm>
            <a:off x="7772400" y="5486400"/>
            <a:ext cx="1371600" cy="1371600"/>
          </a:xfrm>
          <a:prstGeom prst="rect">
            <a:avLst/>
          </a:prstGeom>
          <a:noFill/>
          <a:ln>
            <a:noFill/>
          </a:ln>
        </p:spPr>
      </p:pic>
      <p:grpSp>
        <p:nvGrpSpPr>
          <p:cNvPr id="97" name="Google Shape;97;p34"/>
          <p:cNvGrpSpPr/>
          <p:nvPr/>
        </p:nvGrpSpPr>
        <p:grpSpPr>
          <a:xfrm>
            <a:off x="0" y="0"/>
            <a:ext cx="6400800" cy="6858000"/>
            <a:chOff x="0" y="0"/>
            <a:chExt cx="6400800" cy="6858000"/>
          </a:xfrm>
        </p:grpSpPr>
        <p:sp>
          <p:nvSpPr>
            <p:cNvPr id="98" name="Google Shape;98;p34"/>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272B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9" name="Google Shape;99;p34"/>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00" name="Google Shape;100;p34"/>
          <p:cNvSpPr txBox="1">
            <a:spLocks noGrp="1"/>
          </p:cNvSpPr>
          <p:nvPr>
            <p:ph type="body" idx="1"/>
          </p:nvPr>
        </p:nvSpPr>
        <p:spPr>
          <a:xfrm>
            <a:off x="371605" y="2006839"/>
            <a:ext cx="4406190" cy="148725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4000"/>
              <a:buFont typeface="Arial"/>
              <a:buNone/>
              <a:defRPr sz="4000" b="1" i="0" u="none" strike="noStrike" cap="none">
                <a:solidFill>
                  <a:schemeClr val="lt1"/>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34"/>
          <p:cNvSpPr txBox="1">
            <a:spLocks noGrp="1"/>
          </p:cNvSpPr>
          <p:nvPr>
            <p:ph type="body" idx="3"/>
          </p:nvPr>
        </p:nvSpPr>
        <p:spPr>
          <a:xfrm>
            <a:off x="371605" y="3581860"/>
            <a:ext cx="2343204" cy="9940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divider opt 1">
  <p:cSld name="Section divider opt 1">
    <p:spTree>
      <p:nvGrpSpPr>
        <p:cNvPr id="1" name="Shape 105"/>
        <p:cNvGrpSpPr/>
        <p:nvPr/>
      </p:nvGrpSpPr>
      <p:grpSpPr>
        <a:xfrm>
          <a:off x="0" y="0"/>
          <a:ext cx="0" cy="0"/>
          <a:chOff x="0" y="0"/>
          <a:chExt cx="0" cy="0"/>
        </a:xfrm>
      </p:grpSpPr>
      <p:sp>
        <p:nvSpPr>
          <p:cNvPr id="106" name="Google Shape;106;p36"/>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7" name="Google Shape;107;p36"/>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opt 2">
  <p:cSld name="Section divider opt 2">
    <p:spTree>
      <p:nvGrpSpPr>
        <p:cNvPr id="1" name="Shape 111"/>
        <p:cNvGrpSpPr/>
        <p:nvPr/>
      </p:nvGrpSpPr>
      <p:grpSpPr>
        <a:xfrm>
          <a:off x="0" y="0"/>
          <a:ext cx="0" cy="0"/>
          <a:chOff x="0" y="0"/>
          <a:chExt cx="0" cy="0"/>
        </a:xfrm>
      </p:grpSpPr>
      <p:sp>
        <p:nvSpPr>
          <p:cNvPr id="112" name="Google Shape;112;p38"/>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3" name="Google Shape;113;p38"/>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opt 3">
  <p:cSld name="Section divider opt 3">
    <p:spTree>
      <p:nvGrpSpPr>
        <p:cNvPr id="1" name="Shape 117"/>
        <p:cNvGrpSpPr/>
        <p:nvPr/>
      </p:nvGrpSpPr>
      <p:grpSpPr>
        <a:xfrm>
          <a:off x="0" y="0"/>
          <a:ext cx="0" cy="0"/>
          <a:chOff x="0" y="0"/>
          <a:chExt cx="0" cy="0"/>
        </a:xfrm>
      </p:grpSpPr>
      <p:sp>
        <p:nvSpPr>
          <p:cNvPr id="118" name="Google Shape;118;p40"/>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9" name="Google Shape;119;p40"/>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divider opt 4">
  <p:cSld name="Section divider opt 4">
    <p:spTree>
      <p:nvGrpSpPr>
        <p:cNvPr id="1" name="Shape 123"/>
        <p:cNvGrpSpPr/>
        <p:nvPr/>
      </p:nvGrpSpPr>
      <p:grpSpPr>
        <a:xfrm>
          <a:off x="0" y="0"/>
          <a:ext cx="0" cy="0"/>
          <a:chOff x="0" y="0"/>
          <a:chExt cx="0" cy="0"/>
        </a:xfrm>
      </p:grpSpPr>
      <p:sp>
        <p:nvSpPr>
          <p:cNvPr id="124" name="Google Shape;124;p42"/>
          <p:cNvSpPr txBox="1">
            <a:spLocks noGrp="1"/>
          </p:cNvSpPr>
          <p:nvPr>
            <p:ph type="body" idx="1"/>
          </p:nvPr>
        </p:nvSpPr>
        <p:spPr>
          <a:xfrm>
            <a:off x="371604" y="2551078"/>
            <a:ext cx="4567466" cy="10307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313645"/>
              </a:buClr>
              <a:buSzPts val="3700"/>
              <a:buFont typeface="Arial"/>
              <a:buNone/>
              <a:defRPr sz="37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5" name="Google Shape;125;p42"/>
          <p:cNvSpPr txBox="1">
            <a:spLocks noGrp="1"/>
          </p:cNvSpPr>
          <p:nvPr>
            <p:ph type="body" idx="2"/>
          </p:nvPr>
        </p:nvSpPr>
        <p:spPr>
          <a:xfrm>
            <a:off x="398484" y="3581860"/>
            <a:ext cx="3082385" cy="11217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EABBA"/>
              </a:buClr>
              <a:buSzPts val="1800"/>
              <a:buFont typeface="Arial"/>
              <a:buNone/>
              <a:defRPr sz="1800" b="0" i="0" u="none" strike="noStrike" cap="none">
                <a:solidFill>
                  <a:srgbClr val="2EABBA"/>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cknowledgement of Traditional Lands">
  <p:cSld name="Acknowledgement of Traditional Lands">
    <p:spTree>
      <p:nvGrpSpPr>
        <p:cNvPr id="1" name="Shape 21"/>
        <p:cNvGrpSpPr/>
        <p:nvPr/>
      </p:nvGrpSpPr>
      <p:grpSpPr>
        <a:xfrm>
          <a:off x="0" y="0"/>
          <a:ext cx="0" cy="0"/>
          <a:chOff x="0" y="0"/>
          <a:chExt cx="0" cy="0"/>
        </a:xfrm>
      </p:grpSpPr>
      <p:pic>
        <p:nvPicPr>
          <p:cNvPr id="22" name="Google Shape;22;p14" descr="16-3969_Corporate - Powerpoint Template Refresh_vector_logo.png"/>
          <p:cNvPicPr preferRelativeResize="0"/>
          <p:nvPr/>
        </p:nvPicPr>
        <p:blipFill rotWithShape="1">
          <a:blip r:embed="rId2">
            <a:alphaModFix/>
          </a:blip>
          <a:srcRect/>
          <a:stretch/>
        </p:blipFill>
        <p:spPr>
          <a:xfrm>
            <a:off x="7772400" y="5486400"/>
            <a:ext cx="1371600" cy="1371600"/>
          </a:xfrm>
          <a:prstGeom prst="rect">
            <a:avLst/>
          </a:prstGeom>
          <a:noFill/>
          <a:ln>
            <a:noFill/>
          </a:ln>
        </p:spPr>
      </p:pic>
      <p:sp>
        <p:nvSpPr>
          <p:cNvPr id="23" name="Google Shape;23;p14"/>
          <p:cNvSpPr txBox="1"/>
          <p:nvPr/>
        </p:nvSpPr>
        <p:spPr>
          <a:xfrm>
            <a:off x="371605" y="1713131"/>
            <a:ext cx="4275210" cy="48013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313645"/>
                </a:solidFill>
                <a:latin typeface="Calibri"/>
                <a:ea typeface="Calibri"/>
                <a:cs typeface="Calibri"/>
                <a:sym typeface="Calibri"/>
              </a:rPr>
              <a:t>Royal Roads University acknowledges that the campus is located on the traditional lands of the Xwsepsum (Esquimalt) and Lekwungen (Songhees) ancestors and families who have lived here for thousands </a:t>
            </a:r>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of years.</a:t>
            </a:r>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 </a:t>
            </a: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a:solidFill>
                  <a:srgbClr val="313645"/>
                </a:solidFill>
                <a:latin typeface="Calibri"/>
                <a:ea typeface="Calibri"/>
                <a:cs typeface="Calibri"/>
                <a:sym typeface="Calibri"/>
              </a:rPr>
            </a:br>
            <a:r>
              <a:rPr lang="en-US" sz="1800" b="0" i="0" u="none" strike="noStrike">
                <a:solidFill>
                  <a:srgbClr val="313645"/>
                </a:solidFill>
                <a:latin typeface="Calibri"/>
                <a:ea typeface="Calibri"/>
                <a:cs typeface="Calibri"/>
                <a:sym typeface="Calibri"/>
              </a:rPr>
              <a:t>non-Indigenous students, faculty and</a:t>
            </a:r>
            <a:br>
              <a:rPr lang="en-US" sz="1800" b="0" i="0" u="none" strike="noStrike">
                <a:solidFill>
                  <a:srgbClr val="313645"/>
                </a:solidFill>
                <a:latin typeface="Calibri"/>
                <a:ea typeface="Calibri"/>
                <a:cs typeface="Calibri"/>
                <a:sym typeface="Calibri"/>
              </a:rPr>
            </a:br>
            <a:r>
              <a:rPr lang="en-US" sz="1800" b="0" i="0" u="none" strike="noStrike">
                <a:solidFill>
                  <a:srgbClr val="313645"/>
                </a:solidFill>
                <a:latin typeface="Calibri"/>
                <a:ea typeface="Calibri"/>
                <a:cs typeface="Calibri"/>
                <a:sym typeface="Calibri"/>
              </a:rPr>
              <a:t>staff come together.</a:t>
            </a: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endParaRPr sz="1800" b="0" i="0" u="none" strike="noStrike">
              <a:solidFill>
                <a:srgbClr val="313645"/>
              </a:solidFill>
              <a:latin typeface="Calibri"/>
              <a:ea typeface="Calibri"/>
              <a:cs typeface="Calibri"/>
              <a:sym typeface="Calibri"/>
            </a:endParaRPr>
          </a:p>
          <a:p>
            <a:pPr marL="0" marR="0" lvl="0" indent="0" algn="l" rtl="0">
              <a:spcBef>
                <a:spcPts val="0"/>
              </a:spcBef>
              <a:spcAft>
                <a:spcPts val="0"/>
              </a:spcAft>
              <a:buNone/>
            </a:pPr>
            <a:r>
              <a:rPr lang="en-US" sz="1800" b="0" i="0" u="none" strike="noStrike">
                <a:solidFill>
                  <a:srgbClr val="313645"/>
                </a:solidFill>
                <a:latin typeface="Calibri"/>
                <a:ea typeface="Calibri"/>
                <a:cs typeface="Calibri"/>
                <a:sym typeface="Calibri"/>
              </a:rPr>
              <a:t>Hay'sxw'qa si'em!</a:t>
            </a:r>
            <a:endParaRPr sz="1800" b="0" i="0" u="none" strike="noStrike">
              <a:solidFill>
                <a:srgbClr val="313645"/>
              </a:solidFill>
              <a:latin typeface="Calibri"/>
              <a:ea typeface="Calibri"/>
              <a:cs typeface="Calibri"/>
              <a:sym typeface="Calibri"/>
            </a:endParaRPr>
          </a:p>
        </p:txBody>
      </p:sp>
      <p:sp>
        <p:nvSpPr>
          <p:cNvPr id="24" name="Google Shape;24;p14"/>
          <p:cNvSpPr/>
          <p:nvPr/>
        </p:nvSpPr>
        <p:spPr>
          <a:xfrm>
            <a:off x="371605" y="731818"/>
            <a:ext cx="440619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i="0" u="none" strike="noStrike">
                <a:solidFill>
                  <a:srgbClr val="2BA9B9"/>
                </a:solidFill>
                <a:latin typeface="Verdana"/>
                <a:ea typeface="Verdana"/>
                <a:cs typeface="Verdana"/>
                <a:sym typeface="Verdana"/>
              </a:rPr>
              <a:t>ACKNOWLEDGMENT OF TRADITIONAL LANDS</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with image">
  <p:cSld name="Title with image">
    <p:spTree>
      <p:nvGrpSpPr>
        <p:cNvPr id="1" name="Shape 130"/>
        <p:cNvGrpSpPr/>
        <p:nvPr/>
      </p:nvGrpSpPr>
      <p:grpSpPr>
        <a:xfrm>
          <a:off x="0" y="0"/>
          <a:ext cx="0" cy="0"/>
          <a:chOff x="0" y="0"/>
          <a:chExt cx="0" cy="0"/>
        </a:xfrm>
      </p:grpSpPr>
      <p:sp>
        <p:nvSpPr>
          <p:cNvPr id="131" name="Google Shape;131;p44"/>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2" name="Google Shape;132;p44"/>
          <p:cNvSpPr txBox="1">
            <a:spLocks noGrp="1"/>
          </p:cNvSpPr>
          <p:nvPr>
            <p:ph type="body" idx="2"/>
          </p:nvPr>
        </p:nvSpPr>
        <p:spPr>
          <a:xfrm>
            <a:off x="641452" y="1944476"/>
            <a:ext cx="3912406" cy="4088024"/>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ubhead with image">
  <p:cSld name="Title subhead with image">
    <p:spTree>
      <p:nvGrpSpPr>
        <p:cNvPr id="1" name="Shape 133"/>
        <p:cNvGrpSpPr/>
        <p:nvPr/>
      </p:nvGrpSpPr>
      <p:grpSpPr>
        <a:xfrm>
          <a:off x="0" y="0"/>
          <a:ext cx="0" cy="0"/>
          <a:chOff x="0" y="0"/>
          <a:chExt cx="0" cy="0"/>
        </a:xfrm>
      </p:grpSpPr>
      <p:sp>
        <p:nvSpPr>
          <p:cNvPr id="134" name="Google Shape;134;p45"/>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5" name="Google Shape;135;p45"/>
          <p:cNvSpPr txBox="1">
            <a:spLocks noGrp="1"/>
          </p:cNvSpPr>
          <p:nvPr>
            <p:ph type="body" idx="2"/>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45"/>
          <p:cNvSpPr txBox="1">
            <a:spLocks noGrp="1"/>
          </p:cNvSpPr>
          <p:nvPr>
            <p:ph type="body" idx="3"/>
          </p:nvPr>
        </p:nvSpPr>
        <p:spPr>
          <a:xfrm>
            <a:off x="641452" y="2325458"/>
            <a:ext cx="3912406" cy="3961042"/>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custom image">
  <p:cSld name="Title custom image">
    <p:spTree>
      <p:nvGrpSpPr>
        <p:cNvPr id="1" name="Shape 139"/>
        <p:cNvGrpSpPr/>
        <p:nvPr/>
      </p:nvGrpSpPr>
      <p:grpSpPr>
        <a:xfrm>
          <a:off x="0" y="0"/>
          <a:ext cx="0" cy="0"/>
          <a:chOff x="0" y="0"/>
          <a:chExt cx="0" cy="0"/>
        </a:xfrm>
      </p:grpSpPr>
      <p:sp>
        <p:nvSpPr>
          <p:cNvPr id="140" name="Google Shape;140;p47"/>
          <p:cNvSpPr>
            <a:spLocks noGrp="1"/>
          </p:cNvSpPr>
          <p:nvPr>
            <p:ph type="pic" idx="2"/>
          </p:nvPr>
        </p:nvSpPr>
        <p:spPr>
          <a:xfrm>
            <a:off x="5707063" y="0"/>
            <a:ext cx="3436937" cy="6858000"/>
          </a:xfrm>
          <a:prstGeom prst="rect">
            <a:avLst/>
          </a:prstGeom>
          <a:noFill/>
          <a:ln>
            <a:noFill/>
          </a:ln>
        </p:spPr>
      </p:sp>
      <p:sp>
        <p:nvSpPr>
          <p:cNvPr id="141" name="Google Shape;141;p47"/>
          <p:cNvSpPr/>
          <p:nvPr/>
        </p:nvSpPr>
        <p:spPr>
          <a:xfrm>
            <a:off x="0" y="0"/>
            <a:ext cx="5707629" cy="6858000"/>
          </a:xfrm>
          <a:prstGeom prst="rect">
            <a:avLst/>
          </a:prstGeom>
          <a:solidFill>
            <a:srgbClr val="F0F1E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2" name="Google Shape;142;p4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47"/>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4" name="Google Shape;144;p47"/>
          <p:cNvSpPr txBox="1">
            <a:spLocks noGrp="1"/>
          </p:cNvSpPr>
          <p:nvPr>
            <p:ph type="body" idx="3"/>
          </p:nvPr>
        </p:nvSpPr>
        <p:spPr>
          <a:xfrm>
            <a:off x="641452" y="1944476"/>
            <a:ext cx="3912406" cy="4088024"/>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ubhead custom image">
  <p:cSld name="Title subhead custom image">
    <p:spTree>
      <p:nvGrpSpPr>
        <p:cNvPr id="1" name="Shape 145"/>
        <p:cNvGrpSpPr/>
        <p:nvPr/>
      </p:nvGrpSpPr>
      <p:grpSpPr>
        <a:xfrm>
          <a:off x="0" y="0"/>
          <a:ext cx="0" cy="0"/>
          <a:chOff x="0" y="0"/>
          <a:chExt cx="0" cy="0"/>
        </a:xfrm>
      </p:grpSpPr>
      <p:sp>
        <p:nvSpPr>
          <p:cNvPr id="146" name="Google Shape;146;p48"/>
          <p:cNvSpPr>
            <a:spLocks noGrp="1"/>
          </p:cNvSpPr>
          <p:nvPr>
            <p:ph type="pic" idx="2"/>
          </p:nvPr>
        </p:nvSpPr>
        <p:spPr>
          <a:xfrm>
            <a:off x="5707063" y="0"/>
            <a:ext cx="3436937" cy="6858000"/>
          </a:xfrm>
          <a:prstGeom prst="rect">
            <a:avLst/>
          </a:prstGeom>
          <a:noFill/>
          <a:ln>
            <a:noFill/>
          </a:ln>
        </p:spPr>
      </p:sp>
      <p:sp>
        <p:nvSpPr>
          <p:cNvPr id="147" name="Google Shape;147;p48"/>
          <p:cNvSpPr/>
          <p:nvPr/>
        </p:nvSpPr>
        <p:spPr>
          <a:xfrm>
            <a:off x="0" y="0"/>
            <a:ext cx="5707629" cy="6858000"/>
          </a:xfrm>
          <a:prstGeom prst="rect">
            <a:avLst/>
          </a:prstGeom>
          <a:solidFill>
            <a:srgbClr val="F0F1EE"/>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48"/>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48"/>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0" name="Google Shape;150;p48"/>
          <p:cNvSpPr txBox="1">
            <a:spLocks noGrp="1"/>
          </p:cNvSpPr>
          <p:nvPr>
            <p:ph type="body" idx="3"/>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1" name="Google Shape;151;p48"/>
          <p:cNvSpPr txBox="1">
            <a:spLocks noGrp="1"/>
          </p:cNvSpPr>
          <p:nvPr>
            <p:ph type="body" idx="4"/>
          </p:nvPr>
        </p:nvSpPr>
        <p:spPr>
          <a:xfrm>
            <a:off x="641452" y="2325458"/>
            <a:ext cx="3912406" cy="3961042"/>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5"/>
        <p:cNvGrpSpPr/>
        <p:nvPr/>
      </p:nvGrpSpPr>
      <p:grpSpPr>
        <a:xfrm>
          <a:off x="0" y="0"/>
          <a:ext cx="0" cy="0"/>
          <a:chOff x="0" y="0"/>
          <a:chExt cx="0" cy="0"/>
        </a:xfrm>
      </p:grpSpPr>
      <p:sp>
        <p:nvSpPr>
          <p:cNvPr id="26" name="Google Shape;26;p20"/>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Google Shape;27;p20"/>
          <p:cNvSpPr txBox="1">
            <a:spLocks noGrp="1"/>
          </p:cNvSpPr>
          <p:nvPr>
            <p:ph type="body" idx="2"/>
          </p:nvPr>
        </p:nvSpPr>
        <p:spPr>
          <a:xfrm>
            <a:off x="641350" y="1943104"/>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 name="Google Shape;33;p16"/>
          <p:cNvSpPr txBox="1">
            <a:spLocks noGrp="1"/>
          </p:cNvSpPr>
          <p:nvPr>
            <p:ph type="body" idx="2"/>
          </p:nvPr>
        </p:nvSpPr>
        <p:spPr>
          <a:xfrm>
            <a:off x="641350" y="1943104"/>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subhead">
  <p:cSld name="Title and subhead">
    <p:spTree>
      <p:nvGrpSpPr>
        <p:cNvPr id="1" name="Shape 34"/>
        <p:cNvGrpSpPr/>
        <p:nvPr/>
      </p:nvGrpSpPr>
      <p:grpSpPr>
        <a:xfrm>
          <a:off x="0" y="0"/>
          <a:ext cx="0" cy="0"/>
          <a:chOff x="0" y="0"/>
          <a:chExt cx="0" cy="0"/>
        </a:xfrm>
      </p:grpSpPr>
      <p:sp>
        <p:nvSpPr>
          <p:cNvPr id="35" name="Google Shape;35;p19"/>
          <p:cNvSpPr txBox="1">
            <a:spLocks noGrp="1"/>
          </p:cNvSpPr>
          <p:nvPr>
            <p:ph type="body" idx="1"/>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19"/>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19"/>
          <p:cNvSpPr txBox="1">
            <a:spLocks noGrp="1"/>
          </p:cNvSpPr>
          <p:nvPr>
            <p:ph type="body" idx="3"/>
          </p:nvPr>
        </p:nvSpPr>
        <p:spPr>
          <a:xfrm>
            <a:off x="641350" y="2360370"/>
            <a:ext cx="7388225" cy="17036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two column">
  <p:cSld name="Title two column">
    <p:spTree>
      <p:nvGrpSpPr>
        <p:cNvPr id="1" name="Shape 38"/>
        <p:cNvGrpSpPr/>
        <p:nvPr/>
      </p:nvGrpSpPr>
      <p:grpSpPr>
        <a:xfrm>
          <a:off x="0" y="0"/>
          <a:ext cx="0" cy="0"/>
          <a:chOff x="0" y="0"/>
          <a:chExt cx="0" cy="0"/>
        </a:xfrm>
      </p:grpSpPr>
      <p:sp>
        <p:nvSpPr>
          <p:cNvPr id="39" name="Google Shape;39;p21"/>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2"/>
          </p:nvPr>
        </p:nvSpPr>
        <p:spPr>
          <a:xfrm>
            <a:off x="641350" y="1943104"/>
            <a:ext cx="7388225" cy="35360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ubhead two column">
  <p:cSld name="Title subhead two column">
    <p:spTree>
      <p:nvGrpSpPr>
        <p:cNvPr id="1" name="Shape 41"/>
        <p:cNvGrpSpPr/>
        <p:nvPr/>
      </p:nvGrpSpPr>
      <p:grpSpPr>
        <a:xfrm>
          <a:off x="0" y="0"/>
          <a:ext cx="0" cy="0"/>
          <a:chOff x="0" y="0"/>
          <a:chExt cx="0" cy="0"/>
        </a:xfrm>
      </p:grpSpPr>
      <p:sp>
        <p:nvSpPr>
          <p:cNvPr id="42" name="Google Shape;42;p22"/>
          <p:cNvSpPr txBox="1">
            <a:spLocks noGrp="1"/>
          </p:cNvSpPr>
          <p:nvPr>
            <p:ph type="body" idx="1"/>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3" name="Google Shape;43;p22"/>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4" name="Google Shape;44;p22"/>
          <p:cNvSpPr txBox="1">
            <a:spLocks noGrp="1"/>
          </p:cNvSpPr>
          <p:nvPr>
            <p:ph type="body" idx="3"/>
          </p:nvPr>
        </p:nvSpPr>
        <p:spPr>
          <a:xfrm>
            <a:off x="641350" y="2360485"/>
            <a:ext cx="7388225" cy="353604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two column bullets">
  <p:cSld name="Title two column bullets">
    <p:spTree>
      <p:nvGrpSpPr>
        <p:cNvPr id="1" name="Shape 45"/>
        <p:cNvGrpSpPr/>
        <p:nvPr/>
      </p:nvGrpSpPr>
      <p:grpSpPr>
        <a:xfrm>
          <a:off x="0" y="0"/>
          <a:ext cx="0" cy="0"/>
          <a:chOff x="0" y="0"/>
          <a:chExt cx="0" cy="0"/>
        </a:xfrm>
      </p:grpSpPr>
      <p:sp>
        <p:nvSpPr>
          <p:cNvPr id="46" name="Google Shape;46;p23"/>
          <p:cNvSpPr txBox="1">
            <a:spLocks noGrp="1"/>
          </p:cNvSpPr>
          <p:nvPr>
            <p:ph type="body" idx="1"/>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7" name="Google Shape;47;p23"/>
          <p:cNvSpPr txBox="1">
            <a:spLocks noGrp="1"/>
          </p:cNvSpPr>
          <p:nvPr>
            <p:ph type="body" idx="2"/>
          </p:nvPr>
        </p:nvSpPr>
        <p:spPr>
          <a:xfrm>
            <a:off x="641451" y="1944476"/>
            <a:ext cx="7388225" cy="3536040"/>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ubhead two column bullets">
  <p:cSld name="Title subhead two column bullets">
    <p:spTree>
      <p:nvGrpSpPr>
        <p:cNvPr id="1" name="Shape 48"/>
        <p:cNvGrpSpPr/>
        <p:nvPr/>
      </p:nvGrpSpPr>
      <p:grpSpPr>
        <a:xfrm>
          <a:off x="0" y="0"/>
          <a:ext cx="0" cy="0"/>
          <a:chOff x="0" y="0"/>
          <a:chExt cx="0" cy="0"/>
        </a:xfrm>
      </p:grpSpPr>
      <p:sp>
        <p:nvSpPr>
          <p:cNvPr id="49" name="Google Shape;49;p24"/>
          <p:cNvSpPr txBox="1">
            <a:spLocks noGrp="1"/>
          </p:cNvSpPr>
          <p:nvPr>
            <p:ph type="body" idx="1"/>
          </p:nvPr>
        </p:nvSpPr>
        <p:spPr>
          <a:xfrm>
            <a:off x="641451" y="2325458"/>
            <a:ext cx="7388225" cy="3536040"/>
          </a:xfrm>
          <a:prstGeom prst="rect">
            <a:avLst/>
          </a:prstGeom>
          <a:noFill/>
          <a:ln>
            <a:noFill/>
          </a:ln>
        </p:spPr>
        <p:txBody>
          <a:bodyPr spcFirstLastPara="1" wrap="square" lIns="91425" tIns="45700" rIns="91425" bIns="45700" anchor="t" anchorCtr="0">
            <a:noAutofit/>
          </a:bodyPr>
          <a:lstStyle>
            <a:lvl1pPr marL="457200" marR="0" lvl="0" indent="-311150" algn="l" rtl="0">
              <a:lnSpc>
                <a:spcPct val="83000"/>
              </a:lnSpc>
              <a:spcBef>
                <a:spcPts val="0"/>
              </a:spcBef>
              <a:spcAft>
                <a:spcPts val="0"/>
              </a:spcAft>
              <a:buClr>
                <a:srgbClr val="313645"/>
              </a:buClr>
              <a:buSzPts val="1300"/>
              <a:buFont typeface="Noto Sans Symbols"/>
              <a:buChar char="▪"/>
              <a:defRPr sz="2000" b="0" i="0" u="none" strike="noStrike" cap="none">
                <a:solidFill>
                  <a:srgbClr val="313645"/>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24"/>
          <p:cNvSpPr txBox="1">
            <a:spLocks noGrp="1"/>
          </p:cNvSpPr>
          <p:nvPr>
            <p:ph type="body" idx="2"/>
          </p:nvPr>
        </p:nvSpPr>
        <p:spPr>
          <a:xfrm>
            <a:off x="641350" y="1979325"/>
            <a:ext cx="2470150" cy="3302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3000"/>
              </a:lnSpc>
              <a:spcBef>
                <a:spcPts val="0"/>
              </a:spcBef>
              <a:spcAft>
                <a:spcPts val="0"/>
              </a:spcAft>
              <a:buClr>
                <a:srgbClr val="313645"/>
              </a:buClr>
              <a:buSzPts val="1800"/>
              <a:buFont typeface="Arial"/>
              <a:buNone/>
              <a:defRPr sz="1800" b="1" i="0" u="none" strike="noStrike" cap="none">
                <a:solidFill>
                  <a:srgbClr val="313645"/>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1" name="Google Shape;51;p24"/>
          <p:cNvSpPr txBox="1">
            <a:spLocks noGrp="1"/>
          </p:cNvSpPr>
          <p:nvPr>
            <p:ph type="body" idx="3"/>
          </p:nvPr>
        </p:nvSpPr>
        <p:spPr>
          <a:xfrm>
            <a:off x="410160" y="1283964"/>
            <a:ext cx="3870366" cy="414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rgbClr val="2BA9B9"/>
              </a:buClr>
              <a:buSzPts val="2900"/>
              <a:buFont typeface="Arial"/>
              <a:buNone/>
              <a:defRPr sz="2900" b="1" i="0" u="none" strike="noStrike" cap="none">
                <a:solidFill>
                  <a:srgbClr val="2BA9B9"/>
                </a:solidFill>
                <a:latin typeface="Verdana"/>
                <a:ea typeface="Verdana"/>
                <a:cs typeface="Verdana"/>
                <a:sym typeface="Verdana"/>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10.xml"/><Relationship Id="rId1" Type="http://schemas.openxmlformats.org/officeDocument/2006/relationships/slideLayout" Target="../slideLayouts/slideLayout16.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theme" Target="../theme/theme11.xml"/><Relationship Id="rId1" Type="http://schemas.openxmlformats.org/officeDocument/2006/relationships/slideLayout" Target="../slideLayouts/slideLayout17.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theme" Target="../theme/theme12.xml"/><Relationship Id="rId1" Type="http://schemas.openxmlformats.org/officeDocument/2006/relationships/slideLayout" Target="../slideLayouts/slideLayout18.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theme" Target="../theme/theme13.xml"/><Relationship Id="rId1" Type="http://schemas.openxmlformats.org/officeDocument/2006/relationships/slideLayout" Target="../slideLayouts/slideLayout19.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4.jp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6.xml"/><Relationship Id="rId7"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12.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13.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theme" Target="../theme/theme8.xml"/><Relationship Id="rId1" Type="http://schemas.openxmlformats.org/officeDocument/2006/relationships/slideLayout" Target="../slideLayouts/slideLayout14.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1" descr="16-3969_Corporate - Powerpoint Template Refresh_TitleScreen_3.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 name="Google Shape;11;p1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pic>
        <p:nvPicPr>
          <p:cNvPr id="103" name="Google Shape;103;p35" descr="16-3969_Corporate - Powerpoint Template Refresh_Section_2.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04" name="Google Shape;104;p3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p37" descr="16-3969_Corporate - Powerpoint Template Refresh_Section_3.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0" name="Google Shape;110;p3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pic>
        <p:nvPicPr>
          <p:cNvPr id="115" name="Google Shape;115;p39" descr="16-3969_Corporate - Powerpoint Template Refresh_Section_4.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16" name="Google Shape;116;p39"/>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p41" descr="16-3969_Corporate - Powerpoint Template Refresh_Section_1.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22" name="Google Shape;122;p4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pic>
        <p:nvPicPr>
          <p:cNvPr id="127" name="Google Shape;127;p43" descr="16-3969_Corporate - Powerpoint Template Refresh_BKG.jpg"/>
          <p:cNvPicPr preferRelativeResize="0"/>
          <p:nvPr/>
        </p:nvPicPr>
        <p:blipFill rotWithShape="1">
          <a:blip r:embed="rId4">
            <a:alphaModFix/>
          </a:blip>
          <a:srcRect/>
          <a:stretch/>
        </p:blipFill>
        <p:spPr>
          <a:xfrm>
            <a:off x="0" y="0"/>
            <a:ext cx="9144000" cy="6858000"/>
          </a:xfrm>
          <a:prstGeom prst="rect">
            <a:avLst/>
          </a:prstGeom>
          <a:noFill/>
          <a:ln>
            <a:noFill/>
          </a:ln>
        </p:spPr>
      </p:pic>
      <p:sp>
        <p:nvSpPr>
          <p:cNvPr id="128" name="Google Shape;128;p4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9" name="Google Shape;129;p43" descr="1205_LICex-16.jpg"/>
          <p:cNvPicPr preferRelativeResize="0"/>
          <p:nvPr/>
        </p:nvPicPr>
        <p:blipFill rotWithShape="1">
          <a:blip r:embed="rId5">
            <a:alphaModFix/>
          </a:blip>
          <a:srcRect l="11214" t="1795" r="15971" b="1667"/>
          <a:stretch/>
        </p:blipFill>
        <p:spPr>
          <a:xfrm>
            <a:off x="5707630" y="0"/>
            <a:ext cx="343637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8" name="Google Shape;138;p46"/>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4" r:id="rId1"/>
    <p:sldLayoutId id="2147483685"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pic>
        <p:nvPicPr>
          <p:cNvPr id="16" name="Google Shape;16;p13"/>
          <p:cNvPicPr preferRelativeResize="0"/>
          <p:nvPr/>
        </p:nvPicPr>
        <p:blipFill rotWithShape="1">
          <a:blip r:embed="rId4">
            <a:alphaModFix/>
          </a:blip>
          <a:srcRect l="17352" t="2" r="24644"/>
          <a:stretch/>
        </p:blipFill>
        <p:spPr>
          <a:xfrm>
            <a:off x="3200400" y="0"/>
            <a:ext cx="5943600" cy="6858000"/>
          </a:xfrm>
          <a:prstGeom prst="rect">
            <a:avLst/>
          </a:prstGeom>
          <a:noFill/>
          <a:ln>
            <a:noFill/>
          </a:ln>
        </p:spPr>
      </p:pic>
      <p:grpSp>
        <p:nvGrpSpPr>
          <p:cNvPr id="17" name="Google Shape;17;p13"/>
          <p:cNvGrpSpPr/>
          <p:nvPr/>
        </p:nvGrpSpPr>
        <p:grpSpPr>
          <a:xfrm>
            <a:off x="0" y="0"/>
            <a:ext cx="6400800" cy="6858000"/>
            <a:chOff x="0" y="0"/>
            <a:chExt cx="6400800" cy="6858000"/>
          </a:xfrm>
        </p:grpSpPr>
        <p:sp>
          <p:nvSpPr>
            <p:cNvPr id="18" name="Google Shape;18;p13"/>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13"/>
            <p:cNvSpPr/>
            <p:nvPr/>
          </p:nvSpPr>
          <p:spPr>
            <a:xfrm>
              <a:off x="0" y="0"/>
              <a:ext cx="508000" cy="508000"/>
            </a:xfrm>
            <a:prstGeom prst="rect">
              <a:avLst/>
            </a:pr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0" name="Google Shape;20;p1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
        <p:cNvGrpSpPr/>
        <p:nvPr/>
      </p:nvGrpSpPr>
      <p:grpSpPr>
        <a:xfrm>
          <a:off x="0" y="0"/>
          <a:ext cx="0" cy="0"/>
          <a:chOff x="0" y="0"/>
          <a:chExt cx="0" cy="0"/>
        </a:xfrm>
      </p:grpSpPr>
      <p:pic>
        <p:nvPicPr>
          <p:cNvPr id="29" name="Google Shape;29;p15" descr="16-3969_Corporate - Powerpoint Template Refresh_BKG.jpg"/>
          <p:cNvPicPr preferRelativeResize="0"/>
          <p:nvPr/>
        </p:nvPicPr>
        <p:blipFill rotWithShape="1">
          <a:blip r:embed="rId8">
            <a:alphaModFix/>
          </a:blip>
          <a:srcRect/>
          <a:stretch/>
        </p:blipFill>
        <p:spPr>
          <a:xfrm>
            <a:off x="0" y="0"/>
            <a:ext cx="9144000" cy="6858000"/>
          </a:xfrm>
          <a:prstGeom prst="rect">
            <a:avLst/>
          </a:prstGeom>
          <a:noFill/>
          <a:ln>
            <a:noFill/>
          </a:ln>
        </p:spPr>
      </p:pic>
      <p:sp>
        <p:nvSpPr>
          <p:cNvPr id="30" name="Google Shape;30;p1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
        <p:cNvGrpSpPr/>
        <p:nvPr/>
      </p:nvGrpSpPr>
      <p:grpSpPr>
        <a:xfrm>
          <a:off x="0" y="0"/>
          <a:ext cx="0" cy="0"/>
          <a:chOff x="0" y="0"/>
          <a:chExt cx="0" cy="0"/>
        </a:xfrm>
      </p:grpSpPr>
      <p:grpSp>
        <p:nvGrpSpPr>
          <p:cNvPr id="53" name="Google Shape;53;p17"/>
          <p:cNvGrpSpPr/>
          <p:nvPr/>
        </p:nvGrpSpPr>
        <p:grpSpPr>
          <a:xfrm>
            <a:off x="0" y="0"/>
            <a:ext cx="6400800" cy="6858000"/>
            <a:chOff x="0" y="0"/>
            <a:chExt cx="6400800" cy="6858000"/>
          </a:xfrm>
        </p:grpSpPr>
        <p:sp>
          <p:nvSpPr>
            <p:cNvPr id="54" name="Google Shape;54;p17"/>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17"/>
            <p:cNvSpPr/>
            <p:nvPr/>
          </p:nvSpPr>
          <p:spPr>
            <a:xfrm>
              <a:off x="0" y="0"/>
              <a:ext cx="508000" cy="508000"/>
            </a:xfrm>
            <a:prstGeom prst="rect">
              <a:avLst/>
            </a:prstGeom>
            <a:solidFill>
              <a:srgbClr val="F0F1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6" name="Google Shape;56;p17"/>
          <p:cNvSpPr/>
          <p:nvPr/>
        </p:nvSpPr>
        <p:spPr>
          <a:xfrm>
            <a:off x="0" y="-1"/>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pic>
        <p:nvPicPr>
          <p:cNvPr id="67" name="Google Shape;67;p25" descr="16-3969_Corporate - Powerpoint Template Refresh_TitleScreen_2.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68" name="Google Shape;68;p25"/>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27" descr="16-3969_Corporate - Powerpoint Template Refresh_TitleScreen_4.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74" name="Google Shape;74;p27"/>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8"/>
        <p:cNvGrpSpPr/>
        <p:nvPr/>
      </p:nvGrpSpPr>
      <p:grpSpPr>
        <a:xfrm>
          <a:off x="0" y="0"/>
          <a:ext cx="0" cy="0"/>
          <a:chOff x="0" y="0"/>
          <a:chExt cx="0" cy="0"/>
        </a:xfrm>
      </p:grpSpPr>
      <p:pic>
        <p:nvPicPr>
          <p:cNvPr id="79" name="Google Shape;79;p29" descr="16-3969_Corporate - Powerpoint Template Refresh_TitleScreen_5.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80" name="Google Shape;80;p29"/>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p31" descr="16-3969_Corporate - Powerpoint Template Refresh_TitleScreen_1.jpg"/>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86" name="Google Shape;86;p31"/>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grpSp>
        <p:nvGrpSpPr>
          <p:cNvPr id="91" name="Google Shape;91;p33"/>
          <p:cNvGrpSpPr/>
          <p:nvPr/>
        </p:nvGrpSpPr>
        <p:grpSpPr>
          <a:xfrm>
            <a:off x="0" y="0"/>
            <a:ext cx="6400800" cy="6858000"/>
            <a:chOff x="0" y="0"/>
            <a:chExt cx="6400800" cy="6858000"/>
          </a:xfrm>
        </p:grpSpPr>
        <p:sp>
          <p:nvSpPr>
            <p:cNvPr id="92" name="Google Shape;92;p33"/>
            <p:cNvSpPr/>
            <p:nvPr/>
          </p:nvSpPr>
          <p:spPr>
            <a:xfrm>
              <a:off x="0" y="0"/>
              <a:ext cx="6400800" cy="6858000"/>
            </a:xfrm>
            <a:custGeom>
              <a:avLst/>
              <a:gdLst/>
              <a:ahLst/>
              <a:cxnLst/>
              <a:rect l="l" t="t" r="r" b="b"/>
              <a:pathLst>
                <a:path w="6400800" h="6858000" extrusionOk="0">
                  <a:moveTo>
                    <a:pt x="0" y="0"/>
                  </a:moveTo>
                  <a:lnTo>
                    <a:pt x="6400800" y="0"/>
                  </a:lnTo>
                  <a:lnTo>
                    <a:pt x="3667163" y="6858000"/>
                  </a:lnTo>
                  <a:lnTo>
                    <a:pt x="0" y="6858000"/>
                  </a:lnTo>
                  <a:lnTo>
                    <a:pt x="0" y="0"/>
                  </a:lnTo>
                  <a:close/>
                </a:path>
              </a:pathLst>
            </a:custGeom>
            <a:solidFill>
              <a:srgbClr val="272B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 name="Google Shape;93;p33"/>
            <p:cNvSpPr/>
            <p:nvPr/>
          </p:nvSpPr>
          <p:spPr>
            <a:xfrm>
              <a:off x="0" y="0"/>
              <a:ext cx="508000" cy="508000"/>
            </a:xfrm>
            <a:prstGeom prst="rect">
              <a:avLst/>
            </a:prstGeom>
            <a:solidFill>
              <a:srgbClr val="30B6C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er.royalroads.ca/"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
          <p:cNvSpPr txBox="1">
            <a:spLocks noGrp="1"/>
          </p:cNvSpPr>
          <p:nvPr>
            <p:ph type="body" idx="1"/>
          </p:nvPr>
        </p:nvSpPr>
        <p:spPr>
          <a:xfrm>
            <a:off x="371605" y="1866593"/>
            <a:ext cx="4406190" cy="1487256"/>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lt1"/>
              </a:buClr>
              <a:buSzPts val="3200"/>
              <a:buNone/>
            </a:pPr>
            <a:r>
              <a:rPr lang="en-US" sz="3200" dirty="0"/>
              <a:t>Bits &amp; Bytes:</a:t>
            </a:r>
            <a:br>
              <a:rPr lang="en-US" sz="3200" dirty="0"/>
            </a:br>
            <a:r>
              <a:rPr lang="en-US" sz="3200" dirty="0"/>
              <a:t>Group Choice</a:t>
            </a:r>
            <a:endParaRPr dirty="0"/>
          </a:p>
        </p:txBody>
      </p:sp>
      <p:sp>
        <p:nvSpPr>
          <p:cNvPr id="158" name="Google Shape;158;p1"/>
          <p:cNvSpPr txBox="1">
            <a:spLocks noGrp="1"/>
          </p:cNvSpPr>
          <p:nvPr>
            <p:ph type="body" idx="2"/>
          </p:nvPr>
        </p:nvSpPr>
        <p:spPr>
          <a:xfrm>
            <a:off x="371605" y="3967753"/>
            <a:ext cx="3751610" cy="1276241"/>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2EABBA"/>
              </a:buClr>
              <a:buSzPts val="1800"/>
              <a:buFont typeface="Arial"/>
              <a:buNone/>
            </a:pPr>
            <a:r>
              <a:rPr lang="en-US" dirty="0"/>
              <a:t>Wednesday, March 15, 2023</a:t>
            </a:r>
            <a:endParaRPr dirty="0"/>
          </a:p>
          <a:p>
            <a:pPr marL="0" marR="0" lvl="0" indent="0" algn="l" rtl="0">
              <a:lnSpc>
                <a:spcPct val="80000"/>
              </a:lnSpc>
              <a:spcBef>
                <a:spcPts val="0"/>
              </a:spcBef>
              <a:spcAft>
                <a:spcPts val="0"/>
              </a:spcAft>
              <a:buClr>
                <a:srgbClr val="2EABBA"/>
              </a:buClr>
              <a:buSzPts val="1800"/>
              <a:buFont typeface="Arial"/>
              <a:buNone/>
            </a:pPr>
            <a:endParaRPr dirty="0"/>
          </a:p>
          <a:p>
            <a:pPr marL="0" marR="0" lvl="0" indent="0" algn="l" rtl="0">
              <a:lnSpc>
                <a:spcPct val="80000"/>
              </a:lnSpc>
              <a:spcBef>
                <a:spcPts val="0"/>
              </a:spcBef>
              <a:spcAft>
                <a:spcPts val="0"/>
              </a:spcAft>
              <a:buClr>
                <a:srgbClr val="2EABBA"/>
              </a:buClr>
              <a:buSzPts val="1800"/>
              <a:buFont typeface="Arial"/>
              <a:buNone/>
            </a:pPr>
            <a:r>
              <a:rPr lang="en-US" dirty="0"/>
              <a:t>Facilitator:</a:t>
            </a:r>
            <a:endParaRPr dirty="0"/>
          </a:p>
          <a:p>
            <a:pPr marL="285750" lvl="0" indent="-285750" algn="l" rtl="0">
              <a:lnSpc>
                <a:spcPct val="80000"/>
              </a:lnSpc>
              <a:spcBef>
                <a:spcPts val="0"/>
              </a:spcBef>
              <a:spcAft>
                <a:spcPts val="0"/>
              </a:spcAft>
              <a:buClr>
                <a:srgbClr val="2EABBA"/>
              </a:buClr>
              <a:buSzPts val="1800"/>
              <a:buFont typeface="Arial"/>
              <a:buChar char="•"/>
            </a:pPr>
            <a:r>
              <a:rPr lang="en-US" dirty="0"/>
              <a:t>Tami Saj</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6"/>
          <p:cNvSpPr txBox="1">
            <a:spLocks noGrp="1"/>
          </p:cNvSpPr>
          <p:nvPr>
            <p:ph type="body" idx="2"/>
          </p:nvPr>
        </p:nvSpPr>
        <p:spPr>
          <a:xfrm>
            <a:off x="410159" y="1283964"/>
            <a:ext cx="6336869"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Group Choice Examples</a:t>
            </a:r>
            <a:endParaRPr dirty="0"/>
          </a:p>
        </p:txBody>
      </p:sp>
      <p:sp>
        <p:nvSpPr>
          <p:cNvPr id="3" name="Text Placeholder 2">
            <a:extLst>
              <a:ext uri="{FF2B5EF4-FFF2-40B4-BE49-F238E27FC236}">
                <a16:creationId xmlns:a16="http://schemas.microsoft.com/office/drawing/2014/main" id="{4434DED0-4DC0-442A-85A5-CD1D78EC6CFB}"/>
              </a:ext>
            </a:extLst>
          </p:cNvPr>
          <p:cNvSpPr>
            <a:spLocks noGrp="1"/>
          </p:cNvSpPr>
          <p:nvPr>
            <p:ph type="body" idx="3"/>
          </p:nvPr>
        </p:nvSpPr>
        <p:spPr>
          <a:xfrm>
            <a:off x="0" y="2360369"/>
            <a:ext cx="9462052" cy="1522517"/>
          </a:xfrm>
        </p:spPr>
        <p:txBody>
          <a:bodyPr/>
          <a:lstStyle/>
          <a:p>
            <a:pPr marL="685800" indent="-457200">
              <a:buFont typeface="Arial" panose="020B0604020202020204" pitchFamily="34" charset="0"/>
              <a:buChar char="•"/>
            </a:pPr>
            <a:r>
              <a:rPr lang="en-US" dirty="0"/>
              <a:t>Facilitating Learning Online (FLO) –facilitation team</a:t>
            </a:r>
          </a:p>
          <a:p>
            <a:pPr marL="228600" indent="0"/>
            <a:endParaRPr lang="en-US" dirty="0"/>
          </a:p>
          <a:p>
            <a:pPr marL="685800" indent="-457200">
              <a:buFont typeface="Arial" panose="020B0604020202020204" pitchFamily="34" charset="0"/>
              <a:buChar char="•"/>
            </a:pPr>
            <a:r>
              <a:rPr lang="en-US" dirty="0"/>
              <a:t>Successful Team Based Learning (STBL) – team activities</a:t>
            </a:r>
          </a:p>
          <a:p>
            <a:pPr marL="685800" indent="-457200">
              <a:buFont typeface="Arial" panose="020B0604020202020204" pitchFamily="34" charset="0"/>
              <a:buChar char="•"/>
            </a:pPr>
            <a:r>
              <a:rPr lang="en-US" dirty="0"/>
              <a:t>Hidden </a:t>
            </a:r>
            <a:r>
              <a:rPr lang="en-US"/>
              <a:t>course content</a:t>
            </a:r>
            <a:endParaRPr lang="en-US" dirty="0"/>
          </a:p>
        </p:txBody>
      </p:sp>
    </p:spTree>
    <p:extLst>
      <p:ext uri="{BB962C8B-B14F-4D97-AF65-F5344CB8AC3E}">
        <p14:creationId xmlns:p14="http://schemas.microsoft.com/office/powerpoint/2010/main" val="3944197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9"/>
          <p:cNvSpPr txBox="1">
            <a:spLocks noGrp="1"/>
          </p:cNvSpPr>
          <p:nvPr>
            <p:ph type="body" idx="2"/>
          </p:nvPr>
        </p:nvSpPr>
        <p:spPr>
          <a:xfrm>
            <a:off x="3673927" y="1491133"/>
            <a:ext cx="1796145"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a:t>Q&amp;A</a:t>
            </a:r>
            <a:endParaRPr/>
          </a:p>
        </p:txBody>
      </p:sp>
      <p:pic>
        <p:nvPicPr>
          <p:cNvPr id="207" name="Google Shape;207;p9" descr="A picture containing indoor, light, lit, dark&#10;&#10;Description automatically generated"/>
          <p:cNvPicPr preferRelativeResize="0"/>
          <p:nvPr/>
        </p:nvPicPr>
        <p:blipFill rotWithShape="1">
          <a:blip r:embed="rId3">
            <a:alphaModFix/>
          </a:blip>
          <a:srcRect/>
          <a:stretch/>
        </p:blipFill>
        <p:spPr>
          <a:xfrm>
            <a:off x="2879521" y="2153873"/>
            <a:ext cx="2963411" cy="29634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0"/>
          <p:cNvSpPr txBox="1">
            <a:spLocks noGrp="1"/>
          </p:cNvSpPr>
          <p:nvPr>
            <p:ph type="body" idx="2"/>
          </p:nvPr>
        </p:nvSpPr>
        <p:spPr>
          <a:xfrm>
            <a:off x="933451" y="1123950"/>
            <a:ext cx="7019924" cy="2203127"/>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rgbClr val="2BA9B9"/>
              </a:buClr>
              <a:buSzPts val="2900"/>
              <a:buNone/>
            </a:pPr>
            <a:r>
              <a:rPr lang="en-US"/>
              <a:t>Thank you!</a:t>
            </a: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ctr" rtl="0">
              <a:lnSpc>
                <a:spcPct val="80000"/>
              </a:lnSpc>
              <a:spcBef>
                <a:spcPts val="0"/>
              </a:spcBef>
              <a:spcAft>
                <a:spcPts val="0"/>
              </a:spcAft>
              <a:buClr>
                <a:srgbClr val="2BA9B9"/>
              </a:buClr>
              <a:buSzPts val="2900"/>
              <a:buNone/>
            </a:pPr>
            <a:endParaRPr/>
          </a:p>
          <a:p>
            <a:pPr marL="0" lvl="0" indent="0" algn="l" rtl="0">
              <a:lnSpc>
                <a:spcPct val="115000"/>
              </a:lnSpc>
              <a:spcBef>
                <a:spcPts val="1200"/>
              </a:spcBef>
              <a:spcAft>
                <a:spcPts val="0"/>
              </a:spcAft>
              <a:buClr>
                <a:schemeClr val="dk1"/>
              </a:buClr>
              <a:buSzPts val="1100"/>
              <a:buNone/>
            </a:pPr>
            <a:r>
              <a:rPr lang="en-US" b="0"/>
              <a:t> 			   royalroads.ca/ctet  </a:t>
            </a:r>
            <a:endParaRPr/>
          </a:p>
          <a:p>
            <a:pPr marL="0" lvl="0" indent="0" algn="ctr" rtl="0">
              <a:lnSpc>
                <a:spcPct val="80000"/>
              </a:lnSpc>
              <a:spcBef>
                <a:spcPts val="1200"/>
              </a:spcBef>
              <a:spcAft>
                <a:spcPts val="0"/>
              </a:spcAft>
              <a:buClr>
                <a:srgbClr val="2BA9B9"/>
              </a:buClr>
              <a:buSzPts val="2900"/>
              <a:buNone/>
            </a:pPr>
            <a:r>
              <a:rPr lang="en-US" b="0"/>
              <a:t>  </a:t>
            </a:r>
            <a:endParaRPr b="0"/>
          </a:p>
        </p:txBody>
      </p:sp>
      <p:pic>
        <p:nvPicPr>
          <p:cNvPr id="213" name="Google Shape;213;p10" descr="A group of purple flowers&#10;&#10;Description automatically generated with medium confidence"/>
          <p:cNvPicPr preferRelativeResize="0"/>
          <p:nvPr/>
        </p:nvPicPr>
        <p:blipFill rotWithShape="1">
          <a:blip r:embed="rId3">
            <a:alphaModFix/>
          </a:blip>
          <a:srcRect t="44159"/>
          <a:stretch/>
        </p:blipFill>
        <p:spPr>
          <a:xfrm>
            <a:off x="2696059" y="2069142"/>
            <a:ext cx="3494707" cy="292356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
          <p:cNvSpPr txBox="1">
            <a:spLocks noGrp="1"/>
          </p:cNvSpPr>
          <p:nvPr>
            <p:ph type="body" idx="1"/>
          </p:nvPr>
        </p:nvSpPr>
        <p:spPr>
          <a:xfrm>
            <a:off x="410160" y="763846"/>
            <a:ext cx="8003998" cy="414338"/>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rgbClr val="2BA9B9"/>
              </a:buClr>
              <a:buSzPts val="4400"/>
              <a:buNone/>
            </a:pPr>
            <a:r>
              <a:rPr lang="en-US" sz="4400" b="0"/>
              <a:t>Web address: </a:t>
            </a:r>
            <a:endParaRPr/>
          </a:p>
          <a:p>
            <a:pPr marL="0" lvl="0" indent="0" algn="ctr" rtl="0">
              <a:lnSpc>
                <a:spcPct val="80000"/>
              </a:lnSpc>
              <a:spcBef>
                <a:spcPts val="1200"/>
              </a:spcBef>
              <a:spcAft>
                <a:spcPts val="0"/>
              </a:spcAft>
              <a:buClr>
                <a:srgbClr val="2BA9B9"/>
              </a:buClr>
              <a:buSzPts val="4400"/>
              <a:buNone/>
            </a:pPr>
            <a:r>
              <a:rPr lang="en-US" sz="4400" u="sng">
                <a:solidFill>
                  <a:schemeClr val="hlink"/>
                </a:solidFill>
                <a:hlinkClick r:id="rId3"/>
              </a:rPr>
              <a:t>oer.royalroads.ca</a:t>
            </a:r>
            <a:endParaRPr sz="4400"/>
          </a:p>
          <a:p>
            <a:pPr marL="0" lvl="0" indent="0" algn="ctr" rtl="0">
              <a:lnSpc>
                <a:spcPct val="80000"/>
              </a:lnSpc>
              <a:spcBef>
                <a:spcPts val="1200"/>
              </a:spcBef>
              <a:spcAft>
                <a:spcPts val="0"/>
              </a:spcAft>
              <a:buClr>
                <a:srgbClr val="2BA9B9"/>
              </a:buClr>
              <a:buSzPts val="4400"/>
              <a:buNone/>
            </a:pPr>
            <a:endParaRPr sz="4400"/>
          </a:p>
          <a:p>
            <a:pPr marL="0" lvl="0" indent="0" algn="ctr" rtl="0">
              <a:lnSpc>
                <a:spcPct val="80000"/>
              </a:lnSpc>
              <a:spcBef>
                <a:spcPts val="1200"/>
              </a:spcBef>
              <a:spcAft>
                <a:spcPts val="0"/>
              </a:spcAft>
              <a:buClr>
                <a:srgbClr val="2BA9B9"/>
              </a:buClr>
              <a:buSzPts val="4400"/>
              <a:buNone/>
            </a:pPr>
            <a:r>
              <a:rPr lang="en-US" sz="4400" b="0"/>
              <a:t>Google search terms: </a:t>
            </a:r>
            <a:endParaRPr/>
          </a:p>
          <a:p>
            <a:pPr marL="0" lvl="0" indent="0" algn="ctr" rtl="0">
              <a:lnSpc>
                <a:spcPct val="80000"/>
              </a:lnSpc>
              <a:spcBef>
                <a:spcPts val="1200"/>
              </a:spcBef>
              <a:spcAft>
                <a:spcPts val="0"/>
              </a:spcAft>
              <a:buClr>
                <a:srgbClr val="2BA9B9"/>
              </a:buClr>
              <a:buSzPts val="4400"/>
              <a:buNone/>
            </a:pPr>
            <a:r>
              <a:rPr lang="en-US" sz="4400"/>
              <a:t>Royal Roads OER</a:t>
            </a:r>
            <a:endParaRPr/>
          </a:p>
          <a:p>
            <a:pPr marL="0" lvl="0" indent="0" algn="ctr" rtl="0">
              <a:lnSpc>
                <a:spcPct val="80000"/>
              </a:lnSpc>
              <a:spcBef>
                <a:spcPts val="1200"/>
              </a:spcBef>
              <a:spcAft>
                <a:spcPts val="0"/>
              </a:spcAft>
              <a:buClr>
                <a:srgbClr val="2BA9B9"/>
              </a:buClr>
              <a:buSzPts val="4400"/>
              <a:buNone/>
            </a:pPr>
            <a:endParaRPr sz="4400"/>
          </a:p>
          <a:p>
            <a:pPr marL="0" lvl="0" indent="0" algn="ctr" rtl="0">
              <a:lnSpc>
                <a:spcPct val="80000"/>
              </a:lnSpc>
              <a:spcBef>
                <a:spcPts val="1200"/>
              </a:spcBef>
              <a:spcAft>
                <a:spcPts val="0"/>
              </a:spcAft>
              <a:buClr>
                <a:srgbClr val="2BA9B9"/>
              </a:buClr>
              <a:buSzPts val="4400"/>
              <a:buNone/>
            </a:pPr>
            <a:r>
              <a:rPr lang="en-US" sz="4400" b="0"/>
              <a:t>Page name:</a:t>
            </a:r>
            <a:endParaRPr/>
          </a:p>
          <a:p>
            <a:pPr marL="0" lvl="0" indent="0" algn="ctr" rtl="0">
              <a:lnSpc>
                <a:spcPct val="80000"/>
              </a:lnSpc>
              <a:spcBef>
                <a:spcPts val="1200"/>
              </a:spcBef>
              <a:spcAft>
                <a:spcPts val="0"/>
              </a:spcAft>
              <a:buClr>
                <a:srgbClr val="2BA9B9"/>
              </a:buClr>
              <a:buSzPts val="4400"/>
              <a:buNone/>
            </a:pPr>
            <a:r>
              <a:rPr lang="en-US" sz="4400"/>
              <a:t>Bits &amp; Bytes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4"/>
          <p:cNvSpPr txBox="1">
            <a:spLocks noGrp="1"/>
          </p:cNvSpPr>
          <p:nvPr>
            <p:ph type="body" idx="1"/>
          </p:nvPr>
        </p:nvSpPr>
        <p:spPr>
          <a:xfrm>
            <a:off x="371604" y="2971407"/>
            <a:ext cx="4567466" cy="1030782"/>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313645"/>
              </a:buClr>
              <a:buSzPts val="3700"/>
              <a:buNone/>
            </a:pPr>
            <a:r>
              <a:rPr lang="en-US"/>
              <a:t>Bits &amp; Bytes Series</a:t>
            </a:r>
            <a:endParaRPr/>
          </a:p>
          <a:p>
            <a:pPr marL="0" lvl="0" indent="0" algn="l" rtl="0">
              <a:lnSpc>
                <a:spcPct val="80000"/>
              </a:lnSpc>
              <a:spcBef>
                <a:spcPts val="0"/>
              </a:spcBef>
              <a:spcAft>
                <a:spcPts val="0"/>
              </a:spcAft>
              <a:buClr>
                <a:srgbClr val="313645"/>
              </a:buClr>
              <a:buSzPts val="3700"/>
              <a:buNone/>
            </a:pPr>
            <a:endParaRPr/>
          </a:p>
        </p:txBody>
      </p:sp>
      <p:pic>
        <p:nvPicPr>
          <p:cNvPr id="173" name="Google Shape;173;p4" descr="A group of white flowers&#10;&#10;Description automatically generated with medium confidence"/>
          <p:cNvPicPr preferRelativeResize="0">
            <a:picLocks noGrp="1"/>
          </p:cNvPicPr>
          <p:nvPr>
            <p:ph type="pic" idx="2"/>
          </p:nvPr>
        </p:nvPicPr>
        <p:blipFill rotWithShape="1">
          <a:blip r:embed="rId3">
            <a:alphaModFix/>
          </a:blip>
          <a:srcRect l="23306" r="23306"/>
          <a:stretch/>
        </p:blipFill>
        <p:spPr>
          <a:xfrm>
            <a:off x="3648870" y="-19050"/>
            <a:ext cx="5512578" cy="68913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5"/>
          <p:cNvSpPr txBox="1">
            <a:spLocks noGrp="1"/>
          </p:cNvSpPr>
          <p:nvPr>
            <p:ph type="body" idx="1"/>
          </p:nvPr>
        </p:nvSpPr>
        <p:spPr>
          <a:xfrm>
            <a:off x="410159" y="780624"/>
            <a:ext cx="7081210"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a:t>What are Bits &amp; Bytes sessions?</a:t>
            </a:r>
            <a:endParaRPr/>
          </a:p>
        </p:txBody>
      </p:sp>
      <p:sp>
        <p:nvSpPr>
          <p:cNvPr id="179" name="Google Shape;179;p5"/>
          <p:cNvSpPr txBox="1">
            <a:spLocks noGrp="1"/>
          </p:cNvSpPr>
          <p:nvPr>
            <p:ph type="body" idx="2"/>
          </p:nvPr>
        </p:nvSpPr>
        <p:spPr>
          <a:xfrm>
            <a:off x="515516" y="1467097"/>
            <a:ext cx="4937328" cy="1703610"/>
          </a:xfrm>
          <a:prstGeom prst="rect">
            <a:avLst/>
          </a:prstGeom>
          <a:noFill/>
          <a:ln>
            <a:noFill/>
          </a:ln>
        </p:spPr>
        <p:txBody>
          <a:bodyPr spcFirstLastPara="1" wrap="square" lIns="91425" tIns="45700" rIns="91425" bIns="45700" anchor="t" anchorCtr="0">
            <a:noAutofit/>
          </a:bodyPr>
          <a:lstStyle/>
          <a:p>
            <a:pPr marL="285750" lvl="0" indent="-285750" algn="l" rtl="0">
              <a:lnSpc>
                <a:spcPct val="83000"/>
              </a:lnSpc>
              <a:spcBef>
                <a:spcPts val="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Drop-in, single-topic, practical sessions about teaching with technology at RRU</a:t>
            </a:r>
            <a:endParaRPr/>
          </a:p>
          <a:p>
            <a:pPr marL="285750" lvl="0" indent="-285750" algn="l" rtl="0">
              <a:lnSpc>
                <a:spcPct val="83000"/>
              </a:lnSpc>
              <a:spcBef>
                <a:spcPts val="240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Offered on an ongoing basis on the first Wednesday of each </a:t>
            </a:r>
            <a:r>
              <a:rPr lang="en-US" sz="1800">
                <a:solidFill>
                  <a:srgbClr val="000000"/>
                </a:solidFill>
                <a:latin typeface="Calibri"/>
                <a:ea typeface="Calibri"/>
                <a:cs typeface="Calibri"/>
                <a:sym typeface="Calibri"/>
              </a:rPr>
              <a:t>month, at 12:00pm – 12:30pm </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Sessions will include a demo and explanation + time for Q&amp;A</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No registration or participation required! Just show up. ☺</a:t>
            </a:r>
            <a:endParaRPr/>
          </a:p>
          <a:p>
            <a:pPr marL="285750" lvl="0" indent="-285750" algn="l" rtl="0">
              <a:lnSpc>
                <a:spcPct val="83000"/>
              </a:lnSpc>
              <a:spcBef>
                <a:spcPts val="2400"/>
              </a:spcBef>
              <a:spcAft>
                <a:spcPts val="0"/>
              </a:spcAft>
              <a:buClr>
                <a:srgbClr val="000000"/>
              </a:buClr>
              <a:buSzPts val="1800"/>
              <a:buFont typeface="Arial"/>
              <a:buChar char="•"/>
            </a:pPr>
            <a:r>
              <a:rPr lang="en-US" sz="1800" b="0" i="0" u="none" strike="noStrike">
                <a:solidFill>
                  <a:srgbClr val="000000"/>
                </a:solidFill>
                <a:latin typeface="Calibri"/>
                <a:ea typeface="Calibri"/>
                <a:cs typeface="Calibri"/>
                <a:sym typeface="Calibri"/>
              </a:rPr>
              <a:t>Cameras and microphones are optional, so please feel free to simply listen while you enjoy your lunch.</a:t>
            </a:r>
            <a:endParaRPr sz="1800" b="0" i="0" u="none" strike="noStrike">
              <a:solidFill>
                <a:srgbClr val="000000"/>
              </a:solidFill>
              <a:latin typeface="Calibri"/>
              <a:ea typeface="Calibri"/>
              <a:cs typeface="Calibri"/>
              <a:sym typeface="Calibri"/>
            </a:endParaRPr>
          </a:p>
          <a:p>
            <a:pPr marL="285750" lvl="0" indent="-285750" algn="l" rtl="0">
              <a:lnSpc>
                <a:spcPct val="83000"/>
              </a:lnSpc>
              <a:spcBef>
                <a:spcPts val="2400"/>
              </a:spcBef>
              <a:spcAft>
                <a:spcPts val="0"/>
              </a:spcAft>
              <a:buClr>
                <a:srgbClr val="000000"/>
              </a:buClr>
              <a:buSzPts val="1800"/>
              <a:buFont typeface="Arial"/>
              <a:buChar char="•"/>
            </a:pPr>
            <a:r>
              <a:rPr lang="en-US" sz="1800">
                <a:solidFill>
                  <a:srgbClr val="000000"/>
                </a:solidFill>
                <a:latin typeface="Calibri"/>
                <a:ea typeface="Calibri"/>
                <a:cs typeface="Calibri"/>
                <a:sym typeface="Calibri"/>
              </a:rPr>
              <a:t>Use the same link &amp; password each time. </a:t>
            </a:r>
            <a:endParaRPr/>
          </a:p>
          <a:p>
            <a:pPr marL="285750" lvl="0" indent="-171450" algn="l" rtl="0">
              <a:lnSpc>
                <a:spcPct val="83000"/>
              </a:lnSpc>
              <a:spcBef>
                <a:spcPts val="2400"/>
              </a:spcBef>
              <a:spcAft>
                <a:spcPts val="0"/>
              </a:spcAft>
              <a:buClr>
                <a:srgbClr val="313645"/>
              </a:buClr>
              <a:buSzPts val="1800"/>
              <a:buFont typeface="Arial"/>
              <a:buNone/>
            </a:pPr>
            <a:endParaRPr sz="1800">
              <a:solidFill>
                <a:srgbClr val="000000"/>
              </a:solidFill>
              <a:latin typeface="Calibri"/>
              <a:ea typeface="Calibri"/>
              <a:cs typeface="Calibri"/>
              <a:sym typeface="Calibri"/>
            </a:endParaRPr>
          </a:p>
        </p:txBody>
      </p:sp>
      <p:pic>
        <p:nvPicPr>
          <p:cNvPr id="180" name="Google Shape;180;p5" descr="A picture containing Ferris wheel, window&#10;&#10;Description automatically generated"/>
          <p:cNvPicPr preferRelativeResize="0"/>
          <p:nvPr/>
        </p:nvPicPr>
        <p:blipFill rotWithShape="1">
          <a:blip r:embed="rId3">
            <a:alphaModFix/>
          </a:blip>
          <a:srcRect/>
          <a:stretch/>
        </p:blipFill>
        <p:spPr>
          <a:xfrm>
            <a:off x="5831391" y="1578408"/>
            <a:ext cx="2572389" cy="42267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6"/>
          <p:cNvSpPr txBox="1">
            <a:spLocks noGrp="1"/>
          </p:cNvSpPr>
          <p:nvPr>
            <p:ph type="body" idx="2"/>
          </p:nvPr>
        </p:nvSpPr>
        <p:spPr>
          <a:xfrm>
            <a:off x="410160" y="1283964"/>
            <a:ext cx="3870366"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Group Choice</a:t>
            </a:r>
            <a:endParaRPr dirty="0"/>
          </a:p>
        </p:txBody>
      </p:sp>
      <p:sp>
        <p:nvSpPr>
          <p:cNvPr id="5" name="Google Shape;187;p6">
            <a:extLst>
              <a:ext uri="{FF2B5EF4-FFF2-40B4-BE49-F238E27FC236}">
                <a16:creationId xmlns:a16="http://schemas.microsoft.com/office/drawing/2014/main" id="{35B6E6A0-D1A7-421F-B7E1-7F7FFA456297}"/>
              </a:ext>
            </a:extLst>
          </p:cNvPr>
          <p:cNvSpPr txBox="1">
            <a:spLocks/>
          </p:cNvSpPr>
          <p:nvPr/>
        </p:nvSpPr>
        <p:spPr>
          <a:xfrm>
            <a:off x="525940" y="2031896"/>
            <a:ext cx="8618060" cy="404930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US" dirty="0"/>
              <a:t>You create:</a:t>
            </a:r>
          </a:p>
          <a:p>
            <a:pPr indent="-457200">
              <a:spcBef>
                <a:spcPts val="0"/>
              </a:spcBef>
              <a:buFont typeface="Arial" panose="020B0604020202020204" pitchFamily="34" charset="0"/>
              <a:buChar char="•"/>
            </a:pPr>
            <a:r>
              <a:rPr lang="en-US" dirty="0"/>
              <a:t>A poll</a:t>
            </a:r>
          </a:p>
          <a:p>
            <a:pPr indent="-457200">
              <a:spcBef>
                <a:spcPts val="0"/>
              </a:spcBef>
              <a:buFont typeface="Arial" panose="020B0604020202020204" pitchFamily="34" charset="0"/>
              <a:buChar char="•"/>
            </a:pPr>
            <a:r>
              <a:rPr lang="en-US" dirty="0"/>
              <a:t>Team/grouping names</a:t>
            </a:r>
          </a:p>
          <a:p>
            <a:pPr indent="-457200">
              <a:spcBef>
                <a:spcPts val="0"/>
              </a:spcBef>
              <a:buFont typeface="Arial" panose="020B0604020202020204" pitchFamily="34" charset="0"/>
              <a:buChar char="•"/>
            </a:pPr>
            <a:endParaRPr lang="en-US" dirty="0"/>
          </a:p>
          <a:p>
            <a:pPr marL="0" indent="0">
              <a:spcBef>
                <a:spcPts val="0"/>
              </a:spcBef>
            </a:pPr>
            <a:r>
              <a:rPr lang="en-US" dirty="0"/>
              <a:t>Based on student poll answers, Group Choice populates teams for:</a:t>
            </a:r>
          </a:p>
          <a:p>
            <a:pPr indent="-457200">
              <a:spcBef>
                <a:spcPts val="0"/>
              </a:spcBef>
              <a:buFont typeface="Arial" panose="020B0604020202020204" pitchFamily="34" charset="0"/>
              <a:buChar char="•"/>
            </a:pPr>
            <a:r>
              <a:rPr lang="en-US" dirty="0"/>
              <a:t>Team activities </a:t>
            </a:r>
          </a:p>
          <a:p>
            <a:pPr indent="-457200">
              <a:spcBef>
                <a:spcPts val="0"/>
              </a:spcBef>
              <a:buFont typeface="Arial" panose="020B0604020202020204" pitchFamily="34" charset="0"/>
              <a:buChar char="•"/>
            </a:pPr>
            <a:r>
              <a:rPr lang="en-US" dirty="0"/>
              <a:t>Team resources</a:t>
            </a:r>
          </a:p>
          <a:p>
            <a:pPr marL="0" indent="0">
              <a:spcBef>
                <a:spcPts val="0"/>
              </a:spcBef>
            </a:pPr>
            <a:endParaRPr lang="en-US" dirty="0"/>
          </a:p>
          <a:p>
            <a:pPr marL="0" indent="0">
              <a:spcBef>
                <a:spcPts val="0"/>
              </a:spcBef>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6"/>
          <p:cNvSpPr txBox="1">
            <a:spLocks noGrp="1"/>
          </p:cNvSpPr>
          <p:nvPr>
            <p:ph type="body" idx="2"/>
          </p:nvPr>
        </p:nvSpPr>
        <p:spPr>
          <a:xfrm>
            <a:off x="410160" y="1283964"/>
            <a:ext cx="6043906"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Why Use Group Choice?</a:t>
            </a:r>
            <a:endParaRPr dirty="0"/>
          </a:p>
        </p:txBody>
      </p:sp>
      <p:sp>
        <p:nvSpPr>
          <p:cNvPr id="5" name="Google Shape;187;p6">
            <a:extLst>
              <a:ext uri="{FF2B5EF4-FFF2-40B4-BE49-F238E27FC236}">
                <a16:creationId xmlns:a16="http://schemas.microsoft.com/office/drawing/2014/main" id="{35B6E6A0-D1A7-421F-B7E1-7F7FFA456297}"/>
              </a:ext>
            </a:extLst>
          </p:cNvPr>
          <p:cNvSpPr txBox="1">
            <a:spLocks/>
          </p:cNvSpPr>
          <p:nvPr/>
        </p:nvSpPr>
        <p:spPr>
          <a:xfrm>
            <a:off x="525940" y="2031896"/>
            <a:ext cx="8618060" cy="211603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83000"/>
              </a:lnSpc>
              <a:spcBef>
                <a:spcPts val="560"/>
              </a:spcBef>
              <a:spcAft>
                <a:spcPts val="0"/>
              </a:spcAft>
              <a:buClr>
                <a:srgbClr val="313645"/>
              </a:buClr>
              <a:buSzPts val="2800"/>
              <a:buFont typeface="Arial"/>
              <a:buNone/>
              <a:defRPr sz="2800" b="0" i="0" u="none" strike="noStrike" cap="none">
                <a:solidFill>
                  <a:srgbClr val="313645"/>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indent="0">
              <a:spcBef>
                <a:spcPts val="0"/>
              </a:spcBef>
            </a:pPr>
            <a:r>
              <a:rPr lang="en-US" dirty="0"/>
              <a:t>Frees up more instructor time to focus on course content</a:t>
            </a:r>
          </a:p>
          <a:p>
            <a:pPr marL="0" indent="0">
              <a:spcBef>
                <a:spcPts val="0"/>
              </a:spcBef>
            </a:pPr>
            <a:endParaRPr lang="en-US" dirty="0"/>
          </a:p>
          <a:p>
            <a:pPr marL="0" indent="0">
              <a:spcBef>
                <a:spcPts val="0"/>
              </a:spcBef>
            </a:pPr>
            <a:endParaRPr lang="en-US" dirty="0"/>
          </a:p>
          <a:p>
            <a:pPr marL="0" indent="0">
              <a:spcBef>
                <a:spcPts val="0"/>
              </a:spcBef>
            </a:pPr>
            <a:r>
              <a:rPr lang="en-US" dirty="0"/>
              <a:t>Increased student autonomy by making choice in a course = increased engagement</a:t>
            </a:r>
          </a:p>
          <a:p>
            <a:pPr marL="0" indent="0">
              <a:spcBef>
                <a:spcPts val="0"/>
              </a:spcBef>
            </a:pPr>
            <a:endParaRPr lang="en-US" dirty="0"/>
          </a:p>
          <a:p>
            <a:pPr marL="0" indent="0">
              <a:spcBef>
                <a:spcPts val="0"/>
              </a:spcBef>
            </a:pPr>
            <a:endParaRPr lang="en-US" dirty="0"/>
          </a:p>
        </p:txBody>
      </p:sp>
    </p:spTree>
    <p:extLst>
      <p:ext uri="{BB962C8B-B14F-4D97-AF65-F5344CB8AC3E}">
        <p14:creationId xmlns:p14="http://schemas.microsoft.com/office/powerpoint/2010/main" val="287396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6"/>
          <p:cNvSpPr txBox="1">
            <a:spLocks noGrp="1"/>
          </p:cNvSpPr>
          <p:nvPr>
            <p:ph type="body" idx="2"/>
          </p:nvPr>
        </p:nvSpPr>
        <p:spPr>
          <a:xfrm>
            <a:off x="410159" y="1283964"/>
            <a:ext cx="6336869"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Group Choice Example 1</a:t>
            </a:r>
            <a:endParaRPr dirty="0"/>
          </a:p>
        </p:txBody>
      </p:sp>
      <p:pic>
        <p:nvPicPr>
          <p:cNvPr id="4" name="Picture 3" descr="Table&#10;&#10;Description automatically generated">
            <a:extLst>
              <a:ext uri="{FF2B5EF4-FFF2-40B4-BE49-F238E27FC236}">
                <a16:creationId xmlns:a16="http://schemas.microsoft.com/office/drawing/2014/main" id="{FE866414-7449-4D6F-90DF-3FBB7FA626EB}"/>
              </a:ext>
            </a:extLst>
          </p:cNvPr>
          <p:cNvPicPr>
            <a:picLocks noChangeAspect="1"/>
          </p:cNvPicPr>
          <p:nvPr/>
        </p:nvPicPr>
        <p:blipFill>
          <a:blip r:embed="rId3"/>
          <a:stretch>
            <a:fillRect/>
          </a:stretch>
        </p:blipFill>
        <p:spPr>
          <a:xfrm>
            <a:off x="410159" y="1994689"/>
            <a:ext cx="4084345" cy="2219501"/>
          </a:xfrm>
          <a:prstGeom prst="rect">
            <a:avLst/>
          </a:prstGeom>
        </p:spPr>
      </p:pic>
      <p:pic>
        <p:nvPicPr>
          <p:cNvPr id="6" name="Picture 5">
            <a:extLst>
              <a:ext uri="{FF2B5EF4-FFF2-40B4-BE49-F238E27FC236}">
                <a16:creationId xmlns:a16="http://schemas.microsoft.com/office/drawing/2014/main" id="{9BA14F6D-0496-409B-A514-8A848FFF3077}"/>
              </a:ext>
            </a:extLst>
          </p:cNvPr>
          <p:cNvPicPr>
            <a:picLocks noChangeAspect="1"/>
          </p:cNvPicPr>
          <p:nvPr/>
        </p:nvPicPr>
        <p:blipFill>
          <a:blip r:embed="rId4"/>
          <a:srcRect/>
          <a:stretch/>
        </p:blipFill>
        <p:spPr>
          <a:xfrm>
            <a:off x="1792820" y="4510578"/>
            <a:ext cx="3386461" cy="2088562"/>
          </a:xfrm>
          <a:prstGeom prst="rect">
            <a:avLst/>
          </a:prstGeom>
        </p:spPr>
      </p:pic>
      <p:pic>
        <p:nvPicPr>
          <p:cNvPr id="7" name="Picture 6">
            <a:extLst>
              <a:ext uri="{FF2B5EF4-FFF2-40B4-BE49-F238E27FC236}">
                <a16:creationId xmlns:a16="http://schemas.microsoft.com/office/drawing/2014/main" id="{86DFA8DE-F8F3-42CC-8E00-82C0B2899711}"/>
              </a:ext>
            </a:extLst>
          </p:cNvPr>
          <p:cNvPicPr>
            <a:picLocks noChangeAspect="1"/>
          </p:cNvPicPr>
          <p:nvPr/>
        </p:nvPicPr>
        <p:blipFill>
          <a:blip r:embed="rId5"/>
          <a:srcRect/>
          <a:stretch/>
        </p:blipFill>
        <p:spPr>
          <a:xfrm>
            <a:off x="6747028" y="2769705"/>
            <a:ext cx="1341732" cy="3273828"/>
          </a:xfrm>
          <a:prstGeom prst="rect">
            <a:avLst/>
          </a:prstGeom>
        </p:spPr>
      </p:pic>
      <p:sp>
        <p:nvSpPr>
          <p:cNvPr id="8" name="Equals 7">
            <a:extLst>
              <a:ext uri="{FF2B5EF4-FFF2-40B4-BE49-F238E27FC236}">
                <a16:creationId xmlns:a16="http://schemas.microsoft.com/office/drawing/2014/main" id="{B3C5730C-194D-4654-9D12-744F390BF631}"/>
              </a:ext>
            </a:extLst>
          </p:cNvPr>
          <p:cNvSpPr/>
          <p:nvPr/>
        </p:nvSpPr>
        <p:spPr>
          <a:xfrm>
            <a:off x="5458736" y="4478997"/>
            <a:ext cx="1114342" cy="384313"/>
          </a:xfrm>
          <a:prstGeom prst="mathEqual">
            <a:avLst>
              <a:gd name="adj1" fmla="val 36745"/>
              <a:gd name="adj2" fmla="val 1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9" name="Cross 8">
            <a:extLst>
              <a:ext uri="{FF2B5EF4-FFF2-40B4-BE49-F238E27FC236}">
                <a16:creationId xmlns:a16="http://schemas.microsoft.com/office/drawing/2014/main" id="{EF0C4E5F-4A27-41F0-BEF6-4FEDCE6540C7}"/>
              </a:ext>
            </a:extLst>
          </p:cNvPr>
          <p:cNvSpPr/>
          <p:nvPr/>
        </p:nvSpPr>
        <p:spPr>
          <a:xfrm>
            <a:off x="510394" y="4863310"/>
            <a:ext cx="914400" cy="927889"/>
          </a:xfrm>
          <a:prstGeom prst="plus">
            <a:avLst>
              <a:gd name="adj" fmla="val 438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4993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p6"/>
          <p:cNvSpPr txBox="1">
            <a:spLocks noGrp="1"/>
          </p:cNvSpPr>
          <p:nvPr>
            <p:ph type="body" idx="2"/>
          </p:nvPr>
        </p:nvSpPr>
        <p:spPr>
          <a:xfrm>
            <a:off x="410159" y="1283964"/>
            <a:ext cx="6336869" cy="414338"/>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2BA9B9"/>
              </a:buClr>
              <a:buSzPts val="2900"/>
              <a:buNone/>
            </a:pPr>
            <a:r>
              <a:rPr lang="en-US" dirty="0"/>
              <a:t>Group Choice Example 2</a:t>
            </a:r>
            <a:endParaRPr dirty="0"/>
          </a:p>
        </p:txBody>
      </p:sp>
      <p:sp>
        <p:nvSpPr>
          <p:cNvPr id="3" name="Text Placeholder 2">
            <a:extLst>
              <a:ext uri="{FF2B5EF4-FFF2-40B4-BE49-F238E27FC236}">
                <a16:creationId xmlns:a16="http://schemas.microsoft.com/office/drawing/2014/main" id="{4434DED0-4DC0-442A-85A5-CD1D78EC6CFB}"/>
              </a:ext>
            </a:extLst>
          </p:cNvPr>
          <p:cNvSpPr>
            <a:spLocks noGrp="1"/>
          </p:cNvSpPr>
          <p:nvPr>
            <p:ph type="body" idx="3"/>
          </p:nvPr>
        </p:nvSpPr>
        <p:spPr>
          <a:xfrm>
            <a:off x="641350" y="2360370"/>
            <a:ext cx="7388225" cy="541856"/>
          </a:xfrm>
        </p:spPr>
        <p:txBody>
          <a:bodyPr/>
          <a:lstStyle/>
          <a:p>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E234A5DE-3996-45F6-B6C2-81684B74749D}"/>
              </a:ext>
            </a:extLst>
          </p:cNvPr>
          <p:cNvPicPr>
            <a:picLocks noChangeAspect="1"/>
          </p:cNvPicPr>
          <p:nvPr/>
        </p:nvPicPr>
        <p:blipFill>
          <a:blip r:embed="rId3"/>
          <a:stretch>
            <a:fillRect/>
          </a:stretch>
        </p:blipFill>
        <p:spPr>
          <a:xfrm>
            <a:off x="0" y="2360370"/>
            <a:ext cx="9144000" cy="2095657"/>
          </a:xfrm>
          <a:prstGeom prst="rect">
            <a:avLst/>
          </a:prstGeom>
        </p:spPr>
      </p:pic>
    </p:spTree>
    <p:extLst>
      <p:ext uri="{BB962C8B-B14F-4D97-AF65-F5344CB8AC3E}">
        <p14:creationId xmlns:p14="http://schemas.microsoft.com/office/powerpoint/2010/main" val="3643327532"/>
      </p:ext>
    </p:extLst>
  </p:cSld>
  <p:clrMapOvr>
    <a:masterClrMapping/>
  </p:clrMapOvr>
</p:sld>
</file>

<file path=ppt/theme/theme1.xml><?xml version="1.0" encoding="utf-8"?>
<a:theme xmlns:a="http://schemas.openxmlformats.org/drawingml/2006/main" name="RRU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ection divider opt 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Section divider opt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ection divider opt 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Section divider opt 4">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ontent with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Content custom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raditional Acknowledgement">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tent slid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ection divider custom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itle Slide opt 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itle Slide opt 3">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itle Slide opt 4">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itle Slide opt 5">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itle Slide custom im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TotalTime>
  <Words>331</Words>
  <Application>Microsoft Office PowerPoint</Application>
  <PresentationFormat>On-screen Show (4:3)</PresentationFormat>
  <Paragraphs>63</Paragraphs>
  <Slides>12</Slides>
  <Notes>12</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12</vt:i4>
      </vt:variant>
    </vt:vector>
  </HeadingPairs>
  <TitlesOfParts>
    <vt:vector size="31" baseType="lpstr">
      <vt:lpstr>Arial</vt:lpstr>
      <vt:lpstr>Calibri</vt:lpstr>
      <vt:lpstr>Noto Sans Symbols</vt:lpstr>
      <vt:lpstr>Verdana</vt:lpstr>
      <vt:lpstr>RRU PowerPoint Template</vt:lpstr>
      <vt:lpstr>Traditional Acknowledgement</vt:lpstr>
      <vt:lpstr>Content slides</vt:lpstr>
      <vt:lpstr>Section divider custom image</vt:lpstr>
      <vt:lpstr>Title Slide opt 2</vt:lpstr>
      <vt:lpstr>Title Slide opt 3</vt:lpstr>
      <vt:lpstr>Title Slide opt 4</vt:lpstr>
      <vt:lpstr>Title Slide opt 5</vt:lpstr>
      <vt:lpstr>Title Slide custom image</vt:lpstr>
      <vt:lpstr>Section divider opt 1</vt:lpstr>
      <vt:lpstr>Section divider opt 2</vt:lpstr>
      <vt:lpstr>Section divider opt 3</vt:lpstr>
      <vt:lpstr>Section divider opt 4</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Stedman</cp:lastModifiedBy>
  <cp:revision>3</cp:revision>
  <dcterms:created xsi:type="dcterms:W3CDTF">2020-01-24T16:50:09Z</dcterms:created>
  <dcterms:modified xsi:type="dcterms:W3CDTF">2023-03-15T19:42:40Z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