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theme/theme7.xml" ContentType="application/vnd.openxmlformats-officedocument.theme+xml"/>
  <Override PartName="/ppt/slideLayouts/slideLayout14.xml" ContentType="application/vnd.openxmlformats-officedocument.presentationml.slideLayout+xml"/>
  <Override PartName="/ppt/theme/theme8.xml" ContentType="application/vnd.openxmlformats-officedocument.theme+xml"/>
  <Override PartName="/ppt/slideLayouts/slideLayout15.xml" ContentType="application/vnd.openxmlformats-officedocument.presentationml.slideLayout+xml"/>
  <Override PartName="/ppt/theme/theme9.xml" ContentType="application/vnd.openxmlformats-officedocument.theme+xml"/>
  <Override PartName="/ppt/slideLayouts/slideLayout16.xml" ContentType="application/vnd.openxmlformats-officedocument.presentationml.slideLayout+xml"/>
  <Override PartName="/ppt/theme/theme10.xml" ContentType="application/vnd.openxmlformats-officedocument.theme+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theme/theme1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3" r:id="rId3"/>
    <p:sldMasterId id="2147483660" r:id="rId4"/>
    <p:sldMasterId id="2147483662" r:id="rId5"/>
    <p:sldMasterId id="2147483664" r:id="rId6"/>
    <p:sldMasterId id="2147483666" r:id="rId7"/>
    <p:sldMasterId id="2147483668" r:id="rId8"/>
    <p:sldMasterId id="2147483670" r:id="rId9"/>
    <p:sldMasterId id="2147483672" r:id="rId10"/>
    <p:sldMasterId id="2147483674" r:id="rId11"/>
    <p:sldMasterId id="2147483676" r:id="rId12"/>
    <p:sldMasterId id="2147483678" r:id="rId13"/>
    <p:sldMasterId id="2147483680" r:id="rId14"/>
    <p:sldMasterId id="2147483683" r:id="rId15"/>
  </p:sldMasterIdLst>
  <p:notesMasterIdLst>
    <p:notesMasterId r:id="rId28"/>
  </p:notesMasterIdLst>
  <p:sldIdLst>
    <p:sldId id="256" r:id="rId16"/>
    <p:sldId id="257" r:id="rId17"/>
    <p:sldId id="258" r:id="rId18"/>
    <p:sldId id="259" r:id="rId19"/>
    <p:sldId id="260" r:id="rId20"/>
    <p:sldId id="261" r:id="rId21"/>
    <p:sldId id="267" r:id="rId22"/>
    <p:sldId id="266" r:id="rId23"/>
    <p:sldId id="268" r:id="rId24"/>
    <p:sldId id="269" r:id="rId25"/>
    <p:sldId id="264" r:id="rId26"/>
    <p:sldId id="265" r:id="rId2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ggakK4TOGQMiS4wWJRHW8Yg91U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00BA1A-A683-4B6E-840B-13413DB2D680}" v="7" dt="2023-03-13T19:46:43.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218" y="102"/>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customschemas.google.com/relationships/presentationmetadata" Target="metadata"/><Relationship Id="rId35" Type="http://schemas.microsoft.com/office/2015/10/relationships/revisionInfo" Target="revisionInfo.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Title slides</a:t>
            </a:r>
            <a:endParaRPr b="1"/>
          </a:p>
          <a:p>
            <a:pPr marL="0" marR="0" lvl="0" indent="0" algn="l" rtl="0">
              <a:lnSpc>
                <a:spcPct val="100000"/>
              </a:lnSpc>
              <a:spcBef>
                <a:spcPts val="0"/>
              </a:spcBef>
              <a:spcAft>
                <a:spcPts val="0"/>
              </a:spcAft>
              <a:buClr>
                <a:schemeClr val="dk1"/>
              </a:buClr>
              <a:buSzPts val="1200"/>
              <a:buFont typeface="Calibri"/>
              <a:buNone/>
            </a:pPr>
            <a:r>
              <a:rPr lang="en-US"/>
              <a:t>There are five different title slide image options. Text boxes can be customized or deleted. </a:t>
            </a:r>
            <a:endParaRPr/>
          </a:p>
          <a:p>
            <a:pPr marL="0" marR="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Arial"/>
              <a:buChar char="•"/>
            </a:pPr>
            <a:r>
              <a:rPr lang="en-US"/>
              <a:t>Add a slide: Under the ‘Home’ menu, click on ‘New Slide’ and select the layout you would like to use. </a:t>
            </a:r>
            <a:endParaRPr/>
          </a:p>
          <a:p>
            <a:pPr marL="171450" marR="0" lvl="0" indent="-171450" algn="l" rtl="0">
              <a:lnSpc>
                <a:spcPct val="100000"/>
              </a:lnSpc>
              <a:spcBef>
                <a:spcPts val="0"/>
              </a:spcBef>
              <a:spcAft>
                <a:spcPts val="0"/>
              </a:spcAft>
              <a:buClr>
                <a:schemeClr val="dk1"/>
              </a:buClr>
              <a:buSzPts val="1200"/>
              <a:buFont typeface="Arial"/>
              <a:buChar char="•"/>
            </a:pPr>
            <a:r>
              <a:rPr lang="en-US"/>
              <a:t>Duplicate a slide: In the left navigation window, right-click on the slide you would like to duplicate and select ‘Duplicate Slide’.</a:t>
            </a:r>
            <a:endParaRPr/>
          </a:p>
          <a:p>
            <a:pPr marL="171450" marR="0" lvl="0" indent="-171450" algn="l" rtl="0">
              <a:lnSpc>
                <a:spcPct val="100000"/>
              </a:lnSpc>
              <a:spcBef>
                <a:spcPts val="0"/>
              </a:spcBef>
              <a:spcAft>
                <a:spcPts val="0"/>
              </a:spcAft>
              <a:buClr>
                <a:schemeClr val="dk1"/>
              </a:buClr>
              <a:buSzPts val="1200"/>
              <a:buFont typeface="Arial"/>
              <a:buChar char="•"/>
            </a:pPr>
            <a:r>
              <a:rPr lang="en-US"/>
              <a:t>Delete a slide: In the left navigation window, right-click on the slide you would like to delete and select ‘Delete Slide’.</a:t>
            </a:r>
            <a:endParaRPr/>
          </a:p>
        </p:txBody>
      </p:sp>
      <p:sp>
        <p:nvSpPr>
          <p:cNvPr id="155" name="Google Shape;15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0363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 name="Google Shape;16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989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9655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737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 1">
  <p:cSld name="Title Slide opt 1">
    <p:spTree>
      <p:nvGrpSpPr>
        <p:cNvPr id="1" name="Shape 12"/>
        <p:cNvGrpSpPr/>
        <p:nvPr/>
      </p:nvGrpSpPr>
      <p:grpSpPr>
        <a:xfrm>
          <a:off x="0" y="0"/>
          <a:ext cx="0" cy="0"/>
          <a:chOff x="0" y="0"/>
          <a:chExt cx="0" cy="0"/>
        </a:xfrm>
      </p:grpSpPr>
      <p:sp>
        <p:nvSpPr>
          <p:cNvPr id="13" name="Google Shape;13;p12"/>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divider custom image">
  <p:cSld name="Section divider custom image">
    <p:spTree>
      <p:nvGrpSpPr>
        <p:cNvPr id="1" name="Shape 57"/>
        <p:cNvGrpSpPr/>
        <p:nvPr/>
      </p:nvGrpSpPr>
      <p:grpSpPr>
        <a:xfrm>
          <a:off x="0" y="0"/>
          <a:ext cx="0" cy="0"/>
          <a:chOff x="0" y="0"/>
          <a:chExt cx="0" cy="0"/>
        </a:xfrm>
      </p:grpSpPr>
      <p:grpSp>
        <p:nvGrpSpPr>
          <p:cNvPr id="58" name="Google Shape;58;p18"/>
          <p:cNvGrpSpPr/>
          <p:nvPr/>
        </p:nvGrpSpPr>
        <p:grpSpPr>
          <a:xfrm>
            <a:off x="0" y="0"/>
            <a:ext cx="6400800" cy="6858000"/>
            <a:chOff x="0" y="0"/>
            <a:chExt cx="6400800" cy="6858000"/>
          </a:xfrm>
        </p:grpSpPr>
        <p:sp>
          <p:nvSpPr>
            <p:cNvPr id="59" name="Google Shape;59;p18"/>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 name="Google Shape;60;p18"/>
            <p:cNvSpPr/>
            <p:nvPr/>
          </p:nvSpPr>
          <p:spPr>
            <a:xfrm>
              <a:off x="0" y="0"/>
              <a:ext cx="508000" cy="508000"/>
            </a:xfrm>
            <a:prstGeom prst="rect">
              <a:avLst/>
            </a:pr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61" name="Google Shape;61;p18"/>
          <p:cNvSpPr/>
          <p:nvPr/>
        </p:nvSpPr>
        <p:spPr>
          <a:xfrm>
            <a:off x="0" y="-1"/>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18"/>
          <p:cNvSpPr>
            <a:spLocks noGrp="1"/>
          </p:cNvSpPr>
          <p:nvPr>
            <p:ph type="pic" idx="2"/>
          </p:nvPr>
        </p:nvSpPr>
        <p:spPr>
          <a:xfrm>
            <a:off x="3648870" y="-19050"/>
            <a:ext cx="5512578" cy="6891337"/>
          </a:xfrm>
          <a:prstGeom prst="rect">
            <a:avLst/>
          </a:prstGeom>
          <a:noFill/>
          <a:ln>
            <a:noFill/>
          </a:ln>
        </p:spPr>
      </p:sp>
      <p:pic>
        <p:nvPicPr>
          <p:cNvPr id="63" name="Google Shape;63;p18" descr="16-3969_Corporate - Powerpoint Template Refresh_vector_logo.png"/>
          <p:cNvPicPr preferRelativeResize="0"/>
          <p:nvPr/>
        </p:nvPicPr>
        <p:blipFill rotWithShape="1">
          <a:blip r:embed="rId2">
            <a:alphaModFix/>
          </a:blip>
          <a:srcRect/>
          <a:stretch/>
        </p:blipFill>
        <p:spPr>
          <a:xfrm>
            <a:off x="7772400" y="5486400"/>
            <a:ext cx="1371600" cy="1371600"/>
          </a:xfrm>
          <a:prstGeom prst="rect">
            <a:avLst/>
          </a:prstGeom>
          <a:noFill/>
          <a:ln>
            <a:noFill/>
          </a:ln>
        </p:spPr>
      </p:pic>
      <p:sp>
        <p:nvSpPr>
          <p:cNvPr id="64" name="Google Shape;64;p18"/>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5" name="Google Shape;65;p18"/>
          <p:cNvSpPr txBox="1">
            <a:spLocks noGrp="1"/>
          </p:cNvSpPr>
          <p:nvPr>
            <p:ph type="body" idx="3"/>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opt 2">
  <p:cSld name="Title Slide opt 2">
    <p:spTree>
      <p:nvGrpSpPr>
        <p:cNvPr id="1" name="Shape 69"/>
        <p:cNvGrpSpPr/>
        <p:nvPr/>
      </p:nvGrpSpPr>
      <p:grpSpPr>
        <a:xfrm>
          <a:off x="0" y="0"/>
          <a:ext cx="0" cy="0"/>
          <a:chOff x="0" y="0"/>
          <a:chExt cx="0" cy="0"/>
        </a:xfrm>
      </p:grpSpPr>
      <p:sp>
        <p:nvSpPr>
          <p:cNvPr id="70" name="Google Shape;70;p26"/>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Google Shape;71;p26"/>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 3">
  <p:cSld name="Title Slide opt 3">
    <p:spTree>
      <p:nvGrpSpPr>
        <p:cNvPr id="1" name="Shape 75"/>
        <p:cNvGrpSpPr/>
        <p:nvPr/>
      </p:nvGrpSpPr>
      <p:grpSpPr>
        <a:xfrm>
          <a:off x="0" y="0"/>
          <a:ext cx="0" cy="0"/>
          <a:chOff x="0" y="0"/>
          <a:chExt cx="0" cy="0"/>
        </a:xfrm>
      </p:grpSpPr>
      <p:sp>
        <p:nvSpPr>
          <p:cNvPr id="76" name="Google Shape;76;p28"/>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28"/>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 4">
  <p:cSld name="Title Slide opt 4">
    <p:spTree>
      <p:nvGrpSpPr>
        <p:cNvPr id="1" name="Shape 81"/>
        <p:cNvGrpSpPr/>
        <p:nvPr/>
      </p:nvGrpSpPr>
      <p:grpSpPr>
        <a:xfrm>
          <a:off x="0" y="0"/>
          <a:ext cx="0" cy="0"/>
          <a:chOff x="0" y="0"/>
          <a:chExt cx="0" cy="0"/>
        </a:xfrm>
      </p:grpSpPr>
      <p:sp>
        <p:nvSpPr>
          <p:cNvPr id="82" name="Google Shape;82;p30"/>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30"/>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opt 5">
  <p:cSld name="Title Slide opt 5">
    <p:spTree>
      <p:nvGrpSpPr>
        <p:cNvPr id="1" name="Shape 87"/>
        <p:cNvGrpSpPr/>
        <p:nvPr/>
      </p:nvGrpSpPr>
      <p:grpSpPr>
        <a:xfrm>
          <a:off x="0" y="0"/>
          <a:ext cx="0" cy="0"/>
          <a:chOff x="0" y="0"/>
          <a:chExt cx="0" cy="0"/>
        </a:xfrm>
      </p:grpSpPr>
      <p:sp>
        <p:nvSpPr>
          <p:cNvPr id="88" name="Google Shape;88;p32"/>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32"/>
          <p:cNvSpPr txBox="1">
            <a:spLocks noGrp="1"/>
          </p:cNvSpPr>
          <p:nvPr>
            <p:ph type="body" idx="2"/>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custom image">
  <p:cSld name="Title Slide custom image">
    <p:spTree>
      <p:nvGrpSpPr>
        <p:cNvPr id="1" name="Shape 94"/>
        <p:cNvGrpSpPr/>
        <p:nvPr/>
      </p:nvGrpSpPr>
      <p:grpSpPr>
        <a:xfrm>
          <a:off x="0" y="0"/>
          <a:ext cx="0" cy="0"/>
          <a:chOff x="0" y="0"/>
          <a:chExt cx="0" cy="0"/>
        </a:xfrm>
      </p:grpSpPr>
      <p:sp>
        <p:nvSpPr>
          <p:cNvPr id="95" name="Google Shape;95;p34"/>
          <p:cNvSpPr>
            <a:spLocks noGrp="1"/>
          </p:cNvSpPr>
          <p:nvPr>
            <p:ph type="pic" idx="2"/>
          </p:nvPr>
        </p:nvSpPr>
        <p:spPr>
          <a:xfrm>
            <a:off x="3648870" y="-19050"/>
            <a:ext cx="5512578" cy="6891337"/>
          </a:xfrm>
          <a:prstGeom prst="rect">
            <a:avLst/>
          </a:prstGeom>
          <a:noFill/>
          <a:ln>
            <a:noFill/>
          </a:ln>
        </p:spPr>
      </p:sp>
      <p:pic>
        <p:nvPicPr>
          <p:cNvPr id="96" name="Google Shape;96;p34" descr="16-3969_Corporate - Powerpoint Template Refresh_vector_logo.png"/>
          <p:cNvPicPr preferRelativeResize="0"/>
          <p:nvPr/>
        </p:nvPicPr>
        <p:blipFill rotWithShape="1">
          <a:blip r:embed="rId2">
            <a:alphaModFix/>
          </a:blip>
          <a:srcRect/>
          <a:stretch/>
        </p:blipFill>
        <p:spPr>
          <a:xfrm>
            <a:off x="7772400" y="5486400"/>
            <a:ext cx="1371600" cy="1371600"/>
          </a:xfrm>
          <a:prstGeom prst="rect">
            <a:avLst/>
          </a:prstGeom>
          <a:noFill/>
          <a:ln>
            <a:noFill/>
          </a:ln>
        </p:spPr>
      </p:pic>
      <p:grpSp>
        <p:nvGrpSpPr>
          <p:cNvPr id="97" name="Google Shape;97;p34"/>
          <p:cNvGrpSpPr/>
          <p:nvPr/>
        </p:nvGrpSpPr>
        <p:grpSpPr>
          <a:xfrm>
            <a:off x="0" y="0"/>
            <a:ext cx="6400800" cy="6858000"/>
            <a:chOff x="0" y="0"/>
            <a:chExt cx="6400800" cy="6858000"/>
          </a:xfrm>
        </p:grpSpPr>
        <p:sp>
          <p:nvSpPr>
            <p:cNvPr id="98" name="Google Shape;98;p34"/>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272B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34"/>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00" name="Google Shape;100;p34"/>
          <p:cNvSpPr txBox="1">
            <a:spLocks noGrp="1"/>
          </p:cNvSpPr>
          <p:nvPr>
            <p:ph type="body" idx="1"/>
          </p:nvPr>
        </p:nvSpPr>
        <p:spPr>
          <a:xfrm>
            <a:off x="371605" y="2006839"/>
            <a:ext cx="4406190" cy="14872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chemeClr val="lt1"/>
              </a:buClr>
              <a:buSzPts val="4000"/>
              <a:buFont typeface="Arial"/>
              <a:buNone/>
              <a:defRPr sz="4000" b="1"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34"/>
          <p:cNvSpPr txBox="1">
            <a:spLocks noGrp="1"/>
          </p:cNvSpPr>
          <p:nvPr>
            <p:ph type="body" idx="3"/>
          </p:nvPr>
        </p:nvSpPr>
        <p:spPr>
          <a:xfrm>
            <a:off x="371605" y="3581860"/>
            <a:ext cx="2343204" cy="9940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divider opt 1">
  <p:cSld name="Section divider opt 1">
    <p:spTree>
      <p:nvGrpSpPr>
        <p:cNvPr id="1" name="Shape 105"/>
        <p:cNvGrpSpPr/>
        <p:nvPr/>
      </p:nvGrpSpPr>
      <p:grpSpPr>
        <a:xfrm>
          <a:off x="0" y="0"/>
          <a:ext cx="0" cy="0"/>
          <a:chOff x="0" y="0"/>
          <a:chExt cx="0" cy="0"/>
        </a:xfrm>
      </p:grpSpPr>
      <p:sp>
        <p:nvSpPr>
          <p:cNvPr id="106" name="Google Shape;106;p36"/>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36"/>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divider opt 2">
  <p:cSld name="Section divider opt 2">
    <p:spTree>
      <p:nvGrpSpPr>
        <p:cNvPr id="1" name="Shape 111"/>
        <p:cNvGrpSpPr/>
        <p:nvPr/>
      </p:nvGrpSpPr>
      <p:grpSpPr>
        <a:xfrm>
          <a:off x="0" y="0"/>
          <a:ext cx="0" cy="0"/>
          <a:chOff x="0" y="0"/>
          <a:chExt cx="0" cy="0"/>
        </a:xfrm>
      </p:grpSpPr>
      <p:sp>
        <p:nvSpPr>
          <p:cNvPr id="112" name="Google Shape;112;p38"/>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3" name="Google Shape;113;p38"/>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divider opt 3">
  <p:cSld name="Section divider opt 3">
    <p:spTree>
      <p:nvGrpSpPr>
        <p:cNvPr id="1" name="Shape 117"/>
        <p:cNvGrpSpPr/>
        <p:nvPr/>
      </p:nvGrpSpPr>
      <p:grpSpPr>
        <a:xfrm>
          <a:off x="0" y="0"/>
          <a:ext cx="0" cy="0"/>
          <a:chOff x="0" y="0"/>
          <a:chExt cx="0" cy="0"/>
        </a:xfrm>
      </p:grpSpPr>
      <p:sp>
        <p:nvSpPr>
          <p:cNvPr id="118" name="Google Shape;118;p40"/>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9" name="Google Shape;119;p40"/>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divider opt 4">
  <p:cSld name="Section divider opt 4">
    <p:spTree>
      <p:nvGrpSpPr>
        <p:cNvPr id="1" name="Shape 123"/>
        <p:cNvGrpSpPr/>
        <p:nvPr/>
      </p:nvGrpSpPr>
      <p:grpSpPr>
        <a:xfrm>
          <a:off x="0" y="0"/>
          <a:ext cx="0" cy="0"/>
          <a:chOff x="0" y="0"/>
          <a:chExt cx="0" cy="0"/>
        </a:xfrm>
      </p:grpSpPr>
      <p:sp>
        <p:nvSpPr>
          <p:cNvPr id="124" name="Google Shape;124;p42"/>
          <p:cNvSpPr txBox="1">
            <a:spLocks noGrp="1"/>
          </p:cNvSpPr>
          <p:nvPr>
            <p:ph type="body" idx="1"/>
          </p:nvPr>
        </p:nvSpPr>
        <p:spPr>
          <a:xfrm>
            <a:off x="371604" y="2551078"/>
            <a:ext cx="4567466" cy="103078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313645"/>
              </a:buClr>
              <a:buSzPts val="3700"/>
              <a:buFont typeface="Arial"/>
              <a:buNone/>
              <a:defRPr sz="37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5" name="Google Shape;125;p42"/>
          <p:cNvSpPr txBox="1">
            <a:spLocks noGrp="1"/>
          </p:cNvSpPr>
          <p:nvPr>
            <p:ph type="body" idx="2"/>
          </p:nvPr>
        </p:nvSpPr>
        <p:spPr>
          <a:xfrm>
            <a:off x="398484" y="3581860"/>
            <a:ext cx="3082385" cy="11217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EABBA"/>
              </a:buClr>
              <a:buSzPts val="1800"/>
              <a:buFont typeface="Arial"/>
              <a:buNone/>
              <a:defRPr sz="1800" b="0" i="0" u="none" strike="noStrike" cap="none">
                <a:solidFill>
                  <a:srgbClr val="2EABBA"/>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knowledgement of Traditional Lands">
  <p:cSld name="Acknowledgement of Traditional Lands">
    <p:spTree>
      <p:nvGrpSpPr>
        <p:cNvPr id="1" name="Shape 21"/>
        <p:cNvGrpSpPr/>
        <p:nvPr/>
      </p:nvGrpSpPr>
      <p:grpSpPr>
        <a:xfrm>
          <a:off x="0" y="0"/>
          <a:ext cx="0" cy="0"/>
          <a:chOff x="0" y="0"/>
          <a:chExt cx="0" cy="0"/>
        </a:xfrm>
      </p:grpSpPr>
      <p:pic>
        <p:nvPicPr>
          <p:cNvPr id="22" name="Google Shape;22;p14" descr="16-3969_Corporate - Powerpoint Template Refresh_vector_logo.png"/>
          <p:cNvPicPr preferRelativeResize="0"/>
          <p:nvPr/>
        </p:nvPicPr>
        <p:blipFill rotWithShape="1">
          <a:blip r:embed="rId2">
            <a:alphaModFix/>
          </a:blip>
          <a:srcRect/>
          <a:stretch/>
        </p:blipFill>
        <p:spPr>
          <a:xfrm>
            <a:off x="7772400" y="5486400"/>
            <a:ext cx="1371600" cy="1371600"/>
          </a:xfrm>
          <a:prstGeom prst="rect">
            <a:avLst/>
          </a:prstGeom>
          <a:noFill/>
          <a:ln>
            <a:noFill/>
          </a:ln>
        </p:spPr>
      </p:pic>
      <p:sp>
        <p:nvSpPr>
          <p:cNvPr id="23" name="Google Shape;23;p14"/>
          <p:cNvSpPr txBox="1"/>
          <p:nvPr/>
        </p:nvSpPr>
        <p:spPr>
          <a:xfrm>
            <a:off x="371605" y="1713131"/>
            <a:ext cx="4275210" cy="48013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313645"/>
                </a:solidFill>
                <a:latin typeface="Calibri"/>
                <a:ea typeface="Calibri"/>
                <a:cs typeface="Calibri"/>
                <a:sym typeface="Calibri"/>
              </a:rPr>
              <a:t>Royal Roads University acknowledges that the campus is located on the traditional lands of the Xwsepsum (Esquimalt) and Lekwungen (Songhees) ancestors and families who have lived here for thousands </a:t>
            </a:r>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of years.</a:t>
            </a:r>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 </a:t>
            </a:r>
            <a:endParaRPr sz="1800" b="0" i="0" u="none" strike="noStrike">
              <a:solidFill>
                <a:srgbClr val="313645"/>
              </a:solidFill>
              <a:latin typeface="Calibri"/>
              <a:ea typeface="Calibri"/>
              <a:cs typeface="Calibri"/>
              <a:sym typeface="Calibri"/>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This land has been part of the fabric of the life of Indigenous communities long before Hatley Castle was built, and it will be long into the future. It is with gratitude that we now learn and work here, where the past, present and future of Indigenous and</a:t>
            </a:r>
            <a:br>
              <a:rPr lang="en-US" sz="1800" b="0" i="0" u="none" strike="noStrike">
                <a:solidFill>
                  <a:srgbClr val="313645"/>
                </a:solidFill>
                <a:latin typeface="Calibri"/>
                <a:ea typeface="Calibri"/>
                <a:cs typeface="Calibri"/>
                <a:sym typeface="Calibri"/>
              </a:rPr>
            </a:br>
            <a:r>
              <a:rPr lang="en-US" sz="1800" b="0" i="0" u="none" strike="noStrike">
                <a:solidFill>
                  <a:srgbClr val="313645"/>
                </a:solidFill>
                <a:latin typeface="Calibri"/>
                <a:ea typeface="Calibri"/>
                <a:cs typeface="Calibri"/>
                <a:sym typeface="Calibri"/>
              </a:rPr>
              <a:t>non-Indigenous students, faculty and</a:t>
            </a:r>
            <a:br>
              <a:rPr lang="en-US" sz="1800" b="0" i="0" u="none" strike="noStrike">
                <a:solidFill>
                  <a:srgbClr val="313645"/>
                </a:solidFill>
                <a:latin typeface="Calibri"/>
                <a:ea typeface="Calibri"/>
                <a:cs typeface="Calibri"/>
                <a:sym typeface="Calibri"/>
              </a:rPr>
            </a:br>
            <a:r>
              <a:rPr lang="en-US" sz="1800" b="0" i="0" u="none" strike="noStrike">
                <a:solidFill>
                  <a:srgbClr val="313645"/>
                </a:solidFill>
                <a:latin typeface="Calibri"/>
                <a:ea typeface="Calibri"/>
                <a:cs typeface="Calibri"/>
                <a:sym typeface="Calibri"/>
              </a:rPr>
              <a:t>staff come together.</a:t>
            </a:r>
            <a:endParaRPr sz="1800" b="0" i="0" u="none" strike="noStrike">
              <a:solidFill>
                <a:srgbClr val="313645"/>
              </a:solidFill>
              <a:latin typeface="Calibri"/>
              <a:ea typeface="Calibri"/>
              <a:cs typeface="Calibri"/>
              <a:sym typeface="Calibri"/>
            </a:endParaRPr>
          </a:p>
          <a:p>
            <a:pPr marL="0" marR="0" lvl="0" indent="0" algn="l" rtl="0">
              <a:spcBef>
                <a:spcPts val="0"/>
              </a:spcBef>
              <a:spcAft>
                <a:spcPts val="0"/>
              </a:spcAft>
              <a:buNone/>
            </a:pPr>
            <a:endParaRPr sz="1800" b="0" i="0" u="none" strike="noStrike">
              <a:solidFill>
                <a:srgbClr val="313645"/>
              </a:solidFill>
              <a:latin typeface="Calibri"/>
              <a:ea typeface="Calibri"/>
              <a:cs typeface="Calibri"/>
              <a:sym typeface="Calibri"/>
            </a:endParaRPr>
          </a:p>
          <a:p>
            <a:pPr marL="0" marR="0" lvl="0" indent="0" algn="l" rtl="0">
              <a:spcBef>
                <a:spcPts val="0"/>
              </a:spcBef>
              <a:spcAft>
                <a:spcPts val="0"/>
              </a:spcAft>
              <a:buNone/>
            </a:pPr>
            <a:r>
              <a:rPr lang="en-US" sz="1800" b="0" i="0" u="none" strike="noStrike">
                <a:solidFill>
                  <a:srgbClr val="313645"/>
                </a:solidFill>
                <a:latin typeface="Calibri"/>
                <a:ea typeface="Calibri"/>
                <a:cs typeface="Calibri"/>
                <a:sym typeface="Calibri"/>
              </a:rPr>
              <a:t>Hay'sxw'qa si'em!</a:t>
            </a:r>
            <a:endParaRPr sz="1800" b="0" i="0" u="none" strike="noStrike">
              <a:solidFill>
                <a:srgbClr val="313645"/>
              </a:solidFill>
              <a:latin typeface="Calibri"/>
              <a:ea typeface="Calibri"/>
              <a:cs typeface="Calibri"/>
              <a:sym typeface="Calibri"/>
            </a:endParaRPr>
          </a:p>
        </p:txBody>
      </p:sp>
      <p:sp>
        <p:nvSpPr>
          <p:cNvPr id="24" name="Google Shape;24;p14"/>
          <p:cNvSpPr/>
          <p:nvPr/>
        </p:nvSpPr>
        <p:spPr>
          <a:xfrm>
            <a:off x="371605" y="731818"/>
            <a:ext cx="440619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a:solidFill>
                  <a:srgbClr val="2BA9B9"/>
                </a:solidFill>
                <a:latin typeface="Verdana"/>
                <a:ea typeface="Verdana"/>
                <a:cs typeface="Verdana"/>
                <a:sym typeface="Verdana"/>
              </a:rPr>
              <a:t>ACKNOWLEDGMENT OF TRADITIONAL LANDS</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with image">
  <p:cSld name="Title with image">
    <p:spTree>
      <p:nvGrpSpPr>
        <p:cNvPr id="1" name="Shape 130"/>
        <p:cNvGrpSpPr/>
        <p:nvPr/>
      </p:nvGrpSpPr>
      <p:grpSpPr>
        <a:xfrm>
          <a:off x="0" y="0"/>
          <a:ext cx="0" cy="0"/>
          <a:chOff x="0" y="0"/>
          <a:chExt cx="0" cy="0"/>
        </a:xfrm>
      </p:grpSpPr>
      <p:sp>
        <p:nvSpPr>
          <p:cNvPr id="131" name="Google Shape;131;p44"/>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2" name="Google Shape;132;p44"/>
          <p:cNvSpPr txBox="1">
            <a:spLocks noGrp="1"/>
          </p:cNvSpPr>
          <p:nvPr>
            <p:ph type="body" idx="2"/>
          </p:nvPr>
        </p:nvSpPr>
        <p:spPr>
          <a:xfrm>
            <a:off x="641452" y="1944476"/>
            <a:ext cx="3912406" cy="4088024"/>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head with image">
  <p:cSld name="Title subhead with image">
    <p:spTree>
      <p:nvGrpSpPr>
        <p:cNvPr id="1" name="Shape 133"/>
        <p:cNvGrpSpPr/>
        <p:nvPr/>
      </p:nvGrpSpPr>
      <p:grpSpPr>
        <a:xfrm>
          <a:off x="0" y="0"/>
          <a:ext cx="0" cy="0"/>
          <a:chOff x="0" y="0"/>
          <a:chExt cx="0" cy="0"/>
        </a:xfrm>
      </p:grpSpPr>
      <p:sp>
        <p:nvSpPr>
          <p:cNvPr id="134" name="Google Shape;134;p45"/>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45"/>
          <p:cNvSpPr txBox="1">
            <a:spLocks noGrp="1"/>
          </p:cNvSpPr>
          <p:nvPr>
            <p:ph type="body" idx="2"/>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45"/>
          <p:cNvSpPr txBox="1">
            <a:spLocks noGrp="1"/>
          </p:cNvSpPr>
          <p:nvPr>
            <p:ph type="body" idx="3"/>
          </p:nvPr>
        </p:nvSpPr>
        <p:spPr>
          <a:xfrm>
            <a:off x="641452" y="2325458"/>
            <a:ext cx="3912406" cy="3961042"/>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ustom image">
  <p:cSld name="Title custom image">
    <p:spTree>
      <p:nvGrpSpPr>
        <p:cNvPr id="1" name="Shape 139"/>
        <p:cNvGrpSpPr/>
        <p:nvPr/>
      </p:nvGrpSpPr>
      <p:grpSpPr>
        <a:xfrm>
          <a:off x="0" y="0"/>
          <a:ext cx="0" cy="0"/>
          <a:chOff x="0" y="0"/>
          <a:chExt cx="0" cy="0"/>
        </a:xfrm>
      </p:grpSpPr>
      <p:sp>
        <p:nvSpPr>
          <p:cNvPr id="140" name="Google Shape;140;p47"/>
          <p:cNvSpPr>
            <a:spLocks noGrp="1"/>
          </p:cNvSpPr>
          <p:nvPr>
            <p:ph type="pic" idx="2"/>
          </p:nvPr>
        </p:nvSpPr>
        <p:spPr>
          <a:xfrm>
            <a:off x="5707063" y="0"/>
            <a:ext cx="3436937" cy="6858000"/>
          </a:xfrm>
          <a:prstGeom prst="rect">
            <a:avLst/>
          </a:prstGeom>
          <a:noFill/>
          <a:ln>
            <a:noFill/>
          </a:ln>
        </p:spPr>
      </p:sp>
      <p:sp>
        <p:nvSpPr>
          <p:cNvPr id="141" name="Google Shape;141;p47"/>
          <p:cNvSpPr/>
          <p:nvPr/>
        </p:nvSpPr>
        <p:spPr>
          <a:xfrm>
            <a:off x="0" y="0"/>
            <a:ext cx="5707629" cy="6858000"/>
          </a:xfrm>
          <a:prstGeom prst="rect">
            <a:avLst/>
          </a:prstGeom>
          <a:solidFill>
            <a:srgbClr val="F0F1EE"/>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7"/>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47"/>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Google Shape;144;p47"/>
          <p:cNvSpPr txBox="1">
            <a:spLocks noGrp="1"/>
          </p:cNvSpPr>
          <p:nvPr>
            <p:ph type="body" idx="3"/>
          </p:nvPr>
        </p:nvSpPr>
        <p:spPr>
          <a:xfrm>
            <a:off x="641452" y="1944476"/>
            <a:ext cx="3912406" cy="4088024"/>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ubhead custom image">
  <p:cSld name="Title subhead custom image">
    <p:spTree>
      <p:nvGrpSpPr>
        <p:cNvPr id="1" name="Shape 145"/>
        <p:cNvGrpSpPr/>
        <p:nvPr/>
      </p:nvGrpSpPr>
      <p:grpSpPr>
        <a:xfrm>
          <a:off x="0" y="0"/>
          <a:ext cx="0" cy="0"/>
          <a:chOff x="0" y="0"/>
          <a:chExt cx="0" cy="0"/>
        </a:xfrm>
      </p:grpSpPr>
      <p:sp>
        <p:nvSpPr>
          <p:cNvPr id="146" name="Google Shape;146;p48"/>
          <p:cNvSpPr>
            <a:spLocks noGrp="1"/>
          </p:cNvSpPr>
          <p:nvPr>
            <p:ph type="pic" idx="2"/>
          </p:nvPr>
        </p:nvSpPr>
        <p:spPr>
          <a:xfrm>
            <a:off x="5707063" y="0"/>
            <a:ext cx="3436937" cy="6858000"/>
          </a:xfrm>
          <a:prstGeom prst="rect">
            <a:avLst/>
          </a:prstGeom>
          <a:noFill/>
          <a:ln>
            <a:noFill/>
          </a:ln>
        </p:spPr>
      </p:sp>
      <p:sp>
        <p:nvSpPr>
          <p:cNvPr id="147" name="Google Shape;147;p48"/>
          <p:cNvSpPr/>
          <p:nvPr/>
        </p:nvSpPr>
        <p:spPr>
          <a:xfrm>
            <a:off x="0" y="0"/>
            <a:ext cx="5707629" cy="6858000"/>
          </a:xfrm>
          <a:prstGeom prst="rect">
            <a:avLst/>
          </a:prstGeom>
          <a:solidFill>
            <a:srgbClr val="F0F1EE"/>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48"/>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48"/>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48"/>
          <p:cNvSpPr txBox="1">
            <a:spLocks noGrp="1"/>
          </p:cNvSpPr>
          <p:nvPr>
            <p:ph type="body" idx="3"/>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Google Shape;151;p48"/>
          <p:cNvSpPr txBox="1">
            <a:spLocks noGrp="1"/>
          </p:cNvSpPr>
          <p:nvPr>
            <p:ph type="body" idx="4"/>
          </p:nvPr>
        </p:nvSpPr>
        <p:spPr>
          <a:xfrm>
            <a:off x="641452" y="2325458"/>
            <a:ext cx="3912406" cy="3961042"/>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5"/>
        <p:cNvGrpSpPr/>
        <p:nvPr/>
      </p:nvGrpSpPr>
      <p:grpSpPr>
        <a:xfrm>
          <a:off x="0" y="0"/>
          <a:ext cx="0" cy="0"/>
          <a:chOff x="0" y="0"/>
          <a:chExt cx="0" cy="0"/>
        </a:xfrm>
      </p:grpSpPr>
      <p:sp>
        <p:nvSpPr>
          <p:cNvPr id="26" name="Google Shape;26;p20"/>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20"/>
          <p:cNvSpPr txBox="1">
            <a:spLocks noGrp="1"/>
          </p:cNvSpPr>
          <p:nvPr>
            <p:ph type="body" idx="2"/>
          </p:nvPr>
        </p:nvSpPr>
        <p:spPr>
          <a:xfrm>
            <a:off x="641350" y="1943104"/>
            <a:ext cx="7388225" cy="1703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sp>
        <p:nvSpPr>
          <p:cNvPr id="32" name="Google Shape;32;p16"/>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16"/>
          <p:cNvSpPr txBox="1">
            <a:spLocks noGrp="1"/>
          </p:cNvSpPr>
          <p:nvPr>
            <p:ph type="body" idx="2"/>
          </p:nvPr>
        </p:nvSpPr>
        <p:spPr>
          <a:xfrm>
            <a:off x="641350" y="1943104"/>
            <a:ext cx="7388225" cy="1703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ubhead">
  <p:cSld name="Title and subhead">
    <p:spTree>
      <p:nvGrpSpPr>
        <p:cNvPr id="1" name="Shape 34"/>
        <p:cNvGrpSpPr/>
        <p:nvPr/>
      </p:nvGrpSpPr>
      <p:grpSpPr>
        <a:xfrm>
          <a:off x="0" y="0"/>
          <a:ext cx="0" cy="0"/>
          <a:chOff x="0" y="0"/>
          <a:chExt cx="0" cy="0"/>
        </a:xfrm>
      </p:grpSpPr>
      <p:sp>
        <p:nvSpPr>
          <p:cNvPr id="35" name="Google Shape;35;p19"/>
          <p:cNvSpPr txBox="1">
            <a:spLocks noGrp="1"/>
          </p:cNvSpPr>
          <p:nvPr>
            <p:ph type="body" idx="1"/>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 name="Google Shape;36;p19"/>
          <p:cNvSpPr txBox="1">
            <a:spLocks noGrp="1"/>
          </p:cNvSpPr>
          <p:nvPr>
            <p:ph type="body" idx="2"/>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 name="Google Shape;37;p19"/>
          <p:cNvSpPr txBox="1">
            <a:spLocks noGrp="1"/>
          </p:cNvSpPr>
          <p:nvPr>
            <p:ph type="body" idx="3"/>
          </p:nvPr>
        </p:nvSpPr>
        <p:spPr>
          <a:xfrm>
            <a:off x="641350" y="2360370"/>
            <a:ext cx="7388225" cy="1703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two column">
  <p:cSld name="Title two column">
    <p:spTree>
      <p:nvGrpSpPr>
        <p:cNvPr id="1" name="Shape 38"/>
        <p:cNvGrpSpPr/>
        <p:nvPr/>
      </p:nvGrpSpPr>
      <p:grpSpPr>
        <a:xfrm>
          <a:off x="0" y="0"/>
          <a:ext cx="0" cy="0"/>
          <a:chOff x="0" y="0"/>
          <a:chExt cx="0" cy="0"/>
        </a:xfrm>
      </p:grpSpPr>
      <p:sp>
        <p:nvSpPr>
          <p:cNvPr id="39" name="Google Shape;39;p21"/>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 name="Google Shape;40;p21"/>
          <p:cNvSpPr txBox="1">
            <a:spLocks noGrp="1"/>
          </p:cNvSpPr>
          <p:nvPr>
            <p:ph type="body" idx="2"/>
          </p:nvPr>
        </p:nvSpPr>
        <p:spPr>
          <a:xfrm>
            <a:off x="641350" y="1943104"/>
            <a:ext cx="7388225" cy="35360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head two column">
  <p:cSld name="Title subhead two column">
    <p:spTree>
      <p:nvGrpSpPr>
        <p:cNvPr id="1" name="Shape 41"/>
        <p:cNvGrpSpPr/>
        <p:nvPr/>
      </p:nvGrpSpPr>
      <p:grpSpPr>
        <a:xfrm>
          <a:off x="0" y="0"/>
          <a:ext cx="0" cy="0"/>
          <a:chOff x="0" y="0"/>
          <a:chExt cx="0" cy="0"/>
        </a:xfrm>
      </p:grpSpPr>
      <p:sp>
        <p:nvSpPr>
          <p:cNvPr id="42" name="Google Shape;42;p22"/>
          <p:cNvSpPr txBox="1">
            <a:spLocks noGrp="1"/>
          </p:cNvSpPr>
          <p:nvPr>
            <p:ph type="body" idx="1"/>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3" name="Google Shape;43;p22"/>
          <p:cNvSpPr txBox="1">
            <a:spLocks noGrp="1"/>
          </p:cNvSpPr>
          <p:nvPr>
            <p:ph type="body" idx="2"/>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4" name="Google Shape;44;p22"/>
          <p:cNvSpPr txBox="1">
            <a:spLocks noGrp="1"/>
          </p:cNvSpPr>
          <p:nvPr>
            <p:ph type="body" idx="3"/>
          </p:nvPr>
        </p:nvSpPr>
        <p:spPr>
          <a:xfrm>
            <a:off x="641350" y="2360485"/>
            <a:ext cx="7388225" cy="35360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two column bullets">
  <p:cSld name="Title two column bullets">
    <p:spTree>
      <p:nvGrpSpPr>
        <p:cNvPr id="1" name="Shape 45"/>
        <p:cNvGrpSpPr/>
        <p:nvPr/>
      </p:nvGrpSpPr>
      <p:grpSpPr>
        <a:xfrm>
          <a:off x="0" y="0"/>
          <a:ext cx="0" cy="0"/>
          <a:chOff x="0" y="0"/>
          <a:chExt cx="0" cy="0"/>
        </a:xfrm>
      </p:grpSpPr>
      <p:sp>
        <p:nvSpPr>
          <p:cNvPr id="46" name="Google Shape;46;p23"/>
          <p:cNvSpPr txBox="1">
            <a:spLocks noGrp="1"/>
          </p:cNvSpPr>
          <p:nvPr>
            <p:ph type="body" idx="1"/>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 name="Google Shape;47;p23"/>
          <p:cNvSpPr txBox="1">
            <a:spLocks noGrp="1"/>
          </p:cNvSpPr>
          <p:nvPr>
            <p:ph type="body" idx="2"/>
          </p:nvPr>
        </p:nvSpPr>
        <p:spPr>
          <a:xfrm>
            <a:off x="641451" y="1944476"/>
            <a:ext cx="7388225" cy="3536040"/>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ubhead two column bullets">
  <p:cSld name="Title subhead two column bullets">
    <p:spTree>
      <p:nvGrpSpPr>
        <p:cNvPr id="1" name="Shape 48"/>
        <p:cNvGrpSpPr/>
        <p:nvPr/>
      </p:nvGrpSpPr>
      <p:grpSpPr>
        <a:xfrm>
          <a:off x="0" y="0"/>
          <a:ext cx="0" cy="0"/>
          <a:chOff x="0" y="0"/>
          <a:chExt cx="0" cy="0"/>
        </a:xfrm>
      </p:grpSpPr>
      <p:sp>
        <p:nvSpPr>
          <p:cNvPr id="49" name="Google Shape;49;p24"/>
          <p:cNvSpPr txBox="1">
            <a:spLocks noGrp="1"/>
          </p:cNvSpPr>
          <p:nvPr>
            <p:ph type="body" idx="1"/>
          </p:nvPr>
        </p:nvSpPr>
        <p:spPr>
          <a:xfrm>
            <a:off x="641451" y="2325458"/>
            <a:ext cx="7388225" cy="3536040"/>
          </a:xfrm>
          <a:prstGeom prst="rect">
            <a:avLst/>
          </a:prstGeom>
          <a:noFill/>
          <a:ln>
            <a:noFill/>
          </a:ln>
        </p:spPr>
        <p:txBody>
          <a:bodyPr spcFirstLastPara="1" wrap="square" lIns="91425" tIns="45700" rIns="91425" bIns="45700" anchor="t" anchorCtr="0">
            <a:noAutofit/>
          </a:bodyPr>
          <a:lstStyle>
            <a:lvl1pPr marL="457200" marR="0" lvl="0" indent="-311150" algn="l" rtl="0">
              <a:lnSpc>
                <a:spcPct val="83000"/>
              </a:lnSpc>
              <a:spcBef>
                <a:spcPts val="0"/>
              </a:spcBef>
              <a:spcAft>
                <a:spcPts val="0"/>
              </a:spcAft>
              <a:buClr>
                <a:srgbClr val="313645"/>
              </a:buClr>
              <a:buSzPts val="1300"/>
              <a:buFont typeface="Noto Sans Symbols"/>
              <a:buChar char="▪"/>
              <a:defRPr sz="2000" b="0" i="0" u="none" strike="noStrike" cap="none">
                <a:solidFill>
                  <a:srgbClr val="313645"/>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24"/>
          <p:cNvSpPr txBox="1">
            <a:spLocks noGrp="1"/>
          </p:cNvSpPr>
          <p:nvPr>
            <p:ph type="body" idx="2"/>
          </p:nvPr>
        </p:nvSpPr>
        <p:spPr>
          <a:xfrm>
            <a:off x="641350" y="1979325"/>
            <a:ext cx="2470150" cy="330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3000"/>
              </a:lnSpc>
              <a:spcBef>
                <a:spcPts val="0"/>
              </a:spcBef>
              <a:spcAft>
                <a:spcPts val="0"/>
              </a:spcAft>
              <a:buClr>
                <a:srgbClr val="313645"/>
              </a:buClr>
              <a:buSzPts val="1800"/>
              <a:buFont typeface="Arial"/>
              <a:buNone/>
              <a:defRPr sz="1800" b="1" i="0" u="none" strike="noStrike" cap="none">
                <a:solidFill>
                  <a:srgbClr val="313645"/>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24"/>
          <p:cNvSpPr txBox="1">
            <a:spLocks noGrp="1"/>
          </p:cNvSpPr>
          <p:nvPr>
            <p:ph type="body" idx="3"/>
          </p:nvPr>
        </p:nvSpPr>
        <p:spPr>
          <a:xfrm>
            <a:off x="410160" y="1283964"/>
            <a:ext cx="3870366" cy="414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80000"/>
              </a:lnSpc>
              <a:spcBef>
                <a:spcPts val="0"/>
              </a:spcBef>
              <a:spcAft>
                <a:spcPts val="0"/>
              </a:spcAft>
              <a:buClr>
                <a:srgbClr val="2BA9B9"/>
              </a:buClr>
              <a:buSzPts val="2900"/>
              <a:buFont typeface="Arial"/>
              <a:buNone/>
              <a:defRPr sz="2900" b="1" i="0" u="none" strike="noStrike" cap="none">
                <a:solidFill>
                  <a:srgbClr val="2BA9B9"/>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10.xml"/><Relationship Id="rId1" Type="http://schemas.openxmlformats.org/officeDocument/2006/relationships/slideLayout" Target="../slideLayouts/slideLayout1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1.xml"/><Relationship Id="rId1" Type="http://schemas.openxmlformats.org/officeDocument/2006/relationships/slideLayout" Target="../slideLayouts/slideLayout1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theme" Target="../theme/theme13.xml"/><Relationship Id="rId1" Type="http://schemas.openxmlformats.org/officeDocument/2006/relationships/slideLayout" Target="../slideLayouts/slideLayout19.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13.jpg"/><Relationship Id="rId4" Type="http://schemas.openxmlformats.org/officeDocument/2006/relationships/image" Target="../media/image4.jp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14.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1" descr="16-3969_Corporate - Powerpoint Template Refresh_TitleScreen_3.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 name="Google Shape;11;p11"/>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35" descr="16-3969_Corporate - Powerpoint Template Refresh_Section_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4" name="Google Shape;104;p35"/>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pic>
        <p:nvPicPr>
          <p:cNvPr id="109" name="Google Shape;109;p37" descr="16-3969_Corporate - Powerpoint Template Refresh_Section_3.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0" name="Google Shape;110;p37"/>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39" descr="16-3969_Corporate - Powerpoint Template Refresh_Section_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16" name="Google Shape;116;p39"/>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pic>
        <p:nvPicPr>
          <p:cNvPr id="121" name="Google Shape;121;p41" descr="16-3969_Corporate - Powerpoint Template Refresh_Section_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22" name="Google Shape;122;p41"/>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pic>
        <p:nvPicPr>
          <p:cNvPr id="127" name="Google Shape;127;p43" descr="16-3969_Corporate - Powerpoint Template Refresh_BKG.jpg"/>
          <p:cNvPicPr preferRelativeResize="0"/>
          <p:nvPr/>
        </p:nvPicPr>
        <p:blipFill rotWithShape="1">
          <a:blip r:embed="rId4">
            <a:alphaModFix/>
          </a:blip>
          <a:srcRect/>
          <a:stretch/>
        </p:blipFill>
        <p:spPr>
          <a:xfrm>
            <a:off x="0" y="0"/>
            <a:ext cx="9144000" cy="6858000"/>
          </a:xfrm>
          <a:prstGeom prst="rect">
            <a:avLst/>
          </a:prstGeom>
          <a:noFill/>
          <a:ln>
            <a:noFill/>
          </a:ln>
        </p:spPr>
      </p:pic>
      <p:sp>
        <p:nvSpPr>
          <p:cNvPr id="128" name="Google Shape;128;p43"/>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9" name="Google Shape;129;p43" descr="1205_LICex-16.jpg"/>
          <p:cNvPicPr preferRelativeResize="0"/>
          <p:nvPr/>
        </p:nvPicPr>
        <p:blipFill rotWithShape="1">
          <a:blip r:embed="rId5">
            <a:alphaModFix/>
          </a:blip>
          <a:srcRect l="11214" t="1795" r="15971" b="1667"/>
          <a:stretch/>
        </p:blipFill>
        <p:spPr>
          <a:xfrm>
            <a:off x="5707630" y="0"/>
            <a:ext cx="343637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46"/>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pic>
        <p:nvPicPr>
          <p:cNvPr id="16" name="Google Shape;16;p13"/>
          <p:cNvPicPr preferRelativeResize="0"/>
          <p:nvPr/>
        </p:nvPicPr>
        <p:blipFill rotWithShape="1">
          <a:blip r:embed="rId4">
            <a:alphaModFix/>
          </a:blip>
          <a:srcRect l="17352" t="2" r="24644"/>
          <a:stretch/>
        </p:blipFill>
        <p:spPr>
          <a:xfrm>
            <a:off x="3200400" y="0"/>
            <a:ext cx="5943600" cy="6858000"/>
          </a:xfrm>
          <a:prstGeom prst="rect">
            <a:avLst/>
          </a:prstGeom>
          <a:noFill/>
          <a:ln>
            <a:noFill/>
          </a:ln>
        </p:spPr>
      </p:pic>
      <p:grpSp>
        <p:nvGrpSpPr>
          <p:cNvPr id="17" name="Google Shape;17;p13"/>
          <p:cNvGrpSpPr/>
          <p:nvPr/>
        </p:nvGrpSpPr>
        <p:grpSpPr>
          <a:xfrm>
            <a:off x="0" y="0"/>
            <a:ext cx="6400800" cy="6858000"/>
            <a:chOff x="0" y="0"/>
            <a:chExt cx="6400800" cy="6858000"/>
          </a:xfrm>
        </p:grpSpPr>
        <p:sp>
          <p:nvSpPr>
            <p:cNvPr id="18" name="Google Shape;18;p13"/>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13"/>
            <p:cNvSpPr/>
            <p:nvPr/>
          </p:nvSpPr>
          <p:spPr>
            <a:xfrm>
              <a:off x="0" y="0"/>
              <a:ext cx="508000" cy="508000"/>
            </a:xfrm>
            <a:prstGeom prst="rect">
              <a:avLst/>
            </a:pr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0" name="Google Shape;20;p13"/>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
        <p:cNvGrpSpPr/>
        <p:nvPr/>
      </p:nvGrpSpPr>
      <p:grpSpPr>
        <a:xfrm>
          <a:off x="0" y="0"/>
          <a:ext cx="0" cy="0"/>
          <a:chOff x="0" y="0"/>
          <a:chExt cx="0" cy="0"/>
        </a:xfrm>
      </p:grpSpPr>
      <p:pic>
        <p:nvPicPr>
          <p:cNvPr id="29" name="Google Shape;29;p15" descr="16-3969_Corporate - Powerpoint Template Refresh_BKG.jpg"/>
          <p:cNvPicPr preferRelativeResize="0"/>
          <p:nvPr/>
        </p:nvPicPr>
        <p:blipFill rotWithShape="1">
          <a:blip r:embed="rId8">
            <a:alphaModFix/>
          </a:blip>
          <a:srcRect/>
          <a:stretch/>
        </p:blipFill>
        <p:spPr>
          <a:xfrm>
            <a:off x="0" y="0"/>
            <a:ext cx="9144000" cy="6858000"/>
          </a:xfrm>
          <a:prstGeom prst="rect">
            <a:avLst/>
          </a:prstGeom>
          <a:noFill/>
          <a:ln>
            <a:noFill/>
          </a:ln>
        </p:spPr>
      </p:pic>
      <p:sp>
        <p:nvSpPr>
          <p:cNvPr id="30" name="Google Shape;30;p15"/>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grpSp>
        <p:nvGrpSpPr>
          <p:cNvPr id="53" name="Google Shape;53;p17"/>
          <p:cNvGrpSpPr/>
          <p:nvPr/>
        </p:nvGrpSpPr>
        <p:grpSpPr>
          <a:xfrm>
            <a:off x="0" y="0"/>
            <a:ext cx="6400800" cy="6858000"/>
            <a:chOff x="0" y="0"/>
            <a:chExt cx="6400800" cy="6858000"/>
          </a:xfrm>
        </p:grpSpPr>
        <p:sp>
          <p:nvSpPr>
            <p:cNvPr id="54" name="Google Shape;54;p17"/>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 name="Google Shape;55;p17"/>
            <p:cNvSpPr/>
            <p:nvPr/>
          </p:nvSpPr>
          <p:spPr>
            <a:xfrm>
              <a:off x="0" y="0"/>
              <a:ext cx="508000" cy="508000"/>
            </a:xfrm>
            <a:prstGeom prst="rect">
              <a:avLst/>
            </a:prstGeom>
            <a:solidFill>
              <a:srgbClr val="F0F1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6" name="Google Shape;56;p17"/>
          <p:cNvSpPr/>
          <p:nvPr/>
        </p:nvSpPr>
        <p:spPr>
          <a:xfrm>
            <a:off x="0" y="-1"/>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Google Shape;67;p25" descr="16-3969_Corporate - Powerpoint Template Refresh_TitleScreen_2.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68" name="Google Shape;68;p25"/>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2"/>
        <p:cNvGrpSpPr/>
        <p:nvPr/>
      </p:nvGrpSpPr>
      <p:grpSpPr>
        <a:xfrm>
          <a:off x="0" y="0"/>
          <a:ext cx="0" cy="0"/>
          <a:chOff x="0" y="0"/>
          <a:chExt cx="0" cy="0"/>
        </a:xfrm>
      </p:grpSpPr>
      <p:pic>
        <p:nvPicPr>
          <p:cNvPr id="73" name="Google Shape;73;p27" descr="16-3969_Corporate - Powerpoint Template Refresh_TitleScreen_4.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74" name="Google Shape;74;p27"/>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pic>
        <p:nvPicPr>
          <p:cNvPr id="79" name="Google Shape;79;p29" descr="16-3969_Corporate - Powerpoint Template Refresh_TitleScreen_5.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0" name="Google Shape;80;p29"/>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pic>
        <p:nvPicPr>
          <p:cNvPr id="85" name="Google Shape;85;p31" descr="16-3969_Corporate - Powerpoint Template Refresh_TitleScreen_1.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86" name="Google Shape;86;p31"/>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grpSp>
        <p:nvGrpSpPr>
          <p:cNvPr id="91" name="Google Shape;91;p33"/>
          <p:cNvGrpSpPr/>
          <p:nvPr/>
        </p:nvGrpSpPr>
        <p:grpSpPr>
          <a:xfrm>
            <a:off x="0" y="0"/>
            <a:ext cx="6400800" cy="6858000"/>
            <a:chOff x="0" y="0"/>
            <a:chExt cx="6400800" cy="6858000"/>
          </a:xfrm>
        </p:grpSpPr>
        <p:sp>
          <p:nvSpPr>
            <p:cNvPr id="92" name="Google Shape;92;p33"/>
            <p:cNvSpPr/>
            <p:nvPr/>
          </p:nvSpPr>
          <p:spPr>
            <a:xfrm>
              <a:off x="0" y="0"/>
              <a:ext cx="6400800" cy="6858000"/>
            </a:xfrm>
            <a:custGeom>
              <a:avLst/>
              <a:gdLst/>
              <a:ahLst/>
              <a:cxnLst/>
              <a:rect l="l" t="t" r="r" b="b"/>
              <a:pathLst>
                <a:path w="6400800" h="6858000" extrusionOk="0">
                  <a:moveTo>
                    <a:pt x="0" y="0"/>
                  </a:moveTo>
                  <a:lnTo>
                    <a:pt x="6400800" y="0"/>
                  </a:lnTo>
                  <a:lnTo>
                    <a:pt x="3667163" y="6858000"/>
                  </a:lnTo>
                  <a:lnTo>
                    <a:pt x="0" y="6858000"/>
                  </a:lnTo>
                  <a:lnTo>
                    <a:pt x="0" y="0"/>
                  </a:lnTo>
                  <a:close/>
                </a:path>
              </a:pathLst>
            </a:custGeom>
            <a:solidFill>
              <a:srgbClr val="272B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33"/>
            <p:cNvSpPr/>
            <p:nvPr/>
          </p:nvSpPr>
          <p:spPr>
            <a:xfrm>
              <a:off x="0" y="0"/>
              <a:ext cx="508000" cy="508000"/>
            </a:xfrm>
            <a:prstGeom prst="rect">
              <a:avLst/>
            </a:prstGeom>
            <a:solidFill>
              <a:srgbClr val="30B6C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er.royalroads.ca/"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
          <p:cNvSpPr txBox="1">
            <a:spLocks noGrp="1"/>
          </p:cNvSpPr>
          <p:nvPr>
            <p:ph type="body" idx="1"/>
          </p:nvPr>
        </p:nvSpPr>
        <p:spPr>
          <a:xfrm>
            <a:off x="371605" y="1866593"/>
            <a:ext cx="4406190" cy="1487256"/>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lt1"/>
              </a:buClr>
              <a:buSzPts val="3200"/>
              <a:buNone/>
            </a:pPr>
            <a:r>
              <a:rPr lang="en-US" sz="3200" dirty="0"/>
              <a:t>Bits &amp; Bytes:</a:t>
            </a:r>
            <a:br>
              <a:rPr lang="en-US" sz="3200" dirty="0"/>
            </a:br>
            <a:r>
              <a:rPr lang="en-US" sz="3200" dirty="0"/>
              <a:t>Group Choice</a:t>
            </a:r>
            <a:endParaRPr dirty="0"/>
          </a:p>
        </p:txBody>
      </p:sp>
      <p:sp>
        <p:nvSpPr>
          <p:cNvPr id="158" name="Google Shape;158;p1"/>
          <p:cNvSpPr txBox="1">
            <a:spLocks noGrp="1"/>
          </p:cNvSpPr>
          <p:nvPr>
            <p:ph type="body" idx="2"/>
          </p:nvPr>
        </p:nvSpPr>
        <p:spPr>
          <a:xfrm>
            <a:off x="371605" y="3967753"/>
            <a:ext cx="3751610" cy="127624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2EABBA"/>
              </a:buClr>
              <a:buSzPts val="1800"/>
              <a:buFont typeface="Arial"/>
              <a:buNone/>
            </a:pPr>
            <a:r>
              <a:rPr lang="en-US" dirty="0"/>
              <a:t>Wednesday, March 15, 2023</a:t>
            </a:r>
            <a:endParaRPr dirty="0"/>
          </a:p>
          <a:p>
            <a:pPr marL="0" marR="0" lvl="0" indent="0" algn="l" rtl="0">
              <a:lnSpc>
                <a:spcPct val="80000"/>
              </a:lnSpc>
              <a:spcBef>
                <a:spcPts val="0"/>
              </a:spcBef>
              <a:spcAft>
                <a:spcPts val="0"/>
              </a:spcAft>
              <a:buClr>
                <a:srgbClr val="2EABBA"/>
              </a:buClr>
              <a:buSzPts val="1800"/>
              <a:buFont typeface="Arial"/>
              <a:buNone/>
            </a:pPr>
            <a:endParaRPr dirty="0"/>
          </a:p>
          <a:p>
            <a:pPr marL="0" marR="0" lvl="0" indent="0" algn="l" rtl="0">
              <a:lnSpc>
                <a:spcPct val="80000"/>
              </a:lnSpc>
              <a:spcBef>
                <a:spcPts val="0"/>
              </a:spcBef>
              <a:spcAft>
                <a:spcPts val="0"/>
              </a:spcAft>
              <a:buClr>
                <a:srgbClr val="2EABBA"/>
              </a:buClr>
              <a:buSzPts val="1800"/>
              <a:buFont typeface="Arial"/>
              <a:buNone/>
            </a:pPr>
            <a:r>
              <a:rPr lang="en-US" dirty="0"/>
              <a:t>Facilitator:</a:t>
            </a:r>
            <a:endParaRPr dirty="0"/>
          </a:p>
          <a:p>
            <a:pPr marL="285750" lvl="0" indent="-285750" algn="l" rtl="0">
              <a:lnSpc>
                <a:spcPct val="80000"/>
              </a:lnSpc>
              <a:spcBef>
                <a:spcPts val="0"/>
              </a:spcBef>
              <a:spcAft>
                <a:spcPts val="0"/>
              </a:spcAft>
              <a:buClr>
                <a:srgbClr val="2EABBA"/>
              </a:buClr>
              <a:buSzPts val="1800"/>
              <a:buFont typeface="Arial"/>
              <a:buChar char="•"/>
            </a:pPr>
            <a:r>
              <a:rPr lang="en-US" dirty="0"/>
              <a:t>Tami Saj</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6"/>
          <p:cNvSpPr txBox="1">
            <a:spLocks noGrp="1"/>
          </p:cNvSpPr>
          <p:nvPr>
            <p:ph type="body" idx="2"/>
          </p:nvPr>
        </p:nvSpPr>
        <p:spPr>
          <a:xfrm>
            <a:off x="410159" y="1283964"/>
            <a:ext cx="6336869"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Group Choice Examples</a:t>
            </a:r>
            <a:endParaRPr dirty="0"/>
          </a:p>
        </p:txBody>
      </p:sp>
      <p:sp>
        <p:nvSpPr>
          <p:cNvPr id="3" name="Text Placeholder 2">
            <a:extLst>
              <a:ext uri="{FF2B5EF4-FFF2-40B4-BE49-F238E27FC236}">
                <a16:creationId xmlns:a16="http://schemas.microsoft.com/office/drawing/2014/main" id="{4434DED0-4DC0-442A-85A5-CD1D78EC6CFB}"/>
              </a:ext>
            </a:extLst>
          </p:cNvPr>
          <p:cNvSpPr>
            <a:spLocks noGrp="1"/>
          </p:cNvSpPr>
          <p:nvPr>
            <p:ph type="body" idx="3"/>
          </p:nvPr>
        </p:nvSpPr>
        <p:spPr>
          <a:xfrm>
            <a:off x="0" y="2360369"/>
            <a:ext cx="9462052" cy="1522517"/>
          </a:xfrm>
        </p:spPr>
        <p:txBody>
          <a:bodyPr/>
          <a:lstStyle/>
          <a:p>
            <a:pPr marL="685800" indent="-457200">
              <a:buFont typeface="Arial" panose="020B0604020202020204" pitchFamily="34" charset="0"/>
              <a:buChar char="•"/>
            </a:pPr>
            <a:r>
              <a:rPr lang="en-US" dirty="0"/>
              <a:t>Facilitating Learning Online (FLO) –facilitation team</a:t>
            </a:r>
          </a:p>
          <a:p>
            <a:pPr marL="228600" indent="0"/>
            <a:endParaRPr lang="en-US" dirty="0"/>
          </a:p>
          <a:p>
            <a:pPr marL="685800" indent="-457200">
              <a:buFont typeface="Arial" panose="020B0604020202020204" pitchFamily="34" charset="0"/>
              <a:buChar char="•"/>
            </a:pPr>
            <a:r>
              <a:rPr lang="en-US" dirty="0"/>
              <a:t>Successful Team Based Learning (STBL) – team activities</a:t>
            </a:r>
          </a:p>
          <a:p>
            <a:pPr marL="685800" indent="-457200">
              <a:buFont typeface="Arial" panose="020B0604020202020204" pitchFamily="34" charset="0"/>
              <a:buChar char="•"/>
            </a:pPr>
            <a:r>
              <a:rPr lang="en-US" dirty="0"/>
              <a:t>Hidden </a:t>
            </a:r>
            <a:r>
              <a:rPr lang="en-US"/>
              <a:t>course content</a:t>
            </a:r>
            <a:endParaRPr lang="en-US" dirty="0"/>
          </a:p>
        </p:txBody>
      </p:sp>
    </p:spTree>
    <p:extLst>
      <p:ext uri="{BB962C8B-B14F-4D97-AF65-F5344CB8AC3E}">
        <p14:creationId xmlns:p14="http://schemas.microsoft.com/office/powerpoint/2010/main" val="3944197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9"/>
          <p:cNvSpPr txBox="1">
            <a:spLocks noGrp="1"/>
          </p:cNvSpPr>
          <p:nvPr>
            <p:ph type="body" idx="2"/>
          </p:nvPr>
        </p:nvSpPr>
        <p:spPr>
          <a:xfrm>
            <a:off x="3673927" y="1491133"/>
            <a:ext cx="1796145"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a:t>Q&amp;A</a:t>
            </a:r>
            <a:endParaRPr/>
          </a:p>
        </p:txBody>
      </p:sp>
      <p:pic>
        <p:nvPicPr>
          <p:cNvPr id="207" name="Google Shape;207;p9" descr="A picture containing indoor, light, lit, dark&#10;&#10;Description automatically generated"/>
          <p:cNvPicPr preferRelativeResize="0"/>
          <p:nvPr/>
        </p:nvPicPr>
        <p:blipFill rotWithShape="1">
          <a:blip r:embed="rId3">
            <a:alphaModFix/>
          </a:blip>
          <a:srcRect/>
          <a:stretch/>
        </p:blipFill>
        <p:spPr>
          <a:xfrm>
            <a:off x="2879521" y="2153873"/>
            <a:ext cx="2963411" cy="296341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body" idx="2"/>
          </p:nvPr>
        </p:nvSpPr>
        <p:spPr>
          <a:xfrm>
            <a:off x="933451" y="1123950"/>
            <a:ext cx="7019924" cy="2203127"/>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2BA9B9"/>
              </a:buClr>
              <a:buSzPts val="2900"/>
              <a:buNone/>
            </a:pPr>
            <a:r>
              <a:rPr lang="en-US"/>
              <a:t>Thank you!</a:t>
            </a: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ctr" rtl="0">
              <a:lnSpc>
                <a:spcPct val="80000"/>
              </a:lnSpc>
              <a:spcBef>
                <a:spcPts val="0"/>
              </a:spcBef>
              <a:spcAft>
                <a:spcPts val="0"/>
              </a:spcAft>
              <a:buClr>
                <a:srgbClr val="2BA9B9"/>
              </a:buClr>
              <a:buSzPts val="2900"/>
              <a:buNone/>
            </a:pPr>
            <a:endParaRPr/>
          </a:p>
          <a:p>
            <a:pPr marL="0" lvl="0" indent="0" algn="l" rtl="0">
              <a:lnSpc>
                <a:spcPct val="115000"/>
              </a:lnSpc>
              <a:spcBef>
                <a:spcPts val="1200"/>
              </a:spcBef>
              <a:spcAft>
                <a:spcPts val="0"/>
              </a:spcAft>
              <a:buClr>
                <a:schemeClr val="dk1"/>
              </a:buClr>
              <a:buSzPts val="1100"/>
              <a:buNone/>
            </a:pPr>
            <a:r>
              <a:rPr lang="en-US" b="0"/>
              <a:t> 			   royalroads.ca/ctet  </a:t>
            </a:r>
            <a:endParaRPr/>
          </a:p>
          <a:p>
            <a:pPr marL="0" lvl="0" indent="0" algn="ctr" rtl="0">
              <a:lnSpc>
                <a:spcPct val="80000"/>
              </a:lnSpc>
              <a:spcBef>
                <a:spcPts val="1200"/>
              </a:spcBef>
              <a:spcAft>
                <a:spcPts val="0"/>
              </a:spcAft>
              <a:buClr>
                <a:srgbClr val="2BA9B9"/>
              </a:buClr>
              <a:buSzPts val="2900"/>
              <a:buNone/>
            </a:pPr>
            <a:r>
              <a:rPr lang="en-US" b="0"/>
              <a:t>  </a:t>
            </a:r>
            <a:endParaRPr b="0"/>
          </a:p>
        </p:txBody>
      </p:sp>
      <p:pic>
        <p:nvPicPr>
          <p:cNvPr id="213" name="Google Shape;213;p10" descr="A group of purple flowers&#10;&#10;Description automatically generated with medium confidence"/>
          <p:cNvPicPr preferRelativeResize="0"/>
          <p:nvPr/>
        </p:nvPicPr>
        <p:blipFill rotWithShape="1">
          <a:blip r:embed="rId3">
            <a:alphaModFix/>
          </a:blip>
          <a:srcRect t="44159"/>
          <a:stretch/>
        </p:blipFill>
        <p:spPr>
          <a:xfrm>
            <a:off x="2696059" y="2069142"/>
            <a:ext cx="3494707" cy="29235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a:spLocks noGrp="1"/>
          </p:cNvSpPr>
          <p:nvPr>
            <p:ph type="body" idx="1"/>
          </p:nvPr>
        </p:nvSpPr>
        <p:spPr>
          <a:xfrm>
            <a:off x="410160" y="763846"/>
            <a:ext cx="8003998" cy="414338"/>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2BA9B9"/>
              </a:buClr>
              <a:buSzPts val="4400"/>
              <a:buNone/>
            </a:pPr>
            <a:r>
              <a:rPr lang="en-US" sz="4400" b="0"/>
              <a:t>Web address: </a:t>
            </a:r>
            <a:endParaRPr/>
          </a:p>
          <a:p>
            <a:pPr marL="0" lvl="0" indent="0" algn="ctr" rtl="0">
              <a:lnSpc>
                <a:spcPct val="80000"/>
              </a:lnSpc>
              <a:spcBef>
                <a:spcPts val="1200"/>
              </a:spcBef>
              <a:spcAft>
                <a:spcPts val="0"/>
              </a:spcAft>
              <a:buClr>
                <a:srgbClr val="2BA9B9"/>
              </a:buClr>
              <a:buSzPts val="4400"/>
              <a:buNone/>
            </a:pPr>
            <a:r>
              <a:rPr lang="en-US" sz="4400" u="sng">
                <a:solidFill>
                  <a:schemeClr val="hlink"/>
                </a:solidFill>
                <a:hlinkClick r:id="rId3"/>
              </a:rPr>
              <a:t>oer.royalroads.ca</a:t>
            </a:r>
            <a:endParaRPr sz="4400"/>
          </a:p>
          <a:p>
            <a:pPr marL="0" lvl="0" indent="0" algn="ctr" rtl="0">
              <a:lnSpc>
                <a:spcPct val="80000"/>
              </a:lnSpc>
              <a:spcBef>
                <a:spcPts val="1200"/>
              </a:spcBef>
              <a:spcAft>
                <a:spcPts val="0"/>
              </a:spcAft>
              <a:buClr>
                <a:srgbClr val="2BA9B9"/>
              </a:buClr>
              <a:buSzPts val="4400"/>
              <a:buNone/>
            </a:pPr>
            <a:endParaRPr sz="4400"/>
          </a:p>
          <a:p>
            <a:pPr marL="0" lvl="0" indent="0" algn="ctr" rtl="0">
              <a:lnSpc>
                <a:spcPct val="80000"/>
              </a:lnSpc>
              <a:spcBef>
                <a:spcPts val="1200"/>
              </a:spcBef>
              <a:spcAft>
                <a:spcPts val="0"/>
              </a:spcAft>
              <a:buClr>
                <a:srgbClr val="2BA9B9"/>
              </a:buClr>
              <a:buSzPts val="4400"/>
              <a:buNone/>
            </a:pPr>
            <a:r>
              <a:rPr lang="en-US" sz="4400" b="0"/>
              <a:t>Google search terms: </a:t>
            </a:r>
            <a:endParaRPr/>
          </a:p>
          <a:p>
            <a:pPr marL="0" lvl="0" indent="0" algn="ctr" rtl="0">
              <a:lnSpc>
                <a:spcPct val="80000"/>
              </a:lnSpc>
              <a:spcBef>
                <a:spcPts val="1200"/>
              </a:spcBef>
              <a:spcAft>
                <a:spcPts val="0"/>
              </a:spcAft>
              <a:buClr>
                <a:srgbClr val="2BA9B9"/>
              </a:buClr>
              <a:buSzPts val="4400"/>
              <a:buNone/>
            </a:pPr>
            <a:r>
              <a:rPr lang="en-US" sz="4400"/>
              <a:t>Royal Roads OER</a:t>
            </a:r>
            <a:endParaRPr/>
          </a:p>
          <a:p>
            <a:pPr marL="0" lvl="0" indent="0" algn="ctr" rtl="0">
              <a:lnSpc>
                <a:spcPct val="80000"/>
              </a:lnSpc>
              <a:spcBef>
                <a:spcPts val="1200"/>
              </a:spcBef>
              <a:spcAft>
                <a:spcPts val="0"/>
              </a:spcAft>
              <a:buClr>
                <a:srgbClr val="2BA9B9"/>
              </a:buClr>
              <a:buSzPts val="4400"/>
              <a:buNone/>
            </a:pPr>
            <a:endParaRPr sz="4400"/>
          </a:p>
          <a:p>
            <a:pPr marL="0" lvl="0" indent="0" algn="ctr" rtl="0">
              <a:lnSpc>
                <a:spcPct val="80000"/>
              </a:lnSpc>
              <a:spcBef>
                <a:spcPts val="1200"/>
              </a:spcBef>
              <a:spcAft>
                <a:spcPts val="0"/>
              </a:spcAft>
              <a:buClr>
                <a:srgbClr val="2BA9B9"/>
              </a:buClr>
              <a:buSzPts val="4400"/>
              <a:buNone/>
            </a:pPr>
            <a:r>
              <a:rPr lang="en-US" sz="4400" b="0"/>
              <a:t>Page name:</a:t>
            </a:r>
            <a:endParaRPr/>
          </a:p>
          <a:p>
            <a:pPr marL="0" lvl="0" indent="0" algn="ctr" rtl="0">
              <a:lnSpc>
                <a:spcPct val="80000"/>
              </a:lnSpc>
              <a:spcBef>
                <a:spcPts val="1200"/>
              </a:spcBef>
              <a:spcAft>
                <a:spcPts val="0"/>
              </a:spcAft>
              <a:buClr>
                <a:srgbClr val="2BA9B9"/>
              </a:buClr>
              <a:buSzPts val="4400"/>
              <a:buNone/>
            </a:pPr>
            <a:r>
              <a:rPr lang="en-US" sz="4400"/>
              <a:t>Bits &amp; Bytes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4"/>
          <p:cNvSpPr txBox="1">
            <a:spLocks noGrp="1"/>
          </p:cNvSpPr>
          <p:nvPr>
            <p:ph type="body" idx="1"/>
          </p:nvPr>
        </p:nvSpPr>
        <p:spPr>
          <a:xfrm>
            <a:off x="371604" y="2971407"/>
            <a:ext cx="4567466" cy="103078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313645"/>
              </a:buClr>
              <a:buSzPts val="3700"/>
              <a:buNone/>
            </a:pPr>
            <a:r>
              <a:rPr lang="en-US"/>
              <a:t>Bits &amp; Bytes Series</a:t>
            </a:r>
            <a:endParaRPr/>
          </a:p>
          <a:p>
            <a:pPr marL="0" lvl="0" indent="0" algn="l" rtl="0">
              <a:lnSpc>
                <a:spcPct val="80000"/>
              </a:lnSpc>
              <a:spcBef>
                <a:spcPts val="0"/>
              </a:spcBef>
              <a:spcAft>
                <a:spcPts val="0"/>
              </a:spcAft>
              <a:buClr>
                <a:srgbClr val="313645"/>
              </a:buClr>
              <a:buSzPts val="3700"/>
              <a:buNone/>
            </a:pPr>
            <a:endParaRPr/>
          </a:p>
        </p:txBody>
      </p:sp>
      <p:pic>
        <p:nvPicPr>
          <p:cNvPr id="173" name="Google Shape;173;p4" descr="A group of white flowers&#10;&#10;Description automatically generated with medium confidence"/>
          <p:cNvPicPr preferRelativeResize="0">
            <a:picLocks noGrp="1"/>
          </p:cNvPicPr>
          <p:nvPr>
            <p:ph type="pic" idx="2"/>
          </p:nvPr>
        </p:nvPicPr>
        <p:blipFill rotWithShape="1">
          <a:blip r:embed="rId3">
            <a:alphaModFix/>
          </a:blip>
          <a:srcRect l="23306" r="23306"/>
          <a:stretch/>
        </p:blipFill>
        <p:spPr>
          <a:xfrm>
            <a:off x="3648870" y="-19050"/>
            <a:ext cx="5512578" cy="68913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body" idx="1"/>
          </p:nvPr>
        </p:nvSpPr>
        <p:spPr>
          <a:xfrm>
            <a:off x="410159" y="780624"/>
            <a:ext cx="7081210"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a:t>What are Bits &amp; Bytes sessions?</a:t>
            </a:r>
            <a:endParaRPr/>
          </a:p>
        </p:txBody>
      </p:sp>
      <p:sp>
        <p:nvSpPr>
          <p:cNvPr id="179" name="Google Shape;179;p5"/>
          <p:cNvSpPr txBox="1">
            <a:spLocks noGrp="1"/>
          </p:cNvSpPr>
          <p:nvPr>
            <p:ph type="body" idx="2"/>
          </p:nvPr>
        </p:nvSpPr>
        <p:spPr>
          <a:xfrm>
            <a:off x="515516" y="1467097"/>
            <a:ext cx="4937328" cy="1703610"/>
          </a:xfrm>
          <a:prstGeom prst="rect">
            <a:avLst/>
          </a:prstGeom>
          <a:noFill/>
          <a:ln>
            <a:noFill/>
          </a:ln>
        </p:spPr>
        <p:txBody>
          <a:bodyPr spcFirstLastPara="1" wrap="square" lIns="91425" tIns="45700" rIns="91425" bIns="45700" anchor="t" anchorCtr="0">
            <a:noAutofit/>
          </a:bodyPr>
          <a:lstStyle/>
          <a:p>
            <a:pPr marL="285750" lvl="0" indent="-285750" algn="l" rtl="0">
              <a:lnSpc>
                <a:spcPct val="83000"/>
              </a:lnSpc>
              <a:spcBef>
                <a:spcPts val="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Drop-in, single-topic, practical sessions about teaching with technology at RRU</a:t>
            </a:r>
            <a:endParaRPr/>
          </a:p>
          <a:p>
            <a:pPr marL="285750" lvl="0" indent="-285750" algn="l" rtl="0">
              <a:lnSpc>
                <a:spcPct val="83000"/>
              </a:lnSpc>
              <a:spcBef>
                <a:spcPts val="240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Offered on an ongoing basis on the first Wednesday of each </a:t>
            </a:r>
            <a:r>
              <a:rPr lang="en-US" sz="1800">
                <a:solidFill>
                  <a:srgbClr val="000000"/>
                </a:solidFill>
                <a:latin typeface="Calibri"/>
                <a:ea typeface="Calibri"/>
                <a:cs typeface="Calibri"/>
                <a:sym typeface="Calibri"/>
              </a:rPr>
              <a:t>month, at 12:00pm – 12:30pm </a:t>
            </a:r>
            <a:endParaRPr sz="1800" b="0" i="0" u="none" strike="noStrike">
              <a:solidFill>
                <a:srgbClr val="000000"/>
              </a:solidFill>
              <a:latin typeface="Calibri"/>
              <a:ea typeface="Calibri"/>
              <a:cs typeface="Calibri"/>
              <a:sym typeface="Calibri"/>
            </a:endParaRPr>
          </a:p>
          <a:p>
            <a:pPr marL="285750" lvl="0" indent="-285750" algn="l" rtl="0">
              <a:lnSpc>
                <a:spcPct val="83000"/>
              </a:lnSpc>
              <a:spcBef>
                <a:spcPts val="24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Sessions will include a demo and explanation + time for Q&amp;A</a:t>
            </a:r>
            <a:endParaRPr sz="1800" b="0" i="0" u="none" strike="noStrike">
              <a:solidFill>
                <a:srgbClr val="000000"/>
              </a:solidFill>
              <a:latin typeface="Calibri"/>
              <a:ea typeface="Calibri"/>
              <a:cs typeface="Calibri"/>
              <a:sym typeface="Calibri"/>
            </a:endParaRPr>
          </a:p>
          <a:p>
            <a:pPr marL="285750" lvl="0" indent="-285750" algn="l" rtl="0">
              <a:lnSpc>
                <a:spcPct val="83000"/>
              </a:lnSpc>
              <a:spcBef>
                <a:spcPts val="24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No registration or participation required! Just show up. ☺</a:t>
            </a:r>
            <a:endParaRPr/>
          </a:p>
          <a:p>
            <a:pPr marL="285750" lvl="0" indent="-285750" algn="l" rtl="0">
              <a:lnSpc>
                <a:spcPct val="83000"/>
              </a:lnSpc>
              <a:spcBef>
                <a:spcPts val="2400"/>
              </a:spcBef>
              <a:spcAft>
                <a:spcPts val="0"/>
              </a:spcAft>
              <a:buClr>
                <a:srgbClr val="000000"/>
              </a:buClr>
              <a:buSzPts val="1800"/>
              <a:buFont typeface="Arial"/>
              <a:buChar char="•"/>
            </a:pPr>
            <a:r>
              <a:rPr lang="en-US" sz="1800" b="0" i="0" u="none" strike="noStrike">
                <a:solidFill>
                  <a:srgbClr val="000000"/>
                </a:solidFill>
                <a:latin typeface="Calibri"/>
                <a:ea typeface="Calibri"/>
                <a:cs typeface="Calibri"/>
                <a:sym typeface="Calibri"/>
              </a:rPr>
              <a:t>Cameras and microphones are optional, so please feel free to simply listen while you enjoy your lunch.</a:t>
            </a:r>
            <a:endParaRPr sz="1800" b="0" i="0" u="none" strike="noStrike">
              <a:solidFill>
                <a:srgbClr val="000000"/>
              </a:solidFill>
              <a:latin typeface="Calibri"/>
              <a:ea typeface="Calibri"/>
              <a:cs typeface="Calibri"/>
              <a:sym typeface="Calibri"/>
            </a:endParaRPr>
          </a:p>
          <a:p>
            <a:pPr marL="285750" lvl="0" indent="-285750" algn="l" rtl="0">
              <a:lnSpc>
                <a:spcPct val="83000"/>
              </a:lnSpc>
              <a:spcBef>
                <a:spcPts val="24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Use the same link &amp; password each time. </a:t>
            </a:r>
            <a:endParaRPr/>
          </a:p>
          <a:p>
            <a:pPr marL="285750" lvl="0" indent="-171450" algn="l" rtl="0">
              <a:lnSpc>
                <a:spcPct val="83000"/>
              </a:lnSpc>
              <a:spcBef>
                <a:spcPts val="2400"/>
              </a:spcBef>
              <a:spcAft>
                <a:spcPts val="0"/>
              </a:spcAft>
              <a:buClr>
                <a:srgbClr val="313645"/>
              </a:buClr>
              <a:buSzPts val="1800"/>
              <a:buFont typeface="Arial"/>
              <a:buNone/>
            </a:pPr>
            <a:endParaRPr sz="1800">
              <a:solidFill>
                <a:srgbClr val="000000"/>
              </a:solidFill>
              <a:latin typeface="Calibri"/>
              <a:ea typeface="Calibri"/>
              <a:cs typeface="Calibri"/>
              <a:sym typeface="Calibri"/>
            </a:endParaRPr>
          </a:p>
        </p:txBody>
      </p:sp>
      <p:pic>
        <p:nvPicPr>
          <p:cNvPr id="180" name="Google Shape;180;p5" descr="A picture containing Ferris wheel, window&#10;&#10;Description automatically generated"/>
          <p:cNvPicPr preferRelativeResize="0"/>
          <p:nvPr/>
        </p:nvPicPr>
        <p:blipFill rotWithShape="1">
          <a:blip r:embed="rId3">
            <a:alphaModFix/>
          </a:blip>
          <a:srcRect/>
          <a:stretch/>
        </p:blipFill>
        <p:spPr>
          <a:xfrm>
            <a:off x="5831391" y="1578408"/>
            <a:ext cx="2572389" cy="42267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6"/>
          <p:cNvSpPr txBox="1">
            <a:spLocks noGrp="1"/>
          </p:cNvSpPr>
          <p:nvPr>
            <p:ph type="body" idx="2"/>
          </p:nvPr>
        </p:nvSpPr>
        <p:spPr>
          <a:xfrm>
            <a:off x="410160" y="1283964"/>
            <a:ext cx="3870366"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Group Choice</a:t>
            </a:r>
            <a:endParaRPr dirty="0"/>
          </a:p>
        </p:txBody>
      </p:sp>
      <p:sp>
        <p:nvSpPr>
          <p:cNvPr id="5" name="Google Shape;187;p6">
            <a:extLst>
              <a:ext uri="{FF2B5EF4-FFF2-40B4-BE49-F238E27FC236}">
                <a16:creationId xmlns:a16="http://schemas.microsoft.com/office/drawing/2014/main" id="{35B6E6A0-D1A7-421F-B7E1-7F7FFA456297}"/>
              </a:ext>
            </a:extLst>
          </p:cNvPr>
          <p:cNvSpPr txBox="1">
            <a:spLocks/>
          </p:cNvSpPr>
          <p:nvPr/>
        </p:nvSpPr>
        <p:spPr>
          <a:xfrm>
            <a:off x="525940" y="2031896"/>
            <a:ext cx="8618060" cy="404930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pPr>
            <a:r>
              <a:rPr lang="en-US" dirty="0"/>
              <a:t>You create:</a:t>
            </a:r>
          </a:p>
          <a:p>
            <a:pPr indent="-457200">
              <a:spcBef>
                <a:spcPts val="0"/>
              </a:spcBef>
              <a:buFont typeface="Arial" panose="020B0604020202020204" pitchFamily="34" charset="0"/>
              <a:buChar char="•"/>
            </a:pPr>
            <a:r>
              <a:rPr lang="en-US" dirty="0"/>
              <a:t>A poll</a:t>
            </a:r>
          </a:p>
          <a:p>
            <a:pPr indent="-457200">
              <a:spcBef>
                <a:spcPts val="0"/>
              </a:spcBef>
              <a:buFont typeface="Arial" panose="020B0604020202020204" pitchFamily="34" charset="0"/>
              <a:buChar char="•"/>
            </a:pPr>
            <a:r>
              <a:rPr lang="en-US" dirty="0"/>
              <a:t>Team/grouping names</a:t>
            </a:r>
          </a:p>
          <a:p>
            <a:pPr indent="-457200">
              <a:spcBef>
                <a:spcPts val="0"/>
              </a:spcBef>
              <a:buFont typeface="Arial" panose="020B0604020202020204" pitchFamily="34" charset="0"/>
              <a:buChar char="•"/>
            </a:pPr>
            <a:endParaRPr lang="en-US" dirty="0"/>
          </a:p>
          <a:p>
            <a:pPr marL="0" indent="0">
              <a:spcBef>
                <a:spcPts val="0"/>
              </a:spcBef>
            </a:pPr>
            <a:r>
              <a:rPr lang="en-US" dirty="0"/>
              <a:t>Based on student poll answers, Group Choice populates teams for:</a:t>
            </a:r>
          </a:p>
          <a:p>
            <a:pPr indent="-457200">
              <a:spcBef>
                <a:spcPts val="0"/>
              </a:spcBef>
              <a:buFont typeface="Arial" panose="020B0604020202020204" pitchFamily="34" charset="0"/>
              <a:buChar char="•"/>
            </a:pPr>
            <a:r>
              <a:rPr lang="en-US" dirty="0"/>
              <a:t>Team activities </a:t>
            </a:r>
          </a:p>
          <a:p>
            <a:pPr indent="-457200">
              <a:spcBef>
                <a:spcPts val="0"/>
              </a:spcBef>
              <a:buFont typeface="Arial" panose="020B0604020202020204" pitchFamily="34" charset="0"/>
              <a:buChar char="•"/>
            </a:pPr>
            <a:r>
              <a:rPr lang="en-US" dirty="0"/>
              <a:t>Team resources</a:t>
            </a:r>
          </a:p>
          <a:p>
            <a:pPr marL="0" indent="0">
              <a:spcBef>
                <a:spcPts val="0"/>
              </a:spcBef>
            </a:pPr>
            <a:endParaRPr lang="en-US" dirty="0"/>
          </a:p>
          <a:p>
            <a:pPr marL="0" indent="0">
              <a:spcBef>
                <a:spcPts val="0"/>
              </a:spcBef>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6"/>
          <p:cNvSpPr txBox="1">
            <a:spLocks noGrp="1"/>
          </p:cNvSpPr>
          <p:nvPr>
            <p:ph type="body" idx="2"/>
          </p:nvPr>
        </p:nvSpPr>
        <p:spPr>
          <a:xfrm>
            <a:off x="410160" y="1283964"/>
            <a:ext cx="6043906"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Why Use Group Choice?</a:t>
            </a:r>
            <a:endParaRPr dirty="0"/>
          </a:p>
        </p:txBody>
      </p:sp>
      <p:sp>
        <p:nvSpPr>
          <p:cNvPr id="5" name="Google Shape;187;p6">
            <a:extLst>
              <a:ext uri="{FF2B5EF4-FFF2-40B4-BE49-F238E27FC236}">
                <a16:creationId xmlns:a16="http://schemas.microsoft.com/office/drawing/2014/main" id="{35B6E6A0-D1A7-421F-B7E1-7F7FFA456297}"/>
              </a:ext>
            </a:extLst>
          </p:cNvPr>
          <p:cNvSpPr txBox="1">
            <a:spLocks/>
          </p:cNvSpPr>
          <p:nvPr/>
        </p:nvSpPr>
        <p:spPr>
          <a:xfrm>
            <a:off x="525940" y="2031896"/>
            <a:ext cx="8618060" cy="211603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83000"/>
              </a:lnSpc>
              <a:spcBef>
                <a:spcPts val="560"/>
              </a:spcBef>
              <a:spcAft>
                <a:spcPts val="0"/>
              </a:spcAft>
              <a:buClr>
                <a:srgbClr val="313645"/>
              </a:buClr>
              <a:buSzPts val="2800"/>
              <a:buFont typeface="Arial"/>
              <a:buNone/>
              <a:defRPr sz="2800" b="0" i="0" u="none" strike="noStrike" cap="none">
                <a:solidFill>
                  <a:srgbClr val="313645"/>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pPr>
            <a:r>
              <a:rPr lang="en-US" dirty="0"/>
              <a:t>Frees up more instructor time to focus on course content</a:t>
            </a:r>
          </a:p>
          <a:p>
            <a:pPr marL="0" indent="0">
              <a:spcBef>
                <a:spcPts val="0"/>
              </a:spcBef>
            </a:pPr>
            <a:endParaRPr lang="en-US" dirty="0"/>
          </a:p>
          <a:p>
            <a:pPr marL="0" indent="0">
              <a:spcBef>
                <a:spcPts val="0"/>
              </a:spcBef>
            </a:pPr>
            <a:endParaRPr lang="en-US" dirty="0"/>
          </a:p>
          <a:p>
            <a:pPr marL="0" indent="0">
              <a:spcBef>
                <a:spcPts val="0"/>
              </a:spcBef>
            </a:pPr>
            <a:r>
              <a:rPr lang="en-US" dirty="0"/>
              <a:t>Increased student autonomy by making choice in a course = increased engagement</a:t>
            </a:r>
          </a:p>
          <a:p>
            <a:pPr marL="0" indent="0">
              <a:spcBef>
                <a:spcPts val="0"/>
              </a:spcBef>
            </a:pPr>
            <a:endParaRPr lang="en-US" dirty="0"/>
          </a:p>
          <a:p>
            <a:pPr marL="0" indent="0">
              <a:spcBef>
                <a:spcPts val="0"/>
              </a:spcBef>
            </a:pPr>
            <a:endParaRPr lang="en-US" dirty="0"/>
          </a:p>
        </p:txBody>
      </p:sp>
    </p:spTree>
    <p:extLst>
      <p:ext uri="{BB962C8B-B14F-4D97-AF65-F5344CB8AC3E}">
        <p14:creationId xmlns:p14="http://schemas.microsoft.com/office/powerpoint/2010/main" val="28739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6"/>
          <p:cNvSpPr txBox="1">
            <a:spLocks noGrp="1"/>
          </p:cNvSpPr>
          <p:nvPr>
            <p:ph type="body" idx="2"/>
          </p:nvPr>
        </p:nvSpPr>
        <p:spPr>
          <a:xfrm>
            <a:off x="410159" y="1283964"/>
            <a:ext cx="6336869"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Group Choice Example 1</a:t>
            </a:r>
            <a:endParaRPr dirty="0"/>
          </a:p>
        </p:txBody>
      </p:sp>
      <p:pic>
        <p:nvPicPr>
          <p:cNvPr id="4" name="Picture 3" descr="Table&#10;&#10;Description automatically generated">
            <a:extLst>
              <a:ext uri="{FF2B5EF4-FFF2-40B4-BE49-F238E27FC236}">
                <a16:creationId xmlns:a16="http://schemas.microsoft.com/office/drawing/2014/main" id="{FE866414-7449-4D6F-90DF-3FBB7FA626EB}"/>
              </a:ext>
            </a:extLst>
          </p:cNvPr>
          <p:cNvPicPr>
            <a:picLocks noChangeAspect="1"/>
          </p:cNvPicPr>
          <p:nvPr/>
        </p:nvPicPr>
        <p:blipFill>
          <a:blip r:embed="rId3"/>
          <a:stretch>
            <a:fillRect/>
          </a:stretch>
        </p:blipFill>
        <p:spPr>
          <a:xfrm>
            <a:off x="410159" y="1994689"/>
            <a:ext cx="4084345" cy="2219501"/>
          </a:xfrm>
          <a:prstGeom prst="rect">
            <a:avLst/>
          </a:prstGeom>
        </p:spPr>
      </p:pic>
      <p:pic>
        <p:nvPicPr>
          <p:cNvPr id="6" name="Picture 5">
            <a:extLst>
              <a:ext uri="{FF2B5EF4-FFF2-40B4-BE49-F238E27FC236}">
                <a16:creationId xmlns:a16="http://schemas.microsoft.com/office/drawing/2014/main" id="{9BA14F6D-0496-409B-A514-8A848FFF3077}"/>
              </a:ext>
            </a:extLst>
          </p:cNvPr>
          <p:cNvPicPr>
            <a:picLocks noChangeAspect="1"/>
          </p:cNvPicPr>
          <p:nvPr/>
        </p:nvPicPr>
        <p:blipFill>
          <a:blip r:embed="rId4"/>
          <a:srcRect/>
          <a:stretch/>
        </p:blipFill>
        <p:spPr>
          <a:xfrm>
            <a:off x="1792820" y="4510578"/>
            <a:ext cx="3386461" cy="2088562"/>
          </a:xfrm>
          <a:prstGeom prst="rect">
            <a:avLst/>
          </a:prstGeom>
        </p:spPr>
      </p:pic>
      <p:pic>
        <p:nvPicPr>
          <p:cNvPr id="7" name="Picture 6">
            <a:extLst>
              <a:ext uri="{FF2B5EF4-FFF2-40B4-BE49-F238E27FC236}">
                <a16:creationId xmlns:a16="http://schemas.microsoft.com/office/drawing/2014/main" id="{86DFA8DE-F8F3-42CC-8E00-82C0B2899711}"/>
              </a:ext>
            </a:extLst>
          </p:cNvPr>
          <p:cNvPicPr>
            <a:picLocks noChangeAspect="1"/>
          </p:cNvPicPr>
          <p:nvPr/>
        </p:nvPicPr>
        <p:blipFill>
          <a:blip r:embed="rId5"/>
          <a:srcRect/>
          <a:stretch/>
        </p:blipFill>
        <p:spPr>
          <a:xfrm>
            <a:off x="6747028" y="2769705"/>
            <a:ext cx="1341732" cy="3273828"/>
          </a:xfrm>
          <a:prstGeom prst="rect">
            <a:avLst/>
          </a:prstGeom>
        </p:spPr>
      </p:pic>
      <p:sp>
        <p:nvSpPr>
          <p:cNvPr id="8" name="Equals 7">
            <a:extLst>
              <a:ext uri="{FF2B5EF4-FFF2-40B4-BE49-F238E27FC236}">
                <a16:creationId xmlns:a16="http://schemas.microsoft.com/office/drawing/2014/main" id="{B3C5730C-194D-4654-9D12-744F390BF631}"/>
              </a:ext>
            </a:extLst>
          </p:cNvPr>
          <p:cNvSpPr/>
          <p:nvPr/>
        </p:nvSpPr>
        <p:spPr>
          <a:xfrm>
            <a:off x="5458736" y="4478997"/>
            <a:ext cx="1114342" cy="384313"/>
          </a:xfrm>
          <a:prstGeom prst="mathEqual">
            <a:avLst>
              <a:gd name="adj1" fmla="val 36745"/>
              <a:gd name="adj2" fmla="val 117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ross 8">
            <a:extLst>
              <a:ext uri="{FF2B5EF4-FFF2-40B4-BE49-F238E27FC236}">
                <a16:creationId xmlns:a16="http://schemas.microsoft.com/office/drawing/2014/main" id="{EF0C4E5F-4A27-41F0-BEF6-4FEDCE6540C7}"/>
              </a:ext>
            </a:extLst>
          </p:cNvPr>
          <p:cNvSpPr/>
          <p:nvPr/>
        </p:nvSpPr>
        <p:spPr>
          <a:xfrm>
            <a:off x="510394" y="4863310"/>
            <a:ext cx="914400" cy="927889"/>
          </a:xfrm>
          <a:prstGeom prst="plus">
            <a:avLst>
              <a:gd name="adj" fmla="val 438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4993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6"/>
          <p:cNvSpPr txBox="1">
            <a:spLocks noGrp="1"/>
          </p:cNvSpPr>
          <p:nvPr>
            <p:ph type="body" idx="2"/>
          </p:nvPr>
        </p:nvSpPr>
        <p:spPr>
          <a:xfrm>
            <a:off x="410159" y="1283964"/>
            <a:ext cx="6336869" cy="414338"/>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2BA9B9"/>
              </a:buClr>
              <a:buSzPts val="2900"/>
              <a:buNone/>
            </a:pPr>
            <a:r>
              <a:rPr lang="en-US" dirty="0"/>
              <a:t>Group Choice Example 2</a:t>
            </a:r>
            <a:endParaRPr dirty="0"/>
          </a:p>
        </p:txBody>
      </p:sp>
      <p:sp>
        <p:nvSpPr>
          <p:cNvPr id="3" name="Text Placeholder 2">
            <a:extLst>
              <a:ext uri="{FF2B5EF4-FFF2-40B4-BE49-F238E27FC236}">
                <a16:creationId xmlns:a16="http://schemas.microsoft.com/office/drawing/2014/main" id="{4434DED0-4DC0-442A-85A5-CD1D78EC6CFB}"/>
              </a:ext>
            </a:extLst>
          </p:cNvPr>
          <p:cNvSpPr>
            <a:spLocks noGrp="1"/>
          </p:cNvSpPr>
          <p:nvPr>
            <p:ph type="body" idx="3"/>
          </p:nvPr>
        </p:nvSpPr>
        <p:spPr>
          <a:xfrm>
            <a:off x="641350" y="2360370"/>
            <a:ext cx="7388225" cy="541856"/>
          </a:xfrm>
        </p:spPr>
        <p:txBody>
          <a:bodyPr/>
          <a:lstStyle/>
          <a:p>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E234A5DE-3996-45F6-B6C2-81684B74749D}"/>
              </a:ext>
            </a:extLst>
          </p:cNvPr>
          <p:cNvPicPr>
            <a:picLocks noChangeAspect="1"/>
          </p:cNvPicPr>
          <p:nvPr/>
        </p:nvPicPr>
        <p:blipFill>
          <a:blip r:embed="rId3"/>
          <a:stretch>
            <a:fillRect/>
          </a:stretch>
        </p:blipFill>
        <p:spPr>
          <a:xfrm>
            <a:off x="0" y="2360370"/>
            <a:ext cx="9144000" cy="2095657"/>
          </a:xfrm>
          <a:prstGeom prst="rect">
            <a:avLst/>
          </a:prstGeom>
        </p:spPr>
      </p:pic>
    </p:spTree>
    <p:extLst>
      <p:ext uri="{BB962C8B-B14F-4D97-AF65-F5344CB8AC3E}">
        <p14:creationId xmlns:p14="http://schemas.microsoft.com/office/powerpoint/2010/main" val="3643327532"/>
      </p:ext>
    </p:extLst>
  </p:cSld>
  <p:clrMapOvr>
    <a:masterClrMapping/>
  </p:clrMapOvr>
</p:sld>
</file>

<file path=ppt/theme/theme1.xml><?xml version="1.0" encoding="utf-8"?>
<a:theme xmlns:a="http://schemas.openxmlformats.org/drawingml/2006/main" name="RRU PowerPoint 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Section divider opt 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Section divider opt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Section divider opt 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Section divider opt 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Content with im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Content custom im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ditional Acknowledgemen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slid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ection divider custom im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itle Slide opt 2">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Slide opt 3">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Slide opt 4">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itle Slide opt 5">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itle Slide custom im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331</Words>
  <Application>Microsoft Office PowerPoint</Application>
  <PresentationFormat>On-screen Show (4:3)</PresentationFormat>
  <Paragraphs>63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12</vt:i4>
      </vt:variant>
    </vt:vector>
  </HeadingPairs>
  <TitlesOfParts>
    <vt:vector size="31" baseType="lpstr">
      <vt:lpstr>Arial</vt:lpstr>
      <vt:lpstr>Calibri</vt:lpstr>
      <vt:lpstr>Noto Sans Symbols</vt:lpstr>
      <vt:lpstr>Verdana</vt:lpstr>
      <vt:lpstr>RRU PowerPoint Template</vt:lpstr>
      <vt:lpstr>Traditional Acknowledgement</vt:lpstr>
      <vt:lpstr>Content slides</vt:lpstr>
      <vt:lpstr>Section divider custom image</vt:lpstr>
      <vt:lpstr>Title Slide opt 2</vt:lpstr>
      <vt:lpstr>Title Slide opt 3</vt:lpstr>
      <vt:lpstr>Title Slide opt 4</vt:lpstr>
      <vt:lpstr>Title Slide opt 5</vt:lpstr>
      <vt:lpstr>Title Slide custom image</vt:lpstr>
      <vt:lpstr>Section divider opt 1</vt:lpstr>
      <vt:lpstr>Section divider opt 2</vt:lpstr>
      <vt:lpstr>Section divider opt 3</vt:lpstr>
      <vt:lpstr>Section divider opt 4</vt:lpstr>
      <vt:lpstr>Content with image</vt:lpstr>
      <vt:lpstr>Content custom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HalcombSmith</dc:creator>
  <cp:lastModifiedBy>Lauren Stedman</cp:lastModifiedBy>
  <cp:revision>3</cp:revision>
  <dcterms:created xsi:type="dcterms:W3CDTF">2020-01-24T16:50:09Z</dcterms:created>
  <dcterms:modified xsi:type="dcterms:W3CDTF">2023-03-15T19:42:40Z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any (Local)">
    <vt:lpwstr>Royal Roads University</vt:lpwstr>
  </property>
  <property fmtid="{D5CDD505-2E9C-101B-9397-08002B2CF9AE}" pid="3" name="Retention Period">
    <vt:lpwstr>Long-Term</vt:lpwstr>
  </property>
</Properties>
</file>