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2A81-5D06-4CD2-A412-D3B0D5AE4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9B3F3-485D-424A-A454-3830477C7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3F674-CEB6-4E29-BF37-B0BF92E8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6FAF-2E57-4BF5-94EC-014EE639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66E3-4DB8-407B-B421-CB7D916D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4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4CDA-AEE3-4CC7-B9BA-9EB033DC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5DD19-A33C-40A0-B026-3D0D6BA03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D1D17-1F82-4EFC-B3C5-7056FD25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AF22A-9EBE-4D93-B3B8-2E74480F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C8FC1-BA9F-49CF-8E7F-94DEE998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74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45C99-A555-4E72-A8C0-27731675F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791F0-F231-4F28-A0AA-F8608FD53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CC403-79B2-4389-8EAE-51A028BD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8679D-642E-4171-92BA-E00A389C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54641-0250-4934-A9C4-4AA3E5A2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69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8C78-1BF0-4D6F-B0E8-34BAA32D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E2733-B367-40E6-96FE-24FD97990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1B758-BE61-43EA-9884-A6B6BE1F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628CF-B3BD-4B8C-AC84-11781EB5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C170-0527-4644-B4CB-3A6DAC9F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88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1D55-AB53-4AB7-A6E5-957EE821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DCD54-1E70-485C-84E4-31779EA4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11ABE-BDA9-4DEA-A656-E6C22F88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0FC34-08F8-4624-AA7B-2C10CDB3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C298F-563E-4D46-904F-4987AAA4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64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DC3E-8CE6-4711-813D-16459744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344B-ADB4-4247-BC59-FD4B8C7AF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AC841-FBBF-45FC-A456-D4F9E7655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E6B75-4D13-4BE3-9CDA-4577E466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9EFC3-CE16-4BD7-9247-35B28B49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78535-E15D-4BFB-B6C0-35CE37C3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01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BAB8-74A3-4079-B755-E83FC469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FCD04-337D-42A8-AA99-61EA0061F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3F2D-701C-4215-8E53-ABACCE526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22EB8-166C-4A4A-9CA0-1A08E2A7A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3D2C0-CBDF-4257-BD18-85B1C9522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482AE-189F-461D-906D-DC8E888B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95F86-BF44-4981-8480-6C896BCB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F0873-E441-48FF-800F-AC7846B1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60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46C0-9FD2-401A-BCA9-97C0FF6B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FBC19-1863-4EF2-B16E-2218A937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8198A-EEA3-4F9A-BCD5-3539810A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E2E74-1C6C-4A25-8EF1-BEE7047F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24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41DF2-06FA-4388-B9D4-30A598D5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B2254-6229-47CA-9682-8F6489BD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62920-D84E-4F3F-B7D1-0A1D9094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1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FAA2-18C2-4EE1-9EAC-54B83828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671E8-CD5A-47D5-A599-E422A95E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ED827-5327-4AC6-9A07-9265A02AF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1B447-CF63-4983-AA45-F1FDA25B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FBE62-F677-423D-B515-7BA1E304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9AA41-971B-4B13-9B70-007CE819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61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B2E-9075-4640-8226-4CC26673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08656-3BAE-4CFC-A423-0E0C7C172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0E249-A2C4-4791-AF72-16DFF8903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38CBD-F7B3-41DD-8CF2-F6AFF882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46611-DDCB-4051-9D63-BBE35137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03FFD-9358-4A0B-B341-8AE1F922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3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84407-C4CC-4C32-8EDD-D17A6AB8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D3AB-F040-4F26-9BF4-570783856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8FB4-B14D-4BD4-9507-C00FF0A1A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1747-AB12-4A10-86D8-4CC31877D22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C72CC-F85A-49B5-BD5C-9F5DFBF10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3AEAE-5E23-4FEF-A6E5-B276A09B1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A54-32D8-4C1F-9181-3FD2EF88BC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51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1604-FEC7-4DB4-BB75-B7656F09E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Inquiry-Based Learning: Enabling Transformation in Teaching and Learning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EB622-8332-4C90-B9B4-36B2F7343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Robin Alison Mueller, PhD</a:t>
            </a:r>
          </a:p>
          <a:p>
            <a:r>
              <a:rPr lang="en-US" dirty="0"/>
              <a:t>January 26, 2023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042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rock, nature&#10;&#10;Description automatically generated">
            <a:extLst>
              <a:ext uri="{FF2B5EF4-FFF2-40B4-BE49-F238E27FC236}">
                <a16:creationId xmlns:a16="http://schemas.microsoft.com/office/drawing/2014/main" id="{2FE167BD-39D2-452A-A939-8EB1BC89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1" y="0"/>
            <a:ext cx="5143500" cy="6858000"/>
          </a:xfrm>
          <a:prstGeom prst="rect">
            <a:avLst/>
          </a:prstGeom>
        </p:spPr>
      </p:pic>
      <p:pic>
        <p:nvPicPr>
          <p:cNvPr id="7" name="Picture 6" descr="A picture containing tree, forest, outdoor, plant&#10;&#10;Description automatically generated">
            <a:extLst>
              <a:ext uri="{FF2B5EF4-FFF2-40B4-BE49-F238E27FC236}">
                <a16:creationId xmlns:a16="http://schemas.microsoft.com/office/drawing/2014/main" id="{501EA1A9-5981-454D-9781-B81521F94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44" y="0"/>
            <a:ext cx="5245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8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84C9-4C64-47EA-BFED-9EFA249F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as a pedagogical value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5EDB4-D08F-47AD-876E-ECC09AE58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Transforming what, why, how, and by whom? </a:t>
            </a:r>
          </a:p>
          <a:p>
            <a:r>
              <a:rPr lang="en-CA" dirty="0"/>
              <a:t>NOT individuals</a:t>
            </a:r>
          </a:p>
          <a:p>
            <a:r>
              <a:rPr lang="en-CA" dirty="0"/>
              <a:t>Transformation in higher education as a shift to decolonizing practice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167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D0BB87-1337-49D7-805A-416FD9EF94E5}"/>
              </a:ext>
            </a:extLst>
          </p:cNvPr>
          <p:cNvSpPr txBox="1">
            <a:spLocks/>
          </p:cNvSpPr>
          <p:nvPr/>
        </p:nvSpPr>
        <p:spPr>
          <a:xfrm>
            <a:off x="1135713" y="153786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Inquiry-based learning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733A81-F5A2-4F4D-BFCA-867AA9528106}"/>
              </a:ext>
            </a:extLst>
          </p:cNvPr>
          <p:cNvSpPr/>
          <p:nvPr/>
        </p:nvSpPr>
        <p:spPr>
          <a:xfrm>
            <a:off x="4880083" y="1074174"/>
            <a:ext cx="2137689" cy="23765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D414D-63E4-48FF-8D83-694F3CDCF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96" r="21444"/>
          <a:stretch/>
        </p:blipFill>
        <p:spPr>
          <a:xfrm>
            <a:off x="5475512" y="1374064"/>
            <a:ext cx="946832" cy="1679983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4DEF1BA-AA6E-4AB7-8A99-81E89A37C864}"/>
              </a:ext>
            </a:extLst>
          </p:cNvPr>
          <p:cNvSpPr/>
          <p:nvPr/>
        </p:nvSpPr>
        <p:spPr>
          <a:xfrm>
            <a:off x="1039521" y="1600972"/>
            <a:ext cx="2433491" cy="7856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Student-centered design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C7DF1BD-6A27-48A2-BDFE-1BBF739F1004}"/>
              </a:ext>
            </a:extLst>
          </p:cNvPr>
          <p:cNvSpPr/>
          <p:nvPr/>
        </p:nvSpPr>
        <p:spPr>
          <a:xfrm>
            <a:off x="1537250" y="2821037"/>
            <a:ext cx="2382155" cy="7856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Collaborative learning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99675CD-F8A5-480F-82AD-3678F278D0D5}"/>
              </a:ext>
            </a:extLst>
          </p:cNvPr>
          <p:cNvSpPr/>
          <p:nvPr/>
        </p:nvSpPr>
        <p:spPr>
          <a:xfrm>
            <a:off x="6101766" y="4162678"/>
            <a:ext cx="2323077" cy="7856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Opportunities for application / practice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646C361-A308-4EC1-8F96-07CCB091E6B9}"/>
              </a:ext>
            </a:extLst>
          </p:cNvPr>
          <p:cNvSpPr/>
          <p:nvPr/>
        </p:nvSpPr>
        <p:spPr>
          <a:xfrm>
            <a:off x="8237215" y="1600972"/>
            <a:ext cx="2318197" cy="7856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Engagement with a “messy” problem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2D883A56-9B66-46CF-B3F7-DA0C25923CBB}"/>
              </a:ext>
            </a:extLst>
          </p:cNvPr>
          <p:cNvSpPr/>
          <p:nvPr/>
        </p:nvSpPr>
        <p:spPr>
          <a:xfrm>
            <a:off x="7978450" y="2845926"/>
            <a:ext cx="2318197" cy="7856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Learners produce a tangible outcome</a:t>
            </a:r>
          </a:p>
        </p:txBody>
      </p:sp>
      <p:sp>
        <p:nvSpPr>
          <p:cNvPr id="12" name="Left-Right Arrow 10">
            <a:extLst>
              <a:ext uri="{FF2B5EF4-FFF2-40B4-BE49-F238E27FC236}">
                <a16:creationId xmlns:a16="http://schemas.microsoft.com/office/drawing/2014/main" id="{FD605DD9-AF0F-4C72-8EFC-90486531F4C3}"/>
              </a:ext>
            </a:extLst>
          </p:cNvPr>
          <p:cNvSpPr/>
          <p:nvPr/>
        </p:nvSpPr>
        <p:spPr>
          <a:xfrm>
            <a:off x="1986380" y="5165633"/>
            <a:ext cx="8036417" cy="69546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“Risk” Continuum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0AC758-01F2-4D28-8FCA-E63D50A9F0B8}"/>
              </a:ext>
            </a:extLst>
          </p:cNvPr>
          <p:cNvSpPr/>
          <p:nvPr/>
        </p:nvSpPr>
        <p:spPr>
          <a:xfrm>
            <a:off x="318573" y="5062602"/>
            <a:ext cx="1463208" cy="1004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Activity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24CA8-2455-4ED4-9278-8A860C7AAC2A}"/>
              </a:ext>
            </a:extLst>
          </p:cNvPr>
          <p:cNvSpPr/>
          <p:nvPr/>
        </p:nvSpPr>
        <p:spPr>
          <a:xfrm>
            <a:off x="10258916" y="5062602"/>
            <a:ext cx="1547612" cy="1004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Course/ Program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C54391DA-410B-4875-94D5-B57FF12FBE88}"/>
              </a:ext>
            </a:extLst>
          </p:cNvPr>
          <p:cNvSpPr/>
          <p:nvPr/>
        </p:nvSpPr>
        <p:spPr>
          <a:xfrm>
            <a:off x="3401457" y="4162678"/>
            <a:ext cx="2318197" cy="7856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Asking questions / </a:t>
            </a:r>
          </a:p>
          <a:p>
            <a:pPr algn="ctr"/>
            <a:r>
              <a:rPr lang="en-US" dirty="0"/>
              <a:t>investigating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6FE058-2C32-41FD-8D22-69EA2F8C1E0C}"/>
              </a:ext>
            </a:extLst>
          </p:cNvPr>
          <p:cNvCxnSpPr>
            <a:stCxn id="5" idx="2"/>
            <a:endCxn id="7" idx="3"/>
          </p:cNvCxnSpPr>
          <p:nvPr/>
        </p:nvCxnSpPr>
        <p:spPr>
          <a:xfrm flipH="1" flipV="1">
            <a:off x="3473012" y="1993778"/>
            <a:ext cx="1407071" cy="268669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7B2256-1B46-4770-A493-615E19F2F713}"/>
              </a:ext>
            </a:extLst>
          </p:cNvPr>
          <p:cNvCxnSpPr>
            <a:stCxn id="5" idx="3"/>
            <a:endCxn id="8" idx="3"/>
          </p:cNvCxnSpPr>
          <p:nvPr/>
        </p:nvCxnSpPr>
        <p:spPr>
          <a:xfrm flipH="1">
            <a:off x="3919405" y="3102682"/>
            <a:ext cx="1273735" cy="111161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CE100E-DC85-479B-8D93-69B674257C43}"/>
              </a:ext>
            </a:extLst>
          </p:cNvPr>
          <p:cNvCxnSpPr>
            <a:stCxn id="5" idx="4"/>
          </p:cNvCxnSpPr>
          <p:nvPr/>
        </p:nvCxnSpPr>
        <p:spPr>
          <a:xfrm flipH="1">
            <a:off x="5193140" y="3450719"/>
            <a:ext cx="755788" cy="711959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6482FF-8F7F-4707-BBD2-A689F7EEDF3E}"/>
              </a:ext>
            </a:extLst>
          </p:cNvPr>
          <p:cNvCxnSpPr>
            <a:stCxn id="5" idx="4"/>
          </p:cNvCxnSpPr>
          <p:nvPr/>
        </p:nvCxnSpPr>
        <p:spPr>
          <a:xfrm>
            <a:off x="5948928" y="3450719"/>
            <a:ext cx="755787" cy="732388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19A054-18EA-49BA-B5C1-4B11EA41258D}"/>
              </a:ext>
            </a:extLst>
          </p:cNvPr>
          <p:cNvCxnSpPr>
            <a:stCxn id="5" idx="5"/>
            <a:endCxn id="11" idx="1"/>
          </p:cNvCxnSpPr>
          <p:nvPr/>
        </p:nvCxnSpPr>
        <p:spPr>
          <a:xfrm>
            <a:off x="6704715" y="3102682"/>
            <a:ext cx="1273735" cy="13605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A9C6CE-23B3-4B5B-976D-B180579F0994}"/>
              </a:ext>
            </a:extLst>
          </p:cNvPr>
          <p:cNvCxnSpPr>
            <a:stCxn id="5" idx="6"/>
            <a:endCxn id="10" idx="1"/>
          </p:cNvCxnSpPr>
          <p:nvPr/>
        </p:nvCxnSpPr>
        <p:spPr>
          <a:xfrm flipV="1">
            <a:off x="7017772" y="1993778"/>
            <a:ext cx="1219443" cy="268669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BD0977C-BF5D-426C-9E04-B4150120447A}"/>
              </a:ext>
            </a:extLst>
          </p:cNvPr>
          <p:cNvSpPr txBox="1"/>
          <p:nvPr/>
        </p:nvSpPr>
        <p:spPr>
          <a:xfrm>
            <a:off x="502861" y="6200162"/>
            <a:ext cx="1103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Aditomo</a:t>
            </a:r>
            <a:r>
              <a:rPr lang="en-US" sz="1400" dirty="0"/>
              <a:t> et al., 2013; Brown, 2016;; Justice et al., 2007; Justice et al., 2009; </a:t>
            </a:r>
            <a:r>
              <a:rPr lang="en-US" sz="1400" dirty="0" err="1"/>
              <a:t>Laursen</a:t>
            </a:r>
            <a:r>
              <a:rPr lang="en-US" sz="1400" dirty="0"/>
              <a:t>, </a:t>
            </a:r>
            <a:r>
              <a:rPr lang="en-US" sz="1400" dirty="0" err="1"/>
              <a:t>Hassi</a:t>
            </a:r>
            <a:r>
              <a:rPr lang="en-US" sz="1400" dirty="0"/>
              <a:t>, &amp; Hough, 2016; </a:t>
            </a:r>
            <a:r>
              <a:rPr lang="en-US" sz="1400" dirty="0" err="1"/>
              <a:t>Lazonder</a:t>
            </a:r>
            <a:r>
              <a:rPr lang="en-US" sz="1400" dirty="0"/>
              <a:t> &amp; </a:t>
            </a:r>
            <a:r>
              <a:rPr lang="en-US" sz="1400" dirty="0" err="1"/>
              <a:t>Harmsen</a:t>
            </a:r>
            <a:r>
              <a:rPr lang="en-US" sz="1400" dirty="0"/>
              <a:t>, 2016; Lee, 2012; </a:t>
            </a:r>
            <a:r>
              <a:rPr lang="en-US" sz="1400" dirty="0" err="1"/>
              <a:t>Pedaste</a:t>
            </a:r>
            <a:r>
              <a:rPr lang="en-US" sz="1400" dirty="0"/>
              <a:t> et al., 2015; </a:t>
            </a:r>
            <a:r>
              <a:rPr lang="en-US" sz="1400" dirty="0" err="1"/>
              <a:t>Spronken</a:t>
            </a:r>
            <a:r>
              <a:rPr lang="en-US" sz="1400" dirty="0"/>
              <a:t>-Smith &amp; Walker, 2010; </a:t>
            </a:r>
            <a:r>
              <a:rPr lang="en-US" sz="1400" dirty="0" err="1"/>
              <a:t>Spronken</a:t>
            </a:r>
            <a:r>
              <a:rPr lang="en-US" sz="1400" dirty="0"/>
              <a:t>-Smith et al., 2011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06344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6F0A-FB92-40C3-A82A-7E9BE894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Inquiry-based learning examples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A150-0B1F-43D2-A89F-26B940A7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Activity: structured controversy</a:t>
            </a:r>
          </a:p>
          <a:p>
            <a:r>
              <a:rPr lang="en-US" dirty="0"/>
              <a:t>Course: global challenge inquiry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884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D421-433A-42D5-B600-DD3D73FF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CC3C3-3515-4F5D-907C-2B2CE5014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might there be opportunities to incorporate inquiry-based learning into your teaching practice? </a:t>
            </a:r>
          </a:p>
          <a:p>
            <a:r>
              <a:rPr lang="en-US" dirty="0"/>
              <a:t>What are potential barriers to using inquiry-based learning that would need to be addressed in your context? </a:t>
            </a:r>
          </a:p>
          <a:p>
            <a:r>
              <a:rPr lang="en-US" dirty="0"/>
              <a:t>As a teacher, what are you / would you be worried about when shifting to this kind of approach? </a:t>
            </a:r>
          </a:p>
          <a:p>
            <a:r>
              <a:rPr lang="en-US" dirty="0"/>
              <a:t>How would students need to be supported to thrive when engaging in this kind of learning?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445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Inquiry-Based Learning: Enabling Transformation in Teaching and Learning</vt:lpstr>
      <vt:lpstr>PowerPoint Presentation</vt:lpstr>
      <vt:lpstr>Transformation as a pedagogical value</vt:lpstr>
      <vt:lpstr>PowerPoint Presentation</vt:lpstr>
      <vt:lpstr>Inquiry-based learning examples</vt:lpstr>
      <vt:lpstr>Questions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Inquiry-Based Learning: Enabling Transformation in Teaching and Learning</dc:title>
  <dc:creator>Robin Mueller</dc:creator>
  <cp:lastModifiedBy>Robin Mueller</cp:lastModifiedBy>
  <cp:revision>6</cp:revision>
  <dcterms:created xsi:type="dcterms:W3CDTF">2023-01-19T18:09:08Z</dcterms:created>
  <dcterms:modified xsi:type="dcterms:W3CDTF">2023-01-26T01:08:48Z</dcterms:modified>
</cp:coreProperties>
</file>