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slideLayouts/slideLayout5.xml" ContentType="application/vnd.openxmlformats-officedocument.presentationml.slideLayout+xml"/>
  <Override PartName="/ppt/theme/theme5.xml" ContentType="application/vnd.openxmlformats-officedocument.theme+xml"/>
  <Override PartName="/ppt/slideLayouts/slideLayout6.xml" ContentType="application/vnd.openxmlformats-officedocument.presentationml.slideLayout+xml"/>
  <Override PartName="/ppt/theme/theme6.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7.xml" ContentType="application/vnd.openxmlformats-officedocument.theme+xml"/>
  <Override PartName="/ppt/slideLayouts/slideLayout9.xml" ContentType="application/vnd.openxmlformats-officedocument.presentationml.slideLayout+xml"/>
  <Override PartName="/ppt/theme/theme8.xml" ContentType="application/vnd.openxmlformats-officedocument.theme+xml"/>
  <Override PartName="/ppt/slideLayouts/slideLayout10.xml" ContentType="application/vnd.openxmlformats-officedocument.presentationml.slideLayout+xml"/>
  <Override PartName="/ppt/theme/theme9.xml" ContentType="application/vnd.openxmlformats-officedocument.theme+xml"/>
  <Override PartName="/ppt/slideLayouts/slideLayout11.xml" ContentType="application/vnd.openxmlformats-officedocument.presentationml.slideLayout+xml"/>
  <Override PartName="/ppt/theme/theme10.xml" ContentType="application/vnd.openxmlformats-officedocument.theme+xml"/>
  <Override PartName="/ppt/slideLayouts/slideLayout12.xml" ContentType="application/vnd.openxmlformats-officedocument.presentationml.slideLayout+xml"/>
  <Override PartName="/ppt/theme/theme11.xml" ContentType="application/vnd.openxmlformats-officedocument.theme+xml"/>
  <Override PartName="/ppt/slideLayouts/slideLayout13.xml" ContentType="application/vnd.openxmlformats-officedocument.presentationml.slideLayout+xml"/>
  <Override PartName="/ppt/theme/theme1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1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4.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5.xml" ContentType="application/vnd.openxmlformats-officedocument.theme+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2" r:id="rId1"/>
    <p:sldMasterId id="2147483650" r:id="rId2"/>
    <p:sldMasterId id="2147483654" r:id="rId3"/>
    <p:sldMasterId id="2147483656" r:id="rId4"/>
    <p:sldMasterId id="2147483741" r:id="rId5"/>
    <p:sldMasterId id="2147483730" r:id="rId6"/>
    <p:sldMasterId id="2147483739" r:id="rId7"/>
    <p:sldMasterId id="2147483658" r:id="rId8"/>
    <p:sldMasterId id="2147483670" r:id="rId9"/>
    <p:sldMasterId id="2147483682" r:id="rId10"/>
    <p:sldMasterId id="2147483694" r:id="rId11"/>
    <p:sldMasterId id="2147483732" r:id="rId12"/>
    <p:sldMasterId id="2147483706" r:id="rId13"/>
    <p:sldMasterId id="2147483718" r:id="rId14"/>
    <p:sldMasterId id="2147483734" r:id="rId15"/>
  </p:sldMasterIdLst>
  <p:notesMasterIdLst>
    <p:notesMasterId r:id="rId29"/>
  </p:notesMasterIdLst>
  <p:handoutMasterIdLst>
    <p:handoutMasterId r:id="rId30"/>
  </p:handoutMasterIdLst>
  <p:sldIdLst>
    <p:sldId id="258" r:id="rId16"/>
    <p:sldId id="269" r:id="rId17"/>
    <p:sldId id="304" r:id="rId18"/>
    <p:sldId id="302" r:id="rId19"/>
    <p:sldId id="301" r:id="rId20"/>
    <p:sldId id="310" r:id="rId21"/>
    <p:sldId id="311" r:id="rId22"/>
    <p:sldId id="312" r:id="rId23"/>
    <p:sldId id="313" r:id="rId24"/>
    <p:sldId id="314" r:id="rId25"/>
    <p:sldId id="315" r:id="rId26"/>
    <p:sldId id="309" r:id="rId27"/>
    <p:sldId id="300" r:id="rId2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13D1EAD4-4CAF-4870-9CFC-2C83106FD8D0}">
          <p14:sldIdLst>
            <p14:sldId id="258"/>
            <p14:sldId id="269"/>
            <p14:sldId id="304"/>
            <p14:sldId id="302"/>
            <p14:sldId id="301"/>
            <p14:sldId id="310"/>
            <p14:sldId id="311"/>
          </p14:sldIdLst>
        </p14:section>
        <p14:section name="Untitled Section" id="{94D43932-F2CF-4D9F-9296-DCE93D2C6C10}">
          <p14:sldIdLst>
            <p14:sldId id="312"/>
            <p14:sldId id="313"/>
            <p14:sldId id="314"/>
            <p14:sldId id="315"/>
            <p14:sldId id="309"/>
            <p14:sldId id="30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13645"/>
    <a:srgbClr val="2BA9B9"/>
    <a:srgbClr val="252835"/>
    <a:srgbClr val="2EABBA"/>
    <a:srgbClr val="30A8B2"/>
    <a:srgbClr val="009DAE"/>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AC95892-A886-44E3-8574-3C36388E0472}" v="16" dt="2023-02-01T19:30:59.371"/>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9179" autoAdjust="0"/>
  </p:normalViewPr>
  <p:slideViewPr>
    <p:cSldViewPr snapToGrid="0" snapToObjects="1">
      <p:cViewPr varScale="1">
        <p:scale>
          <a:sx n="86" d="100"/>
          <a:sy n="86" d="100"/>
        </p:scale>
        <p:origin x="1339"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notesViewPr>
    <p:cSldViewPr snapToGrid="0" snapToObjects="1">
      <p:cViewPr varScale="1">
        <p:scale>
          <a:sx n="88" d="100"/>
          <a:sy n="88" d="100"/>
        </p:scale>
        <p:origin x="-3870" y="-12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handoutMaster" Target="handoutMasters/handoutMaster1.xml"/><Relationship Id="rId35" Type="http://schemas.microsoft.com/office/2015/10/relationships/revisionInfo" Target="revisionInfo.xml"/><Relationship Id="rId8" Type="http://schemas.openxmlformats.org/officeDocument/2006/relationships/slideMaster" Target="slideMasters/slideMaster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39669F0-B897-4FEA-8FB3-4560A50CA4AA}" type="datetimeFigureOut">
              <a:rPr lang="en-US" smtClean="0"/>
              <a:t>2/1/2023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7F3E023-B587-40E0-BA12-269F5A4E7240}" type="slidenum">
              <a:rPr lang="en-US" smtClean="0"/>
              <a:t>‹#›</a:t>
            </a:fld>
            <a:endParaRPr lang="en-US"/>
          </a:p>
        </p:txBody>
      </p:sp>
    </p:spTree>
    <p:extLst>
      <p:ext uri="{BB962C8B-B14F-4D97-AF65-F5344CB8AC3E}">
        <p14:creationId xmlns:p14="http://schemas.microsoft.com/office/powerpoint/2010/main" val="8877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8C49751-F982-4BBC-B5E9-11519A936D13}" type="datetimeFigureOut">
              <a:rPr lang="en-US" smtClean="0"/>
              <a:t>2/1/2023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21C99C-756F-4199-93C1-06CD41658318}" type="slidenum">
              <a:rPr lang="en-US" smtClean="0"/>
              <a:t>‹#›</a:t>
            </a:fld>
            <a:endParaRPr lang="en-US"/>
          </a:p>
        </p:txBody>
      </p:sp>
    </p:spTree>
    <p:extLst>
      <p:ext uri="{BB962C8B-B14F-4D97-AF65-F5344CB8AC3E}">
        <p14:creationId xmlns:p14="http://schemas.microsoft.com/office/powerpoint/2010/main" val="38785322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CA" b="1" dirty="0"/>
              <a:t>Title</a:t>
            </a:r>
            <a:r>
              <a:rPr lang="en-CA" b="1" baseline="0" dirty="0"/>
              <a:t> slides</a:t>
            </a:r>
            <a:endParaRPr lang="en-CA" b="1" dirty="0"/>
          </a:p>
          <a:p>
            <a:pPr marL="0" marR="0" indent="0" algn="l" defTabSz="914400" rtl="0" eaLnBrk="1" fontAlgn="auto" latinLnBrk="0" hangingPunct="1">
              <a:lnSpc>
                <a:spcPct val="100000"/>
              </a:lnSpc>
              <a:spcBef>
                <a:spcPts val="0"/>
              </a:spcBef>
              <a:spcAft>
                <a:spcPts val="0"/>
              </a:spcAft>
              <a:buClrTx/>
              <a:buSzTx/>
              <a:buFontTx/>
              <a:buNone/>
              <a:tabLst/>
              <a:defRPr/>
            </a:pPr>
            <a:r>
              <a:rPr lang="en-CA" dirty="0"/>
              <a:t>There are five</a:t>
            </a:r>
            <a:r>
              <a:rPr lang="en-CA" baseline="0" dirty="0"/>
              <a:t> different title slide image options. Text boxes can be customized or deleted. </a:t>
            </a:r>
          </a:p>
          <a:p>
            <a:pPr marL="0" marR="0" indent="0" algn="l" defTabSz="914400" rtl="0" eaLnBrk="1" fontAlgn="auto" latinLnBrk="0" hangingPunct="1">
              <a:lnSpc>
                <a:spcPct val="100000"/>
              </a:lnSpc>
              <a:spcBef>
                <a:spcPts val="0"/>
              </a:spcBef>
              <a:spcAft>
                <a:spcPts val="0"/>
              </a:spcAft>
              <a:buClrTx/>
              <a:buSzTx/>
              <a:buFontTx/>
              <a:buNone/>
              <a:tabLst/>
              <a:defRPr/>
            </a:pPr>
            <a:endParaRPr lang="en-CA"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Add a slide: Under the ‘Home’ menu, click on ‘New Slide’ and select the layout you would like to use.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Duplicate a slide: In the left navigation window, right-click on the slide you would like to duplicate and select ‘Duplicate Slide’.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CA" baseline="0" dirty="0"/>
              <a:t>Delete a slide: In the left navigation window, right-click on the slide you would like to delete and select ‘Delete Slide’.</a:t>
            </a:r>
          </a:p>
        </p:txBody>
      </p:sp>
      <p:sp>
        <p:nvSpPr>
          <p:cNvPr id="4" name="Slide Number Placeholder 3"/>
          <p:cNvSpPr>
            <a:spLocks noGrp="1"/>
          </p:cNvSpPr>
          <p:nvPr>
            <p:ph type="sldNum" sz="quarter" idx="10"/>
          </p:nvPr>
        </p:nvSpPr>
        <p:spPr/>
        <p:txBody>
          <a:bodyPr/>
          <a:lstStyle/>
          <a:p>
            <a:fld id="{4621C99C-756F-4199-93C1-06CD41658318}" type="slidenum">
              <a:rPr lang="en-US" smtClean="0"/>
              <a:t>1</a:t>
            </a:fld>
            <a:endParaRPr lang="en-US"/>
          </a:p>
        </p:txBody>
      </p:sp>
    </p:spTree>
    <p:extLst>
      <p:ext uri="{BB962C8B-B14F-4D97-AF65-F5344CB8AC3E}">
        <p14:creationId xmlns:p14="http://schemas.microsoft.com/office/powerpoint/2010/main" val="29798309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opt 1">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1993125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ection divider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0"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9187364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divider opt 3">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6756388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on divider opt 4">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11967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on divider custom image">
    <p:spTree>
      <p:nvGrpSpPr>
        <p:cNvPr id="1" name=""/>
        <p:cNvGrpSpPr/>
        <p:nvPr/>
      </p:nvGrpSpPr>
      <p:grpSpPr>
        <a:xfrm>
          <a:off x="0" y="0"/>
          <a:ext cx="0" cy="0"/>
          <a:chOff x="0" y="0"/>
          <a:chExt cx="0" cy="0"/>
        </a:xfrm>
      </p:grpSpPr>
      <p:grpSp>
        <p:nvGrpSpPr>
          <p:cNvPr id="5" name="Group 4"/>
          <p:cNvGrpSpPr>
            <a:grpSpLocks noChangeAspect="1"/>
          </p:cNvGrpSpPr>
          <p:nvPr userDrawn="1"/>
        </p:nvGrpSpPr>
        <p:grpSpPr>
          <a:xfrm>
            <a:off x="0" y="0"/>
            <a:ext cx="6400800" cy="6858000"/>
            <a:chOff x="0" y="0"/>
            <a:chExt cx="6400800" cy="6858000"/>
          </a:xfrm>
          <a:solidFill>
            <a:srgbClr val="F0F1EE"/>
          </a:solidFill>
        </p:grpSpPr>
        <p:sp>
          <p:nvSpPr>
            <p:cNvPr id="6"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0" name="Rectangle 9"/>
          <p:cNvSpPr/>
          <p:nvPr userDrawn="1"/>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12" name="Picture 11"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15"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16"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828230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161517674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subhead">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8"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9" name="Text Placeholder 11"/>
          <p:cNvSpPr>
            <a:spLocks noGrp="1"/>
          </p:cNvSpPr>
          <p:nvPr>
            <p:ph type="body" sz="quarter" idx="12" hasCustomPrompt="1"/>
          </p:nvPr>
        </p:nvSpPr>
        <p:spPr>
          <a:xfrm>
            <a:off x="641350" y="2360370"/>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40683202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two column">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350" y="1943104"/>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1920307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ubhead two column">
    <p:spTree>
      <p:nvGrpSpPr>
        <p:cNvPr id="1" name=""/>
        <p:cNvGrpSpPr/>
        <p:nvPr/>
      </p:nvGrpSpPr>
      <p:grpSpPr>
        <a:xfrm>
          <a:off x="0" y="0"/>
          <a:ext cx="0" cy="0"/>
          <a:chOff x="0" y="0"/>
          <a:chExt cx="0" cy="0"/>
        </a:xfrm>
      </p:grpSpPr>
      <p:sp>
        <p:nvSpPr>
          <p:cNvPr id="5"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6"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7" name="Text Placeholder 11"/>
          <p:cNvSpPr>
            <a:spLocks noGrp="1"/>
          </p:cNvSpPr>
          <p:nvPr>
            <p:ph type="body" sz="quarter" idx="12" hasCustomPrompt="1"/>
          </p:nvPr>
        </p:nvSpPr>
        <p:spPr>
          <a:xfrm>
            <a:off x="641350" y="2360485"/>
            <a:ext cx="7388225" cy="3536040"/>
          </a:xfrm>
          <a:prstGeom prst="rect">
            <a:avLst/>
          </a:prstGeom>
        </p:spPr>
        <p:txBody>
          <a:bodyPr vert="horz" numCol="2" spcCol="259200"/>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 </a:t>
            </a:r>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 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r>
              <a:rPr lang="en-US" dirty="0" err="1"/>
              <a:t>facilisis</a:t>
            </a:r>
            <a:r>
              <a:rPr lang="en-US" dirty="0"/>
              <a:t>, </a:t>
            </a:r>
            <a:r>
              <a:rPr lang="en-US" dirty="0" err="1"/>
              <a:t>eu</a:t>
            </a:r>
            <a:r>
              <a:rPr lang="en-US" dirty="0"/>
              <a:t> </a:t>
            </a:r>
            <a:r>
              <a:rPr lang="en-US" dirty="0" err="1"/>
              <a:t>ultricies</a:t>
            </a:r>
            <a:r>
              <a:rPr lang="en-US" dirty="0"/>
              <a:t> </a:t>
            </a:r>
            <a:r>
              <a:rPr lang="en-US" dirty="0" err="1"/>
              <a:t>mauris</a:t>
            </a:r>
            <a:r>
              <a:rPr lang="en-US" dirty="0"/>
              <a:t> </a:t>
            </a:r>
            <a:r>
              <a:rPr lang="en-US" dirty="0" err="1"/>
              <a:t>congue</a:t>
            </a:r>
            <a:r>
              <a:rPr lang="en-US" dirty="0"/>
              <a:t>. </a:t>
            </a:r>
            <a:r>
              <a:rPr lang="en-US" dirty="0" err="1"/>
              <a:t>Cras</a:t>
            </a:r>
            <a:r>
              <a:rPr lang="en-US" dirty="0"/>
              <a:t> non ante </a:t>
            </a:r>
            <a:r>
              <a:rPr lang="en-US" dirty="0" err="1"/>
              <a:t>sapien</a:t>
            </a:r>
            <a:r>
              <a:rPr lang="en-US" dirty="0"/>
              <a:t>. </a:t>
            </a:r>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p>
          <a:p>
            <a:pPr lvl="0"/>
            <a:endParaRPr lang="en-US" dirty="0" err="1"/>
          </a:p>
        </p:txBody>
      </p:sp>
    </p:spTree>
    <p:extLst>
      <p:ext uri="{BB962C8B-B14F-4D97-AF65-F5344CB8AC3E}">
        <p14:creationId xmlns:p14="http://schemas.microsoft.com/office/powerpoint/2010/main" val="42380355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two column bullets">
    <p:spTree>
      <p:nvGrpSpPr>
        <p:cNvPr id="1" name=""/>
        <p:cNvGrpSpPr/>
        <p:nvPr/>
      </p:nvGrpSpPr>
      <p:grpSpPr>
        <a:xfrm>
          <a:off x="0" y="0"/>
          <a:ext cx="0" cy="0"/>
          <a:chOff x="0" y="0"/>
          <a:chExt cx="0" cy="0"/>
        </a:xfrm>
      </p:grpSpPr>
      <p:sp>
        <p:nvSpPr>
          <p:cNvPr id="4"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5" name="Text Placeholder 11"/>
          <p:cNvSpPr>
            <a:spLocks noGrp="1"/>
          </p:cNvSpPr>
          <p:nvPr>
            <p:ph type="body" sz="quarter" idx="12" hasCustomPrompt="1"/>
          </p:nvPr>
        </p:nvSpPr>
        <p:spPr>
          <a:xfrm>
            <a:off x="641451" y="1944476"/>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upsum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Tree>
    <p:extLst>
      <p:ext uri="{BB962C8B-B14F-4D97-AF65-F5344CB8AC3E}">
        <p14:creationId xmlns:p14="http://schemas.microsoft.com/office/powerpoint/2010/main" val="82621130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subhead two column bullets">
    <p:spTree>
      <p:nvGrpSpPr>
        <p:cNvPr id="1" name=""/>
        <p:cNvGrpSpPr/>
        <p:nvPr/>
      </p:nvGrpSpPr>
      <p:grpSpPr>
        <a:xfrm>
          <a:off x="0" y="0"/>
          <a:ext cx="0" cy="0"/>
          <a:chOff x="0" y="0"/>
          <a:chExt cx="0" cy="0"/>
        </a:xfrm>
      </p:grpSpPr>
      <p:sp>
        <p:nvSpPr>
          <p:cNvPr id="5" name="Text Placeholder 11"/>
          <p:cNvSpPr>
            <a:spLocks noGrp="1"/>
          </p:cNvSpPr>
          <p:nvPr>
            <p:ph type="body" sz="quarter" idx="12" hasCustomPrompt="1"/>
          </p:nvPr>
        </p:nvSpPr>
        <p:spPr>
          <a:xfrm>
            <a:off x="641451" y="2325458"/>
            <a:ext cx="7388225" cy="3536040"/>
          </a:xfrm>
          <a:prstGeom prst="rect">
            <a:avLst/>
          </a:prstGeom>
        </p:spPr>
        <p:txBody>
          <a:bodyPr vert="horz" numCol="2"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r>
              <a:rPr lang="en-US" dirty="0"/>
              <a:t> </a:t>
            </a:r>
          </a:p>
          <a:p>
            <a:pPr lvl="0"/>
            <a:endParaRPr lang="en-US" dirty="0" err="1"/>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Tree>
    <p:extLst>
      <p:ext uri="{BB962C8B-B14F-4D97-AF65-F5344CB8AC3E}">
        <p14:creationId xmlns:p14="http://schemas.microsoft.com/office/powerpoint/2010/main" val="21638712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opt 2">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7"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5481087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4979697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ubhead with image">
    <p:spTree>
      <p:nvGrpSpPr>
        <p:cNvPr id="1" name=""/>
        <p:cNvGrpSpPr/>
        <p:nvPr/>
      </p:nvGrpSpPr>
      <p:grpSpPr>
        <a:xfrm>
          <a:off x="0" y="0"/>
          <a:ext cx="0" cy="0"/>
          <a:chOff x="0" y="0"/>
          <a:chExt cx="0" cy="0"/>
        </a:xfrm>
      </p:grpSpPr>
      <p:sp>
        <p:nvSpPr>
          <p:cNvPr id="5"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6" name="Text Placeholder 2"/>
          <p:cNvSpPr>
            <a:spLocks noGrp="1"/>
          </p:cNvSpPr>
          <p:nvPr>
            <p:ph type="body" sz="quarter" idx="10"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0" name="Text Placeholder 11"/>
          <p:cNvSpPr>
            <a:spLocks noGrp="1"/>
          </p:cNvSpPr>
          <p:nvPr>
            <p:ph type="body" sz="quarter" idx="12"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5565661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1" name="Text Placeholder 11"/>
          <p:cNvSpPr>
            <a:spLocks noGrp="1"/>
          </p:cNvSpPr>
          <p:nvPr>
            <p:ph type="body" sz="quarter" idx="12" hasCustomPrompt="1"/>
          </p:nvPr>
        </p:nvSpPr>
        <p:spPr>
          <a:xfrm>
            <a:off x="641452" y="1944476"/>
            <a:ext cx="3912406" cy="4088024"/>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34106965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subhead custom imag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5707063" y="0"/>
            <a:ext cx="3436937" cy="6858000"/>
          </a:xfrm>
          <a:prstGeom prst="rect">
            <a:avLst/>
          </a:prstGeom>
        </p:spPr>
        <p:txBody>
          <a:bodyPr/>
          <a:lstStyle/>
          <a:p>
            <a:endParaRPr lang="en-US"/>
          </a:p>
        </p:txBody>
      </p:sp>
      <p:sp>
        <p:nvSpPr>
          <p:cNvPr id="3" name="Rectangle 2"/>
          <p:cNvSpPr/>
          <p:nvPr userDrawn="1"/>
        </p:nvSpPr>
        <p:spPr>
          <a:xfrm>
            <a:off x="0" y="0"/>
            <a:ext cx="5707629" cy="6858000"/>
          </a:xfrm>
          <a:prstGeom prst="rect">
            <a:avLst/>
          </a:prstGeom>
          <a:solidFill>
            <a:srgbClr val="F0F1E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userDrawn="1"/>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 Placeholder 2"/>
          <p:cNvSpPr>
            <a:spLocks noGrp="1"/>
          </p:cNvSpPr>
          <p:nvPr>
            <p:ph type="body" sz="quarter" idx="11"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8" name="Text Placeholder 2"/>
          <p:cNvSpPr>
            <a:spLocks noGrp="1"/>
          </p:cNvSpPr>
          <p:nvPr>
            <p:ph type="body" sz="quarter" idx="12" hasCustomPrompt="1"/>
          </p:nvPr>
        </p:nvSpPr>
        <p:spPr>
          <a:xfrm>
            <a:off x="641350" y="1979325"/>
            <a:ext cx="2470150" cy="330200"/>
          </a:xfrm>
          <a:prstGeom prst="rect">
            <a:avLst/>
          </a:prstGeom>
        </p:spPr>
        <p:txBody>
          <a:bodyPr vert="horz"/>
          <a:lstStyle>
            <a:lvl1pPr marL="0" indent="0">
              <a:lnSpc>
                <a:spcPct val="83000"/>
              </a:lnSpc>
              <a:spcBef>
                <a:spcPts val="0"/>
              </a:spcBef>
              <a:buNone/>
              <a:defRPr sz="1800" b="1" i="0" kern="100" spc="-70" baseline="0">
                <a:solidFill>
                  <a:srgbClr val="313645"/>
                </a:solidFill>
                <a:latin typeface="Verdana"/>
                <a:cs typeface="Verdana"/>
              </a:defRPr>
            </a:lvl1pPr>
          </a:lstStyle>
          <a:p>
            <a:pPr lvl="0"/>
            <a:r>
              <a:rPr lang="en-US" dirty="0"/>
              <a:t>Sample sub-head</a:t>
            </a:r>
          </a:p>
        </p:txBody>
      </p:sp>
      <p:sp>
        <p:nvSpPr>
          <p:cNvPr id="12" name="Text Placeholder 11"/>
          <p:cNvSpPr>
            <a:spLocks noGrp="1"/>
          </p:cNvSpPr>
          <p:nvPr>
            <p:ph type="body" sz="quarter" idx="13" hasCustomPrompt="1"/>
          </p:nvPr>
        </p:nvSpPr>
        <p:spPr>
          <a:xfrm>
            <a:off x="641452" y="2325458"/>
            <a:ext cx="3912406" cy="3961042"/>
          </a:xfrm>
          <a:prstGeom prst="rect">
            <a:avLst/>
          </a:prstGeom>
        </p:spPr>
        <p:txBody>
          <a:bodyPr vert="horz" numCol="1" spcCol="36000"/>
          <a:lstStyle>
            <a:lvl1pPr marL="234000" indent="-234000">
              <a:lnSpc>
                <a:spcPct val="83000"/>
              </a:lnSpc>
              <a:spcBef>
                <a:spcPts val="0"/>
              </a:spcBef>
              <a:spcAft>
                <a:spcPts val="400"/>
              </a:spcAft>
              <a:buSzPct val="65000"/>
              <a:buFont typeface="Wingdings" charset="2"/>
              <a:buChar char="§"/>
              <a:defRPr sz="20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p>
          <a:p>
            <a:pPr lvl="0"/>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a:t>
            </a:r>
          </a:p>
          <a:p>
            <a:pPr lvl="0"/>
            <a:r>
              <a:rPr lang="en-US" dirty="0"/>
              <a:t>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r>
              <a:rPr lang="en-US" dirty="0" err="1"/>
              <a:t>Duis</a:t>
            </a:r>
            <a:r>
              <a:rPr lang="en-US" dirty="0"/>
              <a:t> in </a:t>
            </a:r>
            <a:r>
              <a:rPr lang="en-US" dirty="0" err="1"/>
              <a:t>ornare</a:t>
            </a:r>
            <a:r>
              <a:rPr lang="en-US" dirty="0"/>
              <a:t> </a:t>
            </a:r>
            <a:r>
              <a:rPr lang="en-US" dirty="0" err="1"/>
              <a:t>nibh</a:t>
            </a:r>
            <a:r>
              <a:rPr lang="en-US" dirty="0"/>
              <a:t>.</a:t>
            </a:r>
          </a:p>
          <a:p>
            <a:pPr lvl="0"/>
            <a:r>
              <a:rPr lang="en-US" dirty="0" err="1"/>
              <a:t>Aenean</a:t>
            </a:r>
            <a:r>
              <a:rPr lang="en-US" dirty="0"/>
              <a:t> </a:t>
            </a:r>
            <a:r>
              <a:rPr lang="en-US" dirty="0" err="1"/>
              <a:t>elit</a:t>
            </a:r>
            <a:r>
              <a:rPr lang="en-US" dirty="0"/>
              <a:t> mi, </a:t>
            </a:r>
            <a:r>
              <a:rPr lang="en-US" dirty="0" err="1"/>
              <a:t>cursus</a:t>
            </a:r>
            <a:r>
              <a:rPr lang="en-US" dirty="0"/>
              <a:t> ac </a:t>
            </a:r>
            <a:r>
              <a:rPr lang="en-US" dirty="0" err="1"/>
              <a:t>elit</a:t>
            </a:r>
            <a:r>
              <a:rPr lang="en-US" dirty="0"/>
              <a:t> </a:t>
            </a:r>
            <a:r>
              <a:rPr lang="en-US" dirty="0" err="1"/>
              <a:t>eu</a:t>
            </a:r>
            <a:r>
              <a:rPr lang="en-US" dirty="0"/>
              <a:t>, </a:t>
            </a:r>
            <a:r>
              <a:rPr lang="en-US" dirty="0" err="1"/>
              <a:t>mollis</a:t>
            </a:r>
            <a:r>
              <a:rPr lang="en-US" dirty="0"/>
              <a:t> </a:t>
            </a:r>
            <a:r>
              <a:rPr lang="en-US" dirty="0" err="1"/>
              <a:t>vulputate</a:t>
            </a:r>
            <a:r>
              <a:rPr lang="en-US" dirty="0"/>
              <a:t> quam.</a:t>
            </a:r>
          </a:p>
          <a:p>
            <a:pPr lvl="0"/>
            <a:r>
              <a:rPr lang="en-US" dirty="0"/>
              <a:t>Nam id dictum </a:t>
            </a:r>
            <a:r>
              <a:rPr lang="en-US" dirty="0" err="1"/>
              <a:t>tellus</a:t>
            </a:r>
            <a:r>
              <a:rPr lang="en-US" dirty="0"/>
              <a:t>. </a:t>
            </a:r>
            <a:r>
              <a:rPr lang="en-US" dirty="0" err="1"/>
              <a:t>Duis</a:t>
            </a:r>
            <a:r>
              <a:rPr lang="en-US" dirty="0"/>
              <a:t> </a:t>
            </a:r>
            <a:r>
              <a:rPr lang="en-US" dirty="0" err="1"/>
              <a:t>accumsan</a:t>
            </a:r>
            <a:r>
              <a:rPr lang="en-US" dirty="0"/>
              <a:t> </a:t>
            </a:r>
            <a:r>
              <a:rPr lang="en-US" dirty="0" err="1"/>
              <a:t>ipsum</a:t>
            </a:r>
            <a:r>
              <a:rPr lang="en-US" dirty="0"/>
              <a:t> </a:t>
            </a:r>
            <a:r>
              <a:rPr lang="en-US" dirty="0" err="1"/>
              <a:t>vel</a:t>
            </a:r>
            <a:r>
              <a:rPr lang="en-US" dirty="0"/>
              <a:t> </a:t>
            </a:r>
            <a:r>
              <a:rPr lang="en-US" dirty="0" err="1"/>
              <a:t>mauris</a:t>
            </a:r>
            <a:endParaRPr lang="en-US" dirty="0"/>
          </a:p>
          <a:p>
            <a:pPr lvl="0"/>
            <a:r>
              <a:rPr lang="en-US" dirty="0" err="1"/>
              <a:t>Lorem</a:t>
            </a:r>
            <a:r>
              <a:rPr lang="en-US" dirty="0"/>
              <a:t> </a:t>
            </a:r>
            <a:r>
              <a:rPr lang="en-US" dirty="0" err="1"/>
              <a:t>ipsum</a:t>
            </a:r>
            <a:r>
              <a:rPr lang="en-US" dirty="0"/>
              <a:t> dolor sit </a:t>
            </a:r>
            <a:r>
              <a:rPr lang="en-US" dirty="0" err="1"/>
              <a:t>amet</a:t>
            </a:r>
            <a:r>
              <a:rPr lang="en-US" dirty="0"/>
              <a:t>,</a:t>
            </a:r>
          </a:p>
          <a:p>
            <a:pPr lvl="0"/>
            <a:r>
              <a:rPr lang="en-US" dirty="0" err="1"/>
              <a:t>Consectetur</a:t>
            </a:r>
            <a:r>
              <a:rPr lang="en-US" dirty="0"/>
              <a:t> </a:t>
            </a:r>
            <a:r>
              <a:rPr lang="en-US" dirty="0" err="1"/>
              <a:t>adipiscing</a:t>
            </a:r>
            <a:r>
              <a:rPr lang="en-US" dirty="0"/>
              <a:t> </a:t>
            </a:r>
            <a:r>
              <a:rPr lang="en-US" dirty="0" err="1"/>
              <a:t>elit</a:t>
            </a:r>
            <a:r>
              <a:rPr lang="en-US" dirty="0"/>
              <a:t>.</a:t>
            </a:r>
          </a:p>
          <a:p>
            <a:pPr lvl="0"/>
            <a:endParaRPr lang="en-US" dirty="0" err="1"/>
          </a:p>
        </p:txBody>
      </p:sp>
    </p:spTree>
    <p:extLst>
      <p:ext uri="{BB962C8B-B14F-4D97-AF65-F5344CB8AC3E}">
        <p14:creationId xmlns:p14="http://schemas.microsoft.com/office/powerpoint/2010/main" val="1487526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 3">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691807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opt 4">
    <p:spTree>
      <p:nvGrpSpPr>
        <p:cNvPr id="1" name=""/>
        <p:cNvGrpSpPr/>
        <p:nvPr/>
      </p:nvGrpSpPr>
      <p:grpSpPr>
        <a:xfrm>
          <a:off x="0" y="0"/>
          <a:ext cx="0" cy="0"/>
          <a:chOff x="0" y="0"/>
          <a:chExt cx="0" cy="0"/>
        </a:xfrm>
      </p:grpSpPr>
      <p:sp>
        <p:nvSpPr>
          <p:cNvPr id="6"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9"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17792293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opt 5">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5"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2216776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custom image">
    <p:spTree>
      <p:nvGrpSpPr>
        <p:cNvPr id="1" name=""/>
        <p:cNvGrpSpPr/>
        <p:nvPr/>
      </p:nvGrpSpPr>
      <p:grpSpPr>
        <a:xfrm>
          <a:off x="0" y="0"/>
          <a:ext cx="0" cy="0"/>
          <a:chOff x="0" y="0"/>
          <a:chExt cx="0" cy="0"/>
        </a:xfrm>
      </p:grpSpPr>
      <p:sp>
        <p:nvSpPr>
          <p:cNvPr id="10" name="Picture Placeholder 9"/>
          <p:cNvSpPr>
            <a:spLocks noGrp="1"/>
          </p:cNvSpPr>
          <p:nvPr>
            <p:ph type="pic" sz="quarter" idx="12"/>
          </p:nvPr>
        </p:nvSpPr>
        <p:spPr>
          <a:xfrm>
            <a:off x="3648870" y="-19050"/>
            <a:ext cx="5512578" cy="6891337"/>
          </a:xfrm>
          <a:custGeom>
            <a:avLst/>
            <a:gdLst>
              <a:gd name="connsiteX0" fmla="*/ 0 w 5554662"/>
              <a:gd name="connsiteY0" fmla="*/ 0 h 6858000"/>
              <a:gd name="connsiteX1" fmla="*/ 5554662 w 5554662"/>
              <a:gd name="connsiteY1" fmla="*/ 0 h 6858000"/>
              <a:gd name="connsiteX2" fmla="*/ 5554662 w 5554662"/>
              <a:gd name="connsiteY2" fmla="*/ 6858000 h 6858000"/>
              <a:gd name="connsiteX3" fmla="*/ 0 w 5554662"/>
              <a:gd name="connsiteY3" fmla="*/ 6858000 h 6858000"/>
              <a:gd name="connsiteX4" fmla="*/ 0 w 5554662"/>
              <a:gd name="connsiteY4" fmla="*/ 0 h 6858000"/>
              <a:gd name="connsiteX0" fmla="*/ 2819400 w 5554662"/>
              <a:gd name="connsiteY0" fmla="*/ 0 h 6867525"/>
              <a:gd name="connsiteX1" fmla="*/ 5554662 w 5554662"/>
              <a:gd name="connsiteY1" fmla="*/ 9525 h 6867525"/>
              <a:gd name="connsiteX2" fmla="*/ 5554662 w 5554662"/>
              <a:gd name="connsiteY2" fmla="*/ 6867525 h 6867525"/>
              <a:gd name="connsiteX3" fmla="*/ 0 w 5554662"/>
              <a:gd name="connsiteY3" fmla="*/ 6867525 h 6867525"/>
              <a:gd name="connsiteX4" fmla="*/ 2819400 w 5554662"/>
              <a:gd name="connsiteY4" fmla="*/ 0 h 6867525"/>
              <a:gd name="connsiteX0" fmla="*/ 2759869 w 5495131"/>
              <a:gd name="connsiteY0" fmla="*/ 0 h 6874669"/>
              <a:gd name="connsiteX1" fmla="*/ 5495131 w 5495131"/>
              <a:gd name="connsiteY1" fmla="*/ 9525 h 6874669"/>
              <a:gd name="connsiteX2" fmla="*/ 5495131 w 5495131"/>
              <a:gd name="connsiteY2" fmla="*/ 6867525 h 6874669"/>
              <a:gd name="connsiteX3" fmla="*/ 0 w 5495131"/>
              <a:gd name="connsiteY3" fmla="*/ 6874669 h 6874669"/>
              <a:gd name="connsiteX4" fmla="*/ 2759869 w 5495131"/>
              <a:gd name="connsiteY4" fmla="*/ 0 h 6874669"/>
              <a:gd name="connsiteX0" fmla="*/ 2759869 w 5507037"/>
              <a:gd name="connsiteY0" fmla="*/ 0 h 6881812"/>
              <a:gd name="connsiteX1" fmla="*/ 5495131 w 5507037"/>
              <a:gd name="connsiteY1" fmla="*/ 9525 h 6881812"/>
              <a:gd name="connsiteX2" fmla="*/ 5507037 w 5507037"/>
              <a:gd name="connsiteY2" fmla="*/ 6881812 h 6881812"/>
              <a:gd name="connsiteX3" fmla="*/ 0 w 5507037"/>
              <a:gd name="connsiteY3" fmla="*/ 6874669 h 6881812"/>
              <a:gd name="connsiteX4" fmla="*/ 2759869 w 5507037"/>
              <a:gd name="connsiteY4" fmla="*/ 0 h 6881812"/>
              <a:gd name="connsiteX0" fmla="*/ 2743200 w 5507037"/>
              <a:gd name="connsiteY0" fmla="*/ 0 h 6886574"/>
              <a:gd name="connsiteX1" fmla="*/ 5495131 w 5507037"/>
              <a:gd name="connsiteY1" fmla="*/ 14287 h 6886574"/>
              <a:gd name="connsiteX2" fmla="*/ 5507037 w 5507037"/>
              <a:gd name="connsiteY2" fmla="*/ 6886574 h 6886574"/>
              <a:gd name="connsiteX3" fmla="*/ 0 w 5507037"/>
              <a:gd name="connsiteY3" fmla="*/ 6879431 h 6886574"/>
              <a:gd name="connsiteX4" fmla="*/ 2743200 w 5507037"/>
              <a:gd name="connsiteY4" fmla="*/ 0 h 6886574"/>
              <a:gd name="connsiteX0" fmla="*/ 2743200 w 5512578"/>
              <a:gd name="connsiteY0" fmla="*/ 4763 h 6891337"/>
              <a:gd name="connsiteX1" fmla="*/ 5511800 w 5512578"/>
              <a:gd name="connsiteY1" fmla="*/ 0 h 6891337"/>
              <a:gd name="connsiteX2" fmla="*/ 5507037 w 5512578"/>
              <a:gd name="connsiteY2" fmla="*/ 6891337 h 6891337"/>
              <a:gd name="connsiteX3" fmla="*/ 0 w 5512578"/>
              <a:gd name="connsiteY3" fmla="*/ 6884194 h 6891337"/>
              <a:gd name="connsiteX4" fmla="*/ 2743200 w 5512578"/>
              <a:gd name="connsiteY4" fmla="*/ 4763 h 6891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2578" h="6891337">
                <a:moveTo>
                  <a:pt x="2743200" y="4763"/>
                </a:moveTo>
                <a:lnTo>
                  <a:pt x="5511800" y="0"/>
                </a:lnTo>
                <a:cubicBezTo>
                  <a:pt x="5515769" y="2290762"/>
                  <a:pt x="5503068" y="4600575"/>
                  <a:pt x="5507037" y="6891337"/>
                </a:cubicBezTo>
                <a:lnTo>
                  <a:pt x="0" y="6884194"/>
                </a:lnTo>
                <a:lnTo>
                  <a:pt x="2743200" y="4763"/>
                </a:lnTo>
                <a:close/>
              </a:path>
            </a:pathLst>
          </a:custGeom>
        </p:spPr>
        <p:txBody>
          <a:bodyPr/>
          <a:lstStyle/>
          <a:p>
            <a:endParaRPr lang="en-US"/>
          </a:p>
        </p:txBody>
      </p:sp>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grpSp>
        <p:nvGrpSpPr>
          <p:cNvPr id="6" name="Group 5"/>
          <p:cNvGrpSpPr>
            <a:grpSpLocks noChangeAspect="1"/>
          </p:cNvGrpSpPr>
          <p:nvPr userDrawn="1"/>
        </p:nvGrpSpPr>
        <p:grpSpPr>
          <a:xfrm>
            <a:off x="0" y="0"/>
            <a:ext cx="6400800" cy="6858000"/>
            <a:chOff x="0" y="0"/>
            <a:chExt cx="6400800" cy="6858000"/>
          </a:xfrm>
          <a:solidFill>
            <a:srgbClr val="272B38"/>
          </a:solidFill>
        </p:grpSpPr>
        <p:sp>
          <p:nvSpPr>
            <p:cNvPr id="7"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3" name="Text Placeholder 4"/>
          <p:cNvSpPr>
            <a:spLocks noGrp="1"/>
          </p:cNvSpPr>
          <p:nvPr>
            <p:ph type="body" sz="quarter" idx="10" hasCustomPrompt="1"/>
          </p:nvPr>
        </p:nvSpPr>
        <p:spPr>
          <a:xfrm>
            <a:off x="371605" y="2006839"/>
            <a:ext cx="4406190" cy="1487256"/>
          </a:xfrm>
          <a:prstGeom prst="rect">
            <a:avLst/>
          </a:prstGeom>
        </p:spPr>
        <p:txBody>
          <a:bodyPr vert="horz"/>
          <a:lstStyle>
            <a:lvl1pPr marL="0" indent="0">
              <a:lnSpc>
                <a:spcPct val="80000"/>
              </a:lnSpc>
              <a:spcBef>
                <a:spcPts val="0"/>
              </a:spcBef>
              <a:spcAft>
                <a:spcPts val="0"/>
              </a:spcAft>
              <a:buNone/>
              <a:defRPr sz="4000" b="1" i="0" kern="900" spc="-190">
                <a:solidFill>
                  <a:schemeClr val="bg1"/>
                </a:solidFill>
                <a:latin typeface="Verdana"/>
              </a:defRPr>
            </a:lvl1pPr>
          </a:lstStyle>
          <a:p>
            <a:pPr lvl="0"/>
            <a:r>
              <a:rPr lang="en-US" dirty="0"/>
              <a:t>SAMPLE</a:t>
            </a:r>
            <a:br>
              <a:rPr lang="en-US" dirty="0"/>
            </a:br>
            <a:r>
              <a:rPr lang="en-US" dirty="0"/>
              <a:t>PRESENTATION</a:t>
            </a:r>
            <a:br>
              <a:rPr lang="en-US" dirty="0"/>
            </a:br>
            <a:r>
              <a:rPr lang="en-US" dirty="0"/>
              <a:t>TITLE</a:t>
            </a:r>
          </a:p>
        </p:txBody>
      </p:sp>
      <p:sp>
        <p:nvSpPr>
          <p:cNvPr id="4" name="Text Placeholder 6"/>
          <p:cNvSpPr>
            <a:spLocks noGrp="1"/>
          </p:cNvSpPr>
          <p:nvPr>
            <p:ph type="body" sz="quarter" idx="11" hasCustomPrompt="1"/>
          </p:nvPr>
        </p:nvSpPr>
        <p:spPr>
          <a:xfrm>
            <a:off x="371605" y="3581860"/>
            <a:ext cx="2343204" cy="994060"/>
          </a:xfrm>
          <a:prstGeom prst="rect">
            <a:avLst/>
          </a:prstGeom>
        </p:spPr>
        <p:txBody>
          <a:bodyPr vert="horz"/>
          <a:lstStyle>
            <a:lvl1pPr marL="0" marR="0" indent="0" algn="l" defTabSz="457200" rtl="0" eaLnBrk="1" fontAlgn="auto" latinLnBrk="0" hangingPunct="1">
              <a:lnSpc>
                <a:spcPct val="80000"/>
              </a:lnSpc>
              <a:spcBef>
                <a:spcPts val="0"/>
              </a:spcBef>
              <a:spcAft>
                <a:spcPts val="0"/>
              </a:spcAft>
              <a:buClrTx/>
              <a:buSzTx/>
              <a:buFont typeface="Arial"/>
              <a:buNone/>
              <a:tabLst/>
              <a:defRPr sz="1800" spc="40" baseline="0">
                <a:solidFill>
                  <a:srgbClr val="2EABBA"/>
                </a:solidFill>
              </a:defRPr>
            </a:lvl1pPr>
          </a:lstStyle>
          <a:p>
            <a:pPr marL="0" marR="0" lvl="0" indent="0" algn="l" defTabSz="457200" rtl="0" eaLnBrk="1" fontAlgn="auto" latinLnBrk="0" hangingPunct="1">
              <a:lnSpc>
                <a:spcPct val="80000"/>
              </a:lnSpc>
              <a:spcBef>
                <a:spcPts val="0"/>
              </a:spcBef>
              <a:spcAft>
                <a:spcPts val="0"/>
              </a:spcAft>
              <a:buClrTx/>
              <a:buSzTx/>
              <a:buFont typeface="Arial"/>
              <a:buNone/>
              <a:tabLst/>
              <a:defRPr/>
            </a:pPr>
            <a:r>
              <a:rPr lang="en-US" dirty="0"/>
              <a:t>Place for date, name of presenter, or sub-heading</a:t>
            </a:r>
          </a:p>
        </p:txBody>
      </p:sp>
    </p:spTree>
    <p:extLst>
      <p:ext uri="{BB962C8B-B14F-4D97-AF65-F5344CB8AC3E}">
        <p14:creationId xmlns:p14="http://schemas.microsoft.com/office/powerpoint/2010/main" val="524095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Acknowledgement of Traditional Lands">
    <p:spTree>
      <p:nvGrpSpPr>
        <p:cNvPr id="1" name=""/>
        <p:cNvGrpSpPr/>
        <p:nvPr/>
      </p:nvGrpSpPr>
      <p:grpSpPr>
        <a:xfrm>
          <a:off x="0" y="0"/>
          <a:ext cx="0" cy="0"/>
          <a:chOff x="0" y="0"/>
          <a:chExt cx="0" cy="0"/>
        </a:xfrm>
      </p:grpSpPr>
      <p:pic>
        <p:nvPicPr>
          <p:cNvPr id="5" name="Picture 4" descr="16-3969_Corporate - Powerpoint Template Refresh_vector_logo.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772400" y="5486400"/>
            <a:ext cx="1371600" cy="1371600"/>
          </a:xfrm>
          <a:prstGeom prst="rect">
            <a:avLst/>
          </a:prstGeom>
        </p:spPr>
      </p:pic>
      <p:sp>
        <p:nvSpPr>
          <p:cNvPr id="9" name="TextBox 8"/>
          <p:cNvSpPr txBox="1"/>
          <p:nvPr userDrawn="1"/>
        </p:nvSpPr>
        <p:spPr>
          <a:xfrm>
            <a:off x="371605" y="1713131"/>
            <a:ext cx="4275210" cy="4801314"/>
          </a:xfrm>
          <a:prstGeom prst="rect">
            <a:avLst/>
          </a:prstGeom>
          <a:noFill/>
        </p:spPr>
        <p:txBody>
          <a:bodyPr wrap="square" rtlCol="0">
            <a:spAutoFit/>
          </a:bodyPr>
          <a:lstStyle/>
          <a:p>
            <a:r>
              <a:rPr lang="en-US" sz="1800" b="0" i="0" u="none" strike="noStrike" kern="1200" baseline="0" dirty="0">
                <a:solidFill>
                  <a:srgbClr val="313645"/>
                </a:solidFill>
                <a:latin typeface="+mn-lt"/>
                <a:ea typeface="+mn-ea"/>
                <a:cs typeface="+mn-cs"/>
              </a:rPr>
              <a:t>Royal Roads University acknowledges that the campus is located on the traditional lands of the Xwsepsum (Esquimalt) and </a:t>
            </a:r>
            <a:r>
              <a:rPr lang="en-US" sz="1800" b="0" i="0" u="none" strike="noStrike" kern="1200" baseline="0" dirty="0" err="1">
                <a:solidFill>
                  <a:srgbClr val="313645"/>
                </a:solidFill>
                <a:latin typeface="+mn-lt"/>
                <a:ea typeface="+mn-ea"/>
                <a:cs typeface="+mn-cs"/>
              </a:rPr>
              <a:t>Lekwungen</a:t>
            </a:r>
            <a:r>
              <a:rPr lang="en-US" sz="1800" b="0" i="0" u="none" strike="noStrike" kern="1200" baseline="0" dirty="0">
                <a:solidFill>
                  <a:srgbClr val="313645"/>
                </a:solidFill>
                <a:latin typeface="+mn-lt"/>
                <a:ea typeface="+mn-ea"/>
                <a:cs typeface="+mn-cs"/>
              </a:rPr>
              <a:t> (Songhees) ancestors and families who have lived here for thousands </a:t>
            </a:r>
          </a:p>
          <a:p>
            <a:r>
              <a:rPr lang="en-US" sz="1800" b="0" i="0" u="none" strike="noStrike" kern="1200" baseline="0" dirty="0">
                <a:solidFill>
                  <a:srgbClr val="313645"/>
                </a:solidFill>
                <a:latin typeface="+mn-lt"/>
                <a:ea typeface="+mn-ea"/>
                <a:cs typeface="+mn-cs"/>
              </a:rPr>
              <a:t>of years.</a:t>
            </a:r>
          </a:p>
          <a:p>
            <a:r>
              <a:rPr lang="en-US" sz="1800" b="0" i="0" u="none" strike="noStrike" kern="1200" baseline="0" dirty="0">
                <a:solidFill>
                  <a:srgbClr val="313645"/>
                </a:solidFill>
                <a:latin typeface="+mn-lt"/>
                <a:ea typeface="+mn-ea"/>
                <a:cs typeface="+mn-cs"/>
              </a:rPr>
              <a:t> </a:t>
            </a:r>
            <a:endParaRPr lang="en-CA" sz="1800" b="0" i="0" u="none" strike="noStrike" kern="1200" baseline="0" dirty="0">
              <a:solidFill>
                <a:srgbClr val="313645"/>
              </a:solidFill>
              <a:latin typeface="+mn-lt"/>
              <a:ea typeface="+mn-ea"/>
              <a:cs typeface="+mn-cs"/>
            </a:endParaRPr>
          </a:p>
          <a:p>
            <a:r>
              <a:rPr lang="en-US" sz="1800" b="0" i="0" u="none" strike="noStrike" kern="1200" baseline="0" dirty="0">
                <a:solidFill>
                  <a:srgbClr val="313645"/>
                </a:solidFill>
                <a:latin typeface="+mn-lt"/>
                <a:ea typeface="+mn-ea"/>
                <a:cs typeface="+mn-cs"/>
              </a:rPr>
              <a:t>This land has been part of the fabric of the life of Indigenous communities long before Hatley Castle was built, and it will be long into the future. It is with gratitude that we now learn and work here, where the past, present and future of Indigenous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non-Indigenous students, faculty and</a:t>
            </a:r>
            <a:br>
              <a:rPr lang="en-US" sz="1800" b="0" i="0" u="none" strike="noStrike" kern="1200" baseline="0" dirty="0">
                <a:solidFill>
                  <a:srgbClr val="313645"/>
                </a:solidFill>
                <a:latin typeface="+mn-lt"/>
                <a:ea typeface="+mn-ea"/>
                <a:cs typeface="+mn-cs"/>
              </a:rPr>
            </a:br>
            <a:r>
              <a:rPr lang="en-US" sz="1800" b="0" i="0" u="none" strike="noStrike" kern="1200" baseline="0" dirty="0">
                <a:solidFill>
                  <a:srgbClr val="313645"/>
                </a:solidFill>
                <a:latin typeface="+mn-lt"/>
                <a:ea typeface="+mn-ea"/>
                <a:cs typeface="+mn-cs"/>
              </a:rPr>
              <a:t>staff come together.</a:t>
            </a:r>
            <a:endParaRPr lang="en-CA" sz="1800" b="0" i="0" u="none" strike="noStrike" kern="1200" baseline="0" dirty="0">
              <a:solidFill>
                <a:srgbClr val="313645"/>
              </a:solidFill>
              <a:latin typeface="+mn-lt"/>
              <a:ea typeface="+mn-ea"/>
              <a:cs typeface="+mn-cs"/>
            </a:endParaRPr>
          </a:p>
          <a:p>
            <a:endParaRPr lang="en-US" sz="1800" b="0" i="0" u="none" strike="noStrike" kern="1200" baseline="0" dirty="0">
              <a:solidFill>
                <a:srgbClr val="313645"/>
              </a:solidFill>
              <a:latin typeface="+mn-lt"/>
              <a:ea typeface="+mn-ea"/>
              <a:cs typeface="+mn-cs"/>
            </a:endParaRPr>
          </a:p>
          <a:p>
            <a:r>
              <a:rPr lang="en-US" sz="1800" b="0" i="0" u="none" strike="noStrike" kern="1200" baseline="0" dirty="0" err="1">
                <a:solidFill>
                  <a:srgbClr val="313645"/>
                </a:solidFill>
                <a:latin typeface="+mn-lt"/>
                <a:ea typeface="+mn-ea"/>
                <a:cs typeface="+mn-cs"/>
              </a:rPr>
              <a:t>Hay'sxw'qa</a:t>
            </a:r>
            <a:r>
              <a:rPr lang="en-US" sz="1800" b="0" i="0" u="none" strike="noStrike" kern="1200" baseline="0" dirty="0">
                <a:solidFill>
                  <a:srgbClr val="313645"/>
                </a:solidFill>
                <a:latin typeface="+mn-lt"/>
                <a:ea typeface="+mn-ea"/>
                <a:cs typeface="+mn-cs"/>
              </a:rPr>
              <a:t> </a:t>
            </a:r>
            <a:r>
              <a:rPr lang="en-US" sz="1800" b="0" i="0" u="none" strike="noStrike" kern="1200" baseline="0" dirty="0" err="1">
                <a:solidFill>
                  <a:srgbClr val="313645"/>
                </a:solidFill>
                <a:latin typeface="+mn-lt"/>
                <a:ea typeface="+mn-ea"/>
                <a:cs typeface="+mn-cs"/>
              </a:rPr>
              <a:t>si'em</a:t>
            </a:r>
            <a:r>
              <a:rPr lang="en-US" sz="1800" b="0" i="0" u="none" strike="noStrike" kern="1200" baseline="0" dirty="0">
                <a:solidFill>
                  <a:srgbClr val="313645"/>
                </a:solidFill>
                <a:latin typeface="+mn-lt"/>
                <a:ea typeface="+mn-ea"/>
                <a:cs typeface="+mn-cs"/>
              </a:rPr>
              <a:t>!</a:t>
            </a:r>
            <a:endParaRPr lang="en-CA" sz="1800" b="0" i="0" u="none" strike="noStrike" kern="1200" baseline="0" dirty="0">
              <a:solidFill>
                <a:srgbClr val="313645"/>
              </a:solidFill>
              <a:latin typeface="+mn-lt"/>
              <a:ea typeface="+mn-ea"/>
              <a:cs typeface="+mn-cs"/>
            </a:endParaRPr>
          </a:p>
        </p:txBody>
      </p:sp>
      <p:sp>
        <p:nvSpPr>
          <p:cNvPr id="11" name="Rectangle 10"/>
          <p:cNvSpPr/>
          <p:nvPr userDrawn="1"/>
        </p:nvSpPr>
        <p:spPr>
          <a:xfrm>
            <a:off x="371605" y="731818"/>
            <a:ext cx="4406190" cy="830997"/>
          </a:xfrm>
          <a:prstGeom prst="rect">
            <a:avLst/>
          </a:prstGeom>
        </p:spPr>
        <p:txBody>
          <a:bodyPr wrap="square">
            <a:spAutoFit/>
          </a:bodyPr>
          <a:lstStyle/>
          <a:p>
            <a:r>
              <a:rPr lang="en-US" sz="2400" b="1" i="0" u="none" strike="noStrike" kern="1200" baseline="0" dirty="0">
                <a:solidFill>
                  <a:srgbClr val="2BA9B9"/>
                </a:solidFill>
                <a:latin typeface="Verdana" panose="020B0604030504040204" pitchFamily="34" charset="0"/>
                <a:ea typeface="Verdana" panose="020B0604030504040204" pitchFamily="34" charset="0"/>
                <a:cs typeface="Verdana" panose="020B0604030504040204" pitchFamily="34" charset="0"/>
              </a:rPr>
              <a:t>ACKNOWLEDGMENT OF TRADITIONAL LANDS</a:t>
            </a:r>
          </a:p>
        </p:txBody>
      </p:sp>
    </p:spTree>
    <p:extLst>
      <p:ext uri="{BB962C8B-B14F-4D97-AF65-F5344CB8AC3E}">
        <p14:creationId xmlns:p14="http://schemas.microsoft.com/office/powerpoint/2010/main" val="26802470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3" name="Text Placeholder 2"/>
          <p:cNvSpPr>
            <a:spLocks noGrp="1"/>
          </p:cNvSpPr>
          <p:nvPr>
            <p:ph type="body" sz="quarter" idx="10" hasCustomPrompt="1"/>
          </p:nvPr>
        </p:nvSpPr>
        <p:spPr>
          <a:xfrm>
            <a:off x="410160" y="1283964"/>
            <a:ext cx="3870366" cy="414338"/>
          </a:xfrm>
          <a:prstGeom prst="rect">
            <a:avLst/>
          </a:prstGeom>
        </p:spPr>
        <p:txBody>
          <a:bodyPr vert="horz"/>
          <a:lstStyle>
            <a:lvl1pPr marL="0" indent="0">
              <a:lnSpc>
                <a:spcPct val="80000"/>
              </a:lnSpc>
              <a:spcBef>
                <a:spcPts val="0"/>
              </a:spcBef>
              <a:buNone/>
              <a:defRPr sz="2900" b="1" i="0" kern="900" spc="-180" baseline="0">
                <a:solidFill>
                  <a:srgbClr val="2BA9B9"/>
                </a:solidFill>
                <a:latin typeface="Verdana"/>
              </a:defRPr>
            </a:lvl1pPr>
          </a:lstStyle>
          <a:p>
            <a:pPr lvl="0"/>
            <a:r>
              <a:rPr lang="en-US" dirty="0"/>
              <a:t>SAMPLE HEADLINE</a:t>
            </a:r>
          </a:p>
        </p:txBody>
      </p:sp>
      <p:sp>
        <p:nvSpPr>
          <p:cNvPr id="12" name="Text Placeholder 11"/>
          <p:cNvSpPr>
            <a:spLocks noGrp="1"/>
          </p:cNvSpPr>
          <p:nvPr>
            <p:ph type="body" sz="quarter" idx="11" hasCustomPrompt="1"/>
          </p:nvPr>
        </p:nvSpPr>
        <p:spPr>
          <a:xfrm>
            <a:off x="641350" y="1943104"/>
            <a:ext cx="7388225" cy="1703610"/>
          </a:xfrm>
          <a:prstGeom prst="rect">
            <a:avLst/>
          </a:prstGeom>
        </p:spPr>
        <p:txBody>
          <a:bodyPr vert="horz"/>
          <a:lstStyle>
            <a:lvl1pPr marL="0" indent="0">
              <a:lnSpc>
                <a:spcPct val="83000"/>
              </a:lnSpc>
              <a:buNone/>
              <a:defRPr sz="2800" kern="800" spc="-30" baseline="0">
                <a:solidFill>
                  <a:srgbClr val="313645"/>
                </a:solidFill>
                <a:latin typeface="+mn-lt"/>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Nulla</a:t>
            </a:r>
            <a:r>
              <a:rPr lang="en-US" dirty="0"/>
              <a:t> </a:t>
            </a:r>
            <a:r>
              <a:rPr lang="en-US" dirty="0" err="1"/>
              <a:t>vehicula</a:t>
            </a:r>
            <a:r>
              <a:rPr lang="en-US" dirty="0"/>
              <a:t> </a:t>
            </a:r>
            <a:r>
              <a:rPr lang="en-US" dirty="0" err="1"/>
              <a:t>justo</a:t>
            </a:r>
            <a:r>
              <a:rPr lang="en-US" dirty="0"/>
              <a:t> non ligula </a:t>
            </a:r>
            <a:r>
              <a:rPr lang="en-US" dirty="0" err="1"/>
              <a:t>bibendum</a:t>
            </a:r>
            <a:r>
              <a:rPr lang="en-US" dirty="0"/>
              <a:t> </a:t>
            </a:r>
            <a:r>
              <a:rPr lang="en-US" dirty="0" err="1"/>
              <a:t>laoreet</a:t>
            </a:r>
            <a:r>
              <a:rPr lang="en-US" dirty="0"/>
              <a:t>. </a:t>
            </a:r>
            <a:r>
              <a:rPr lang="en-US" dirty="0" err="1"/>
              <a:t>Etiam</a:t>
            </a:r>
            <a:r>
              <a:rPr lang="en-US" dirty="0"/>
              <a:t> </a:t>
            </a:r>
            <a:r>
              <a:rPr lang="en-US" dirty="0" err="1"/>
              <a:t>gravida</a:t>
            </a:r>
            <a:r>
              <a:rPr lang="en-US" dirty="0"/>
              <a:t> </a:t>
            </a:r>
            <a:r>
              <a:rPr lang="en-US" dirty="0" err="1"/>
              <a:t>interdum</a:t>
            </a:r>
            <a:r>
              <a:rPr lang="en-US" dirty="0"/>
              <a:t> </a:t>
            </a:r>
            <a:r>
              <a:rPr lang="en-US" dirty="0" err="1"/>
              <a:t>bibendum</a:t>
            </a:r>
            <a:r>
              <a:rPr lang="en-US" dirty="0"/>
              <a:t>. Integer </a:t>
            </a:r>
            <a:r>
              <a:rPr lang="en-US" dirty="0" err="1"/>
              <a:t>porta</a:t>
            </a:r>
            <a:r>
              <a:rPr lang="en-US" dirty="0"/>
              <a:t> id </a:t>
            </a:r>
            <a:r>
              <a:rPr lang="en-US" dirty="0" err="1"/>
              <a:t>tortor</a:t>
            </a:r>
            <a:r>
              <a:rPr lang="en-US" dirty="0"/>
              <a:t> sit </a:t>
            </a:r>
            <a:r>
              <a:rPr lang="en-US" dirty="0" err="1"/>
              <a:t>amet</a:t>
            </a:r>
            <a:r>
              <a:rPr lang="en-US" dirty="0"/>
              <a:t> </a:t>
            </a:r>
            <a:r>
              <a:rPr lang="en-US" dirty="0" err="1"/>
              <a:t>cursus</a:t>
            </a:r>
            <a:r>
              <a:rPr lang="en-US" dirty="0"/>
              <a:t>. </a:t>
            </a:r>
          </a:p>
        </p:txBody>
      </p:sp>
    </p:spTree>
    <p:extLst>
      <p:ext uri="{BB962C8B-B14F-4D97-AF65-F5344CB8AC3E}">
        <p14:creationId xmlns:p14="http://schemas.microsoft.com/office/powerpoint/2010/main" val="29295355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divider opt 1">
    <p:spTree>
      <p:nvGrpSpPr>
        <p:cNvPr id="1" name=""/>
        <p:cNvGrpSpPr/>
        <p:nvPr/>
      </p:nvGrpSpPr>
      <p:grpSpPr>
        <a:xfrm>
          <a:off x="0" y="0"/>
          <a:ext cx="0" cy="0"/>
          <a:chOff x="0" y="0"/>
          <a:chExt cx="0" cy="0"/>
        </a:xfrm>
      </p:grpSpPr>
      <p:sp>
        <p:nvSpPr>
          <p:cNvPr id="4" name="Text Placeholder 4"/>
          <p:cNvSpPr>
            <a:spLocks noGrp="1"/>
          </p:cNvSpPr>
          <p:nvPr>
            <p:ph type="body" sz="quarter" idx="10" hasCustomPrompt="1"/>
          </p:nvPr>
        </p:nvSpPr>
        <p:spPr>
          <a:xfrm>
            <a:off x="371604" y="2551078"/>
            <a:ext cx="4567466" cy="1030782"/>
          </a:xfrm>
          <a:prstGeom prst="rect">
            <a:avLst/>
          </a:prstGeom>
        </p:spPr>
        <p:txBody>
          <a:bodyPr vert="horz"/>
          <a:lstStyle>
            <a:lvl1pPr marL="0" indent="0">
              <a:lnSpc>
                <a:spcPct val="80000"/>
              </a:lnSpc>
              <a:spcBef>
                <a:spcPts val="0"/>
              </a:spcBef>
              <a:spcAft>
                <a:spcPts val="0"/>
              </a:spcAft>
              <a:buNone/>
              <a:defRPr sz="3700" b="1" i="0" kern="900" spc="-190" baseline="0">
                <a:solidFill>
                  <a:srgbClr val="313645"/>
                </a:solidFill>
                <a:latin typeface="Verdana"/>
              </a:defRPr>
            </a:lvl1pPr>
          </a:lstStyle>
          <a:p>
            <a:pPr lvl="0"/>
            <a:r>
              <a:rPr lang="en-US" dirty="0"/>
              <a:t>SAMPLE SECTION DIVIDER</a:t>
            </a:r>
          </a:p>
        </p:txBody>
      </p:sp>
      <p:sp>
        <p:nvSpPr>
          <p:cNvPr id="5" name="Text Placeholder 6"/>
          <p:cNvSpPr>
            <a:spLocks noGrp="1"/>
          </p:cNvSpPr>
          <p:nvPr>
            <p:ph type="body" sz="quarter" idx="11" hasCustomPrompt="1"/>
          </p:nvPr>
        </p:nvSpPr>
        <p:spPr>
          <a:xfrm>
            <a:off x="398484" y="3581860"/>
            <a:ext cx="3082385" cy="1121728"/>
          </a:xfrm>
          <a:prstGeom prst="rect">
            <a:avLst/>
          </a:prstGeom>
        </p:spPr>
        <p:txBody>
          <a:bodyPr vert="horz"/>
          <a:lstStyle>
            <a:lvl1pPr marL="0" indent="0">
              <a:lnSpc>
                <a:spcPct val="80000"/>
              </a:lnSpc>
              <a:spcBef>
                <a:spcPts val="0"/>
              </a:spcBef>
              <a:buNone/>
              <a:defRPr sz="1800" spc="40" baseline="0">
                <a:solidFill>
                  <a:srgbClr val="2EABBA"/>
                </a:solidFill>
              </a:defRPr>
            </a:lvl1pPr>
          </a:lstStyle>
          <a:p>
            <a:pPr lvl="0"/>
            <a:r>
              <a:rPr lang="en-US" dirty="0" err="1"/>
              <a:t>Lorem</a:t>
            </a:r>
            <a:r>
              <a:rPr lang="en-US" dirty="0"/>
              <a:t> </a:t>
            </a:r>
            <a:r>
              <a:rPr lang="en-US" dirty="0" err="1"/>
              <a:t>ipsum</a:t>
            </a:r>
            <a:r>
              <a:rPr lang="en-US" dirty="0"/>
              <a:t>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Fusce</a:t>
            </a:r>
            <a:r>
              <a:rPr lang="en-US" dirty="0"/>
              <a:t> a quam dolor. </a:t>
            </a:r>
            <a:r>
              <a:rPr lang="en-US" dirty="0" err="1"/>
              <a:t>Donec</a:t>
            </a:r>
            <a:r>
              <a:rPr lang="en-US" dirty="0"/>
              <a:t> </a:t>
            </a:r>
            <a:r>
              <a:rPr lang="en-US" dirty="0" err="1"/>
              <a:t>luctus</a:t>
            </a:r>
            <a:r>
              <a:rPr lang="en-US" dirty="0"/>
              <a:t> </a:t>
            </a:r>
            <a:r>
              <a:rPr lang="en-US" dirty="0" err="1"/>
              <a:t>neque</a:t>
            </a:r>
            <a:r>
              <a:rPr lang="en-US" dirty="0"/>
              <a:t> dui.</a:t>
            </a:r>
          </a:p>
          <a:p>
            <a:pPr lvl="0"/>
            <a:endParaRPr lang="en-US" dirty="0"/>
          </a:p>
        </p:txBody>
      </p:sp>
    </p:spTree>
    <p:extLst>
      <p:ext uri="{BB962C8B-B14F-4D97-AF65-F5344CB8AC3E}">
        <p14:creationId xmlns:p14="http://schemas.microsoft.com/office/powerpoint/2010/main" val="320664029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theme" Target="../theme/theme10.xml"/><Relationship Id="rId1" Type="http://schemas.openxmlformats.org/officeDocument/2006/relationships/slideLayout" Target="../slideLayouts/slideLayout11.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theme" Target="../theme/theme11.xml"/><Relationship Id="rId1" Type="http://schemas.openxmlformats.org/officeDocument/2006/relationships/slideLayout" Target="../slideLayouts/slideLayout12.xml"/></Relationships>
</file>

<file path=ppt/slideMasters/_rels/slideMaster12.xml.rels><?xml version="1.0" encoding="UTF-8" standalone="yes"?>
<Relationships xmlns="http://schemas.openxmlformats.org/package/2006/relationships"><Relationship Id="rId2" Type="http://schemas.openxmlformats.org/officeDocument/2006/relationships/theme" Target="../theme/theme12.xml"/><Relationship Id="rId1" Type="http://schemas.openxmlformats.org/officeDocument/2006/relationships/slideLayout" Target="../slideLayouts/slideLayout13.xml"/></Relationships>
</file>

<file path=ppt/slideMasters/_rels/slideMaster13.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slideLayout" Target="../slideLayouts/slideLayout16.xml"/><Relationship Id="rId7" Type="http://schemas.openxmlformats.org/officeDocument/2006/relationships/theme" Target="../theme/theme1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s>
</file>

<file path=ppt/slideMasters/_rels/slideMaster14.xml.rels><?xml version="1.0" encoding="UTF-8" standalone="yes"?>
<Relationships xmlns="http://schemas.openxmlformats.org/package/2006/relationships"><Relationship Id="rId3" Type="http://schemas.openxmlformats.org/officeDocument/2006/relationships/theme" Target="../theme/theme14.xml"/><Relationship Id="rId2" Type="http://schemas.openxmlformats.org/officeDocument/2006/relationships/slideLayout" Target="../slideLayouts/slideLayout21.xml"/><Relationship Id="rId1" Type="http://schemas.openxmlformats.org/officeDocument/2006/relationships/slideLayout" Target="../slideLayouts/slideLayout20.xml"/><Relationship Id="rId5" Type="http://schemas.openxmlformats.org/officeDocument/2006/relationships/image" Target="../media/image13.jpg"/><Relationship Id="rId4" Type="http://schemas.openxmlformats.org/officeDocument/2006/relationships/image" Target="../media/image12.jpeg"/></Relationships>
</file>

<file path=ppt/slideMasters/_rels/slideMaster15.xml.rels><?xml version="1.0" encoding="UTF-8" standalone="yes"?>
<Relationships xmlns="http://schemas.openxmlformats.org/package/2006/relationships"><Relationship Id="rId3" Type="http://schemas.openxmlformats.org/officeDocument/2006/relationships/theme" Target="../theme/theme15.xml"/><Relationship Id="rId2" Type="http://schemas.openxmlformats.org/officeDocument/2006/relationships/slideLayout" Target="../slideLayouts/slideLayout23.xml"/><Relationship Id="rId1"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4.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5.xml"/><Relationship Id="rId1" Type="http://schemas.openxmlformats.org/officeDocument/2006/relationships/slideLayout" Target="../slideLayouts/slideLayout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7.jpg"/></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theme" Target="../theme/theme8.xml"/><Relationship Id="rId1" Type="http://schemas.openxmlformats.org/officeDocument/2006/relationships/slideLayout" Target="../slideLayouts/slideLayout9.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theme" Target="../theme/theme9.xml"/><Relationship Id="rId1"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3538007"/>
      </p:ext>
    </p:extLst>
  </p:cSld>
  <p:clrMap bg1="lt1" tx1="dk1" bg2="lt2" tx2="dk2" accent1="accent1" accent2="accent2" accent3="accent3" accent4="accent4" accent5="accent5" accent6="accent6" hlink="hlink" folHlink="folHlink"/>
  <p:sldLayoutIdLst>
    <p:sldLayoutId id="214748365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7" name="Rectangle 6"/>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4001193"/>
      </p:ext>
    </p:extLst>
  </p:cSld>
  <p:clrMap bg1="lt1" tx1="dk1" bg2="lt2" tx2="dk2" accent1="accent1" accent2="accent2" accent3="accent3" accent4="accent4" accent5="accent5" accent6="accent6" hlink="hlink" folHlink="folHlink"/>
  <p:sldLayoutIdLst>
    <p:sldLayoutId id="2147483693"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1.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9304894"/>
      </p:ext>
    </p:extLst>
  </p:cSld>
  <p:clrMap bg1="lt1" tx1="dk1" bg2="lt2" tx2="dk2" accent1="accent1" accent2="accent2" accent3="accent3" accent4="accent4" accent5="accent5" accent6="accent6" hlink="hlink" folHlink="folHlink"/>
  <p:sldLayoutIdLst>
    <p:sldLayoutId id="214748370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F0F1EE"/>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5" name="Rectangle 4"/>
          <p:cNvSpPr/>
          <p:nvPr/>
        </p:nvSpPr>
        <p:spPr>
          <a:xfrm>
            <a:off x="0" y="-1"/>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7332984"/>
      </p:ext>
    </p:extLst>
  </p:cSld>
  <p:clrMap bg1="lt1" tx1="dk1" bg2="lt2" tx2="dk2" accent1="accent1" accent2="accent2" accent3="accent3" accent4="accent4" accent5="accent5" accent6="accent6" hlink="hlink" folHlink="folHlink"/>
  <p:sldLayoutIdLst>
    <p:sldLayoutId id="2147483733"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9" name="Picture 8" descr="16-3969_Corporate - Powerpoint Template Refresh_BKG.jp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10" name="Rectangle 9"/>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1423264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BKG.jp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1205_LICex-16.jpg"/>
          <p:cNvPicPr>
            <a:picLocks noChangeAspect="1"/>
          </p:cNvPicPr>
          <p:nvPr/>
        </p:nvPicPr>
        <p:blipFill rotWithShape="1">
          <a:blip r:embed="rId5">
            <a:alphaModFix/>
            <a:extLst>
              <a:ext uri="{28A0092B-C50C-407E-A947-70E740481C1C}">
                <a14:useLocalDpi xmlns:a14="http://schemas.microsoft.com/office/drawing/2010/main"/>
              </a:ext>
            </a:extLst>
          </a:blip>
          <a:srcRect l="11215" t="1795" r="15971" b="1668"/>
          <a:stretch/>
        </p:blipFill>
        <p:spPr>
          <a:xfrm>
            <a:off x="5707630" y="0"/>
            <a:ext cx="3436370" cy="6858000"/>
          </a:xfrm>
          <a:prstGeom prst="rect">
            <a:avLst/>
          </a:prstGeom>
        </p:spPr>
      </p:pic>
    </p:spTree>
    <p:extLst>
      <p:ext uri="{BB962C8B-B14F-4D97-AF65-F5344CB8AC3E}">
        <p14:creationId xmlns:p14="http://schemas.microsoft.com/office/powerpoint/2010/main" val="3738582420"/>
      </p:ext>
    </p:extLst>
  </p:cSld>
  <p:clrMap bg1="lt1" tx1="dk1" bg2="lt2" tx2="dk2" accent1="accent1" accent2="accent2" accent3="accent3" accent4="accent4" accent5="accent5" accent6="accent6" hlink="hlink" folHlink="folHlink"/>
  <p:sldLayoutIdLst>
    <p:sldLayoutId id="2147483728" r:id="rId1"/>
    <p:sldLayoutId id="214748372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8926052"/>
      </p:ext>
    </p:extLst>
  </p:cSld>
  <p:clrMap bg1="lt1" tx1="dk1" bg2="lt2" tx2="dk2" accent1="accent1" accent2="accent2" accent3="accent3" accent4="accent4" accent5="accent5" accent6="accent6" hlink="hlink" folHlink="folHlink"/>
  <p:sldLayoutIdLst>
    <p:sldLayoutId id="2147483735" r:id="rId1"/>
    <p:sldLayoutId id="2147483736"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TitleScree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77005787"/>
      </p:ext>
    </p:extLst>
  </p:cSld>
  <p:clrMap bg1="lt1" tx1="dk1" bg2="lt2" tx2="dk2" accent1="accent1" accent2="accent2" accent3="accent3" accent4="accent4" accent5="accent5" accent6="accent6" hlink="hlink" folHlink="folHlink"/>
  <p:sldLayoutIdLst>
    <p:sldLayoutId id="214748365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4.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6692591"/>
      </p:ext>
    </p:extLst>
  </p:cSld>
  <p:clrMap bg1="lt1" tx1="dk1" bg2="lt2" tx2="dk2" accent1="accent1" accent2="accent2" accent3="accent3" accent4="accent4" accent5="accent5" accent6="accent6" hlink="hlink" folHlink="folHlink"/>
  <p:sldLayoutIdLst>
    <p:sldLayoutId id="2147483655"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5.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0038662"/>
      </p:ext>
    </p:extLst>
  </p:cSld>
  <p:clrMap bg1="lt1" tx1="dk1" bg2="lt2" tx2="dk2" accent1="accent1" accent2="accent2" accent3="accent3" accent4="accent4" accent5="accent5" accent6="accent6" hlink="hlink" folHlink="folHlink"/>
  <p:sldLayoutIdLst>
    <p:sldLayoutId id="2147483657"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TitleScreen_1.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28152974"/>
      </p:ext>
    </p:extLst>
  </p:cSld>
  <p:clrMap bg1="lt1" tx1="dk1" bg2="lt2" tx2="dk2" accent1="accent1" accent2="accent2" accent3="accent3" accent4="accent4" accent5="accent5" accent6="accent6" hlink="hlink" folHlink="folHlink"/>
  <p:sldLayoutIdLst>
    <p:sldLayoutId id="214748374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2" name="Group 1"/>
          <p:cNvGrpSpPr>
            <a:grpSpLocks noChangeAspect="1"/>
          </p:cNvGrpSpPr>
          <p:nvPr/>
        </p:nvGrpSpPr>
        <p:grpSpPr>
          <a:xfrm>
            <a:off x="0" y="0"/>
            <a:ext cx="6400800" cy="6858000"/>
            <a:chOff x="0" y="0"/>
            <a:chExt cx="6400800" cy="6858000"/>
          </a:xfrm>
          <a:solidFill>
            <a:srgbClr val="272B38"/>
          </a:solidFill>
        </p:grpSpPr>
        <p:sp>
          <p:nvSpPr>
            <p:cNvPr id="3"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142319037"/>
      </p:ext>
    </p:extLst>
  </p:cSld>
  <p:clrMap bg1="lt1" tx1="dk1" bg2="lt2" tx2="dk2" accent1="accent1" accent2="accent2" accent3="accent3" accent4="accent4" accent5="accent5" accent6="accent6" hlink="hlink" folHlink="folHlink"/>
  <p:sldLayoutIdLst>
    <p:sldLayoutId id="214748373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7352" t="2" r="24644"/>
          <a:stretch/>
        </p:blipFill>
        <p:spPr>
          <a:xfrm>
            <a:off x="3200400" y="0"/>
            <a:ext cx="5943600" cy="6858000"/>
          </a:xfrm>
          <a:prstGeom prst="rect">
            <a:avLst/>
          </a:prstGeom>
        </p:spPr>
      </p:pic>
      <p:grpSp>
        <p:nvGrpSpPr>
          <p:cNvPr id="7" name="Group 6"/>
          <p:cNvGrpSpPr>
            <a:grpSpLocks noChangeAspect="1"/>
          </p:cNvGrpSpPr>
          <p:nvPr/>
        </p:nvGrpSpPr>
        <p:grpSpPr>
          <a:xfrm>
            <a:off x="0" y="0"/>
            <a:ext cx="6400800" cy="6858000"/>
            <a:chOff x="0" y="0"/>
            <a:chExt cx="6400800" cy="6858000"/>
          </a:xfrm>
          <a:solidFill>
            <a:srgbClr val="F0F1EE"/>
          </a:solidFill>
        </p:grpSpPr>
        <p:sp>
          <p:nvSpPr>
            <p:cNvPr id="8" name="Rectangle 7"/>
            <p:cNvSpPr/>
            <p:nvPr/>
          </p:nvSpPr>
          <p:spPr>
            <a:xfrm>
              <a:off x="0" y="0"/>
              <a:ext cx="6400800" cy="6858000"/>
            </a:xfrm>
            <a:custGeom>
              <a:avLst/>
              <a:gdLst>
                <a:gd name="connsiteX0" fmla="*/ 0 w 6400800"/>
                <a:gd name="connsiteY0" fmla="*/ 0 h 6858000"/>
                <a:gd name="connsiteX1" fmla="*/ 6400800 w 6400800"/>
                <a:gd name="connsiteY1" fmla="*/ 0 h 6858000"/>
                <a:gd name="connsiteX2" fmla="*/ 6400800 w 6400800"/>
                <a:gd name="connsiteY2" fmla="*/ 6858000 h 6858000"/>
                <a:gd name="connsiteX3" fmla="*/ 0 w 6400800"/>
                <a:gd name="connsiteY3" fmla="*/ 6858000 h 6858000"/>
                <a:gd name="connsiteX4" fmla="*/ 0 w 6400800"/>
                <a:gd name="connsiteY4" fmla="*/ 0 h 6858000"/>
                <a:gd name="connsiteX0" fmla="*/ 0 w 6400800"/>
                <a:gd name="connsiteY0" fmla="*/ 0 h 7183120"/>
                <a:gd name="connsiteX1" fmla="*/ 6400800 w 6400800"/>
                <a:gd name="connsiteY1" fmla="*/ 0 h 7183120"/>
                <a:gd name="connsiteX2" fmla="*/ 3037840 w 6400800"/>
                <a:gd name="connsiteY2" fmla="*/ 7183120 h 7183120"/>
                <a:gd name="connsiteX3" fmla="*/ 0 w 6400800"/>
                <a:gd name="connsiteY3" fmla="*/ 6858000 h 7183120"/>
                <a:gd name="connsiteX4" fmla="*/ 0 w 6400800"/>
                <a:gd name="connsiteY4" fmla="*/ 0 h 7183120"/>
                <a:gd name="connsiteX0" fmla="*/ 0 w 6400800"/>
                <a:gd name="connsiteY0" fmla="*/ 0 h 6858000"/>
                <a:gd name="connsiteX1" fmla="*/ 6400800 w 6400800"/>
                <a:gd name="connsiteY1" fmla="*/ 0 h 6858000"/>
                <a:gd name="connsiteX2" fmla="*/ 3637280 w 6400800"/>
                <a:gd name="connsiteY2" fmla="*/ 6858000 h 6858000"/>
                <a:gd name="connsiteX3" fmla="*/ 0 w 6400800"/>
                <a:gd name="connsiteY3" fmla="*/ 6858000 h 6858000"/>
                <a:gd name="connsiteX4" fmla="*/ 0 w 6400800"/>
                <a:gd name="connsiteY4" fmla="*/ 0 h 6858000"/>
                <a:gd name="connsiteX0" fmla="*/ 0 w 6400800"/>
                <a:gd name="connsiteY0" fmla="*/ 0 h 6858000"/>
                <a:gd name="connsiteX1" fmla="*/ 6400800 w 6400800"/>
                <a:gd name="connsiteY1" fmla="*/ 0 h 6858000"/>
                <a:gd name="connsiteX2" fmla="*/ 3667163 w 6400800"/>
                <a:gd name="connsiteY2" fmla="*/ 6858000 h 6858000"/>
                <a:gd name="connsiteX3" fmla="*/ 0 w 6400800"/>
                <a:gd name="connsiteY3" fmla="*/ 6858000 h 6858000"/>
                <a:gd name="connsiteX4" fmla="*/ 0 w 640080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0800" h="6858000">
                  <a:moveTo>
                    <a:pt x="0" y="0"/>
                  </a:moveTo>
                  <a:lnTo>
                    <a:pt x="6400800" y="0"/>
                  </a:lnTo>
                  <a:lnTo>
                    <a:pt x="3667163" y="6858000"/>
                  </a:lnTo>
                  <a:lnTo>
                    <a:pt x="0" y="6858000"/>
                  </a:lnTo>
                  <a:lnTo>
                    <a:pt x="0" y="0"/>
                  </a:lnTo>
                  <a:close/>
                </a:path>
              </a:pathLst>
            </a:cu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0" y="0"/>
              <a:ext cx="508000" cy="508000"/>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4" name="Rectangle 3"/>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8214204"/>
      </p:ext>
    </p:extLst>
  </p:cSld>
  <p:clrMap bg1="lt1" tx1="dk1" bg2="lt2" tx2="dk2" accent1="accent1" accent2="accent2" accent3="accent3" accent4="accent4" accent5="accent5" accent6="accent6" hlink="hlink" folHlink="folHlink"/>
  <p:sldLayoutIdLst>
    <p:sldLayoutId id="2147483740" r:id="rId1"/>
    <p:sldLayoutId id="214748374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16-3969_Corporate - Powerpoint Template Refresh_Section_2.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9" name="Rectangle 8"/>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4861563"/>
      </p:ext>
    </p:extLst>
  </p:cSld>
  <p:clrMap bg1="lt1" tx1="dk1" bg2="lt2" tx2="dk2" accent1="accent1" accent2="accent2" accent3="accent3" accent4="accent4" accent5="accent5" accent6="accent6" hlink="hlink" folHlink="folHlink"/>
  <p:sldLayoutIdLst>
    <p:sldLayoutId id="2147483669"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descr="16-3969_Corporate - Powerpoint Template Refresh_Section_3.jp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144000" cy="6858000"/>
          </a:xfrm>
          <a:prstGeom prst="rect">
            <a:avLst/>
          </a:prstGeom>
        </p:spPr>
      </p:pic>
      <p:sp>
        <p:nvSpPr>
          <p:cNvPr id="8" name="Rectangle 7"/>
          <p:cNvSpPr/>
          <p:nvPr/>
        </p:nvSpPr>
        <p:spPr>
          <a:xfrm>
            <a:off x="0" y="0"/>
            <a:ext cx="508000" cy="508000"/>
          </a:xfrm>
          <a:prstGeom prst="rect">
            <a:avLst/>
          </a:prstGeom>
          <a:solidFill>
            <a:srgbClr val="30B6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7853141"/>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hyperlink" Target="https://oer.royalroads.ca/" TargetMode="Externa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371605" y="1866593"/>
            <a:ext cx="4406190" cy="1487256"/>
          </a:xfrm>
        </p:spPr>
        <p:txBody>
          <a:bodyPr/>
          <a:lstStyle/>
          <a:p>
            <a:r>
              <a:rPr lang="en-US" sz="3200" dirty="0"/>
              <a:t>Bits &amp; Bytes: Groups and Groupings in Moodle</a:t>
            </a:r>
          </a:p>
          <a:p>
            <a:endParaRPr lang="en-US" sz="3200" dirty="0"/>
          </a:p>
        </p:txBody>
      </p:sp>
      <p:sp>
        <p:nvSpPr>
          <p:cNvPr id="3" name="Text Placeholder 2"/>
          <p:cNvSpPr>
            <a:spLocks noGrp="1"/>
          </p:cNvSpPr>
          <p:nvPr>
            <p:ph type="body" sz="quarter" idx="11"/>
          </p:nvPr>
        </p:nvSpPr>
        <p:spPr>
          <a:xfrm>
            <a:off x="371605" y="3967753"/>
            <a:ext cx="3751610" cy="1276241"/>
          </a:xfrm>
        </p:spPr>
        <p:txBody>
          <a:bodyPr/>
          <a:lstStyle/>
          <a:p>
            <a:r>
              <a:rPr lang="en-US" dirty="0"/>
              <a:t>Wednesday, Feb 1</a:t>
            </a:r>
            <a:r>
              <a:rPr lang="en-US" baseline="30000" dirty="0"/>
              <a:t>st</a:t>
            </a:r>
            <a:r>
              <a:rPr lang="en-US" dirty="0"/>
              <a:t>, 2023</a:t>
            </a:r>
          </a:p>
          <a:p>
            <a:endParaRPr lang="en-US" dirty="0"/>
          </a:p>
          <a:p>
            <a:r>
              <a:rPr lang="en-US" dirty="0"/>
              <a:t>Facilitator:</a:t>
            </a:r>
          </a:p>
          <a:p>
            <a:pPr marL="285750" indent="-285750">
              <a:buFont typeface="Arial" panose="020B0604020202020204" pitchFamily="34" charset="0"/>
              <a:buChar char="•"/>
            </a:pPr>
            <a:r>
              <a:rPr lang="en-US" dirty="0"/>
              <a:t>Ignacio Estrella</a:t>
            </a:r>
          </a:p>
        </p:txBody>
      </p:sp>
    </p:spTree>
    <p:extLst>
      <p:ext uri="{BB962C8B-B14F-4D97-AF65-F5344CB8AC3E}">
        <p14:creationId xmlns:p14="http://schemas.microsoft.com/office/powerpoint/2010/main" val="23720590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F3C239-02FE-4FAB-A3E6-6BCFC19C27F4}"/>
              </a:ext>
            </a:extLst>
          </p:cNvPr>
          <p:cNvSpPr>
            <a:spLocks noGrp="1"/>
          </p:cNvSpPr>
          <p:nvPr>
            <p:ph type="body" sz="quarter" idx="11"/>
          </p:nvPr>
        </p:nvSpPr>
        <p:spPr/>
        <p:txBody>
          <a:bodyPr/>
          <a:lstStyle/>
          <a:p>
            <a:r>
              <a:rPr lang="en-US" dirty="0"/>
              <a:t>Precautions</a:t>
            </a:r>
            <a:endParaRPr lang="en-CA" dirty="0"/>
          </a:p>
        </p:txBody>
      </p:sp>
      <p:sp>
        <p:nvSpPr>
          <p:cNvPr id="4" name="Text Placeholder 3">
            <a:extLst>
              <a:ext uri="{FF2B5EF4-FFF2-40B4-BE49-F238E27FC236}">
                <a16:creationId xmlns:a16="http://schemas.microsoft.com/office/drawing/2014/main" id="{C0133E37-70AA-40AD-AB10-FF384B08BD9A}"/>
              </a:ext>
            </a:extLst>
          </p:cNvPr>
          <p:cNvSpPr>
            <a:spLocks noGrp="1"/>
          </p:cNvSpPr>
          <p:nvPr>
            <p:ph type="body" sz="quarter" idx="12"/>
          </p:nvPr>
        </p:nvSpPr>
        <p:spPr/>
        <p:txBody>
          <a:bodyPr/>
          <a:lstStyle/>
          <a:p>
            <a:pPr marL="457200" indent="-457200">
              <a:buFont typeface="Wingdings" panose="05000000000000000000" pitchFamily="2" charset="2"/>
              <a:buChar char="§"/>
            </a:pPr>
            <a:r>
              <a:rPr lang="en-US" dirty="0"/>
              <a:t>Create the teams and setup the activities before students submit</a:t>
            </a:r>
          </a:p>
          <a:p>
            <a:pPr marL="457200" indent="-457200">
              <a:buFont typeface="Wingdings" panose="05000000000000000000" pitchFamily="2" charset="2"/>
              <a:buChar char="§"/>
            </a:pPr>
            <a:endParaRPr lang="en-US" dirty="0"/>
          </a:p>
          <a:p>
            <a:pPr marL="457200" indent="-457200">
              <a:buFont typeface="Wingdings" panose="05000000000000000000" pitchFamily="2" charset="2"/>
              <a:buChar char="§"/>
            </a:pPr>
            <a:r>
              <a:rPr lang="en-US" dirty="0"/>
              <a:t>If there has been a submission don’t try to change the group mode. Contact Studio.</a:t>
            </a:r>
            <a:br>
              <a:rPr lang="en-US" dirty="0"/>
            </a:br>
            <a:endParaRPr lang="en-US" dirty="0"/>
          </a:p>
          <a:p>
            <a:pPr marL="457200" indent="-457200">
              <a:buFont typeface="Wingdings" panose="05000000000000000000" pitchFamily="2" charset="2"/>
              <a:buChar char="§"/>
            </a:pPr>
            <a:r>
              <a:rPr lang="en-US" dirty="0"/>
              <a:t>Once you have populated the groups go to the overview tab for a quick check.</a:t>
            </a:r>
            <a:endParaRPr lang="en-CA" dirty="0"/>
          </a:p>
        </p:txBody>
      </p:sp>
    </p:spTree>
    <p:extLst>
      <p:ext uri="{BB962C8B-B14F-4D97-AF65-F5344CB8AC3E}">
        <p14:creationId xmlns:p14="http://schemas.microsoft.com/office/powerpoint/2010/main" val="19644934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a:xfrm>
            <a:off x="3828063" y="3014662"/>
            <a:ext cx="3870366" cy="414338"/>
          </a:xfrm>
        </p:spPr>
        <p:txBody>
          <a:bodyPr/>
          <a:lstStyle/>
          <a:p>
            <a:r>
              <a:rPr lang="en-US" dirty="0"/>
              <a:t>Demo</a:t>
            </a:r>
          </a:p>
        </p:txBody>
      </p:sp>
    </p:spTree>
    <p:extLst>
      <p:ext uri="{BB962C8B-B14F-4D97-AF65-F5344CB8AC3E}">
        <p14:creationId xmlns:p14="http://schemas.microsoft.com/office/powerpoint/2010/main" val="2518193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D9D1D46-5EFD-4A3B-A168-ACE832765B34}"/>
              </a:ext>
            </a:extLst>
          </p:cNvPr>
          <p:cNvSpPr>
            <a:spLocks noGrp="1"/>
          </p:cNvSpPr>
          <p:nvPr>
            <p:ph type="body" sz="quarter" idx="11"/>
          </p:nvPr>
        </p:nvSpPr>
        <p:spPr>
          <a:xfrm>
            <a:off x="3673927" y="1491133"/>
            <a:ext cx="1796145" cy="414338"/>
          </a:xfrm>
        </p:spPr>
        <p:txBody>
          <a:bodyPr/>
          <a:lstStyle/>
          <a:p>
            <a:r>
              <a:rPr lang="en-CA" dirty="0"/>
              <a:t>Q&amp;A</a:t>
            </a:r>
            <a:endParaRPr lang="en-US" dirty="0"/>
          </a:p>
        </p:txBody>
      </p:sp>
      <p:pic>
        <p:nvPicPr>
          <p:cNvPr id="6" name="Picture 5" descr="A picture containing indoor, light, lit, dark&#10;&#10;Description automatically generated">
            <a:extLst>
              <a:ext uri="{FF2B5EF4-FFF2-40B4-BE49-F238E27FC236}">
                <a16:creationId xmlns:a16="http://schemas.microsoft.com/office/drawing/2014/main" id="{5FC86CE3-32FD-44BB-94B1-3FFA33427DC2}"/>
              </a:ext>
            </a:extLst>
          </p:cNvPr>
          <p:cNvPicPr>
            <a:picLocks noChangeAspect="1"/>
          </p:cNvPicPr>
          <p:nvPr/>
        </p:nvPicPr>
        <p:blipFill>
          <a:blip r:embed="rId2"/>
          <a:stretch>
            <a:fillRect/>
          </a:stretch>
        </p:blipFill>
        <p:spPr>
          <a:xfrm>
            <a:off x="2879521" y="2153873"/>
            <a:ext cx="2963411" cy="2963411"/>
          </a:xfrm>
          <a:prstGeom prst="rect">
            <a:avLst/>
          </a:prstGeom>
        </p:spPr>
      </p:pic>
    </p:spTree>
    <p:extLst>
      <p:ext uri="{BB962C8B-B14F-4D97-AF65-F5344CB8AC3E}">
        <p14:creationId xmlns:p14="http://schemas.microsoft.com/office/powerpoint/2010/main" val="2765792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933451" y="1123950"/>
            <a:ext cx="7019924" cy="2203127"/>
          </a:xfrm>
        </p:spPr>
        <p:txBody>
          <a:bodyPr/>
          <a:lstStyle/>
          <a:p>
            <a:pPr algn="ctr"/>
            <a:r>
              <a:rPr lang="en-CA" dirty="0"/>
              <a:t>Thank you!</a:t>
            </a:r>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endParaRPr lang="en-CA" dirty="0"/>
          </a:p>
          <a:p>
            <a:pPr algn="ctr"/>
            <a:r>
              <a:rPr lang="en-CA" b="0" dirty="0"/>
              <a:t>ctet.royalroads.ca  </a:t>
            </a:r>
          </a:p>
          <a:p>
            <a:pPr algn="ctr"/>
            <a:r>
              <a:rPr lang="en-CA" b="0" dirty="0">
                <a:sym typeface="Wingdings" panose="05000000000000000000" pitchFamily="2" charset="2"/>
              </a:rPr>
              <a:t> </a:t>
            </a:r>
            <a:r>
              <a:rPr lang="en-CA" b="0" dirty="0"/>
              <a:t> </a:t>
            </a:r>
            <a:endParaRPr lang="en-US" b="0" dirty="0"/>
          </a:p>
        </p:txBody>
      </p:sp>
      <p:pic>
        <p:nvPicPr>
          <p:cNvPr id="5" name="Picture 4" descr="A group of purple flowers&#10;&#10;Description automatically generated with medium confidence">
            <a:extLst>
              <a:ext uri="{FF2B5EF4-FFF2-40B4-BE49-F238E27FC236}">
                <a16:creationId xmlns:a16="http://schemas.microsoft.com/office/drawing/2014/main" id="{914AFF3D-486E-4628-8AC5-35CF0251A72B}"/>
              </a:ext>
            </a:extLst>
          </p:cNvPr>
          <p:cNvPicPr>
            <a:picLocks noChangeAspect="1"/>
          </p:cNvPicPr>
          <p:nvPr/>
        </p:nvPicPr>
        <p:blipFill rotWithShape="1">
          <a:blip r:embed="rId2"/>
          <a:srcRect t="44159"/>
          <a:stretch/>
        </p:blipFill>
        <p:spPr>
          <a:xfrm>
            <a:off x="2696059" y="2069142"/>
            <a:ext cx="3494707" cy="2923563"/>
          </a:xfrm>
          <a:prstGeom prst="rect">
            <a:avLst/>
          </a:prstGeom>
        </p:spPr>
      </p:pic>
    </p:spTree>
    <p:extLst>
      <p:ext uri="{BB962C8B-B14F-4D97-AF65-F5344CB8AC3E}">
        <p14:creationId xmlns:p14="http://schemas.microsoft.com/office/powerpoint/2010/main" val="3126948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177768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886C37-6701-4E6F-9304-25CDCBBB8FC2}"/>
              </a:ext>
            </a:extLst>
          </p:cNvPr>
          <p:cNvSpPr>
            <a:spLocks noGrp="1"/>
          </p:cNvSpPr>
          <p:nvPr>
            <p:ph type="body" sz="quarter" idx="10"/>
          </p:nvPr>
        </p:nvSpPr>
        <p:spPr>
          <a:xfrm>
            <a:off x="410160" y="763846"/>
            <a:ext cx="8003998" cy="414338"/>
          </a:xfrm>
        </p:spPr>
        <p:txBody>
          <a:bodyPr/>
          <a:lstStyle/>
          <a:p>
            <a:pPr algn="ctr">
              <a:spcBef>
                <a:spcPts val="600"/>
              </a:spcBef>
              <a:spcAft>
                <a:spcPts val="600"/>
              </a:spcAft>
            </a:pPr>
            <a:r>
              <a:rPr lang="en-US" sz="4400" b="0" dirty="0"/>
              <a:t>Web address: </a:t>
            </a:r>
          </a:p>
          <a:p>
            <a:pPr algn="ctr">
              <a:spcBef>
                <a:spcPts val="600"/>
              </a:spcBef>
              <a:spcAft>
                <a:spcPts val="600"/>
              </a:spcAft>
            </a:pPr>
            <a:r>
              <a:rPr lang="en-US" sz="4400" dirty="0">
                <a:hlinkClick r:id="rId2"/>
              </a:rPr>
              <a:t>oer.royalroads.ca</a:t>
            </a:r>
            <a:endParaRPr lang="en-US" sz="4400" dirty="0"/>
          </a:p>
          <a:p>
            <a:pPr algn="ctr">
              <a:spcBef>
                <a:spcPts val="600"/>
              </a:spcBef>
              <a:spcAft>
                <a:spcPts val="600"/>
              </a:spcAft>
            </a:pPr>
            <a:endParaRPr lang="en-US" sz="4400" dirty="0"/>
          </a:p>
          <a:p>
            <a:pPr algn="ctr">
              <a:spcBef>
                <a:spcPts val="600"/>
              </a:spcBef>
              <a:spcAft>
                <a:spcPts val="600"/>
              </a:spcAft>
            </a:pPr>
            <a:r>
              <a:rPr lang="en-US" sz="4400" b="0" dirty="0"/>
              <a:t>Google search terms: </a:t>
            </a:r>
          </a:p>
          <a:p>
            <a:pPr algn="ctr">
              <a:spcBef>
                <a:spcPts val="600"/>
              </a:spcBef>
              <a:spcAft>
                <a:spcPts val="600"/>
              </a:spcAft>
            </a:pPr>
            <a:r>
              <a:rPr lang="en-US" sz="4400" dirty="0"/>
              <a:t>Royal Roads OER</a:t>
            </a:r>
          </a:p>
          <a:p>
            <a:pPr algn="ctr">
              <a:spcBef>
                <a:spcPts val="600"/>
              </a:spcBef>
              <a:spcAft>
                <a:spcPts val="600"/>
              </a:spcAft>
            </a:pPr>
            <a:endParaRPr lang="en-US" sz="4400" dirty="0"/>
          </a:p>
          <a:p>
            <a:pPr algn="ctr">
              <a:spcBef>
                <a:spcPts val="600"/>
              </a:spcBef>
              <a:spcAft>
                <a:spcPts val="600"/>
              </a:spcAft>
            </a:pPr>
            <a:r>
              <a:rPr lang="en-US" sz="4400" b="0" dirty="0"/>
              <a:t>Page name:</a:t>
            </a:r>
          </a:p>
          <a:p>
            <a:pPr algn="ctr">
              <a:spcBef>
                <a:spcPts val="600"/>
              </a:spcBef>
              <a:spcAft>
                <a:spcPts val="600"/>
              </a:spcAft>
            </a:pPr>
            <a:r>
              <a:rPr lang="en-US" sz="4400" dirty="0"/>
              <a:t>Bits &amp; Bytes</a:t>
            </a:r>
          </a:p>
        </p:txBody>
      </p:sp>
    </p:spTree>
    <p:extLst>
      <p:ext uri="{BB962C8B-B14F-4D97-AF65-F5344CB8AC3E}">
        <p14:creationId xmlns:p14="http://schemas.microsoft.com/office/powerpoint/2010/main" val="13625069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E3FDB55-E426-4EEC-9822-8C15A9E657F8}"/>
              </a:ext>
            </a:extLst>
          </p:cNvPr>
          <p:cNvSpPr>
            <a:spLocks noGrp="1"/>
          </p:cNvSpPr>
          <p:nvPr>
            <p:ph type="body" sz="quarter" idx="10"/>
          </p:nvPr>
        </p:nvSpPr>
        <p:spPr>
          <a:xfrm>
            <a:off x="371604" y="2971407"/>
            <a:ext cx="4567466" cy="1030782"/>
          </a:xfrm>
        </p:spPr>
        <p:txBody>
          <a:bodyPr/>
          <a:lstStyle/>
          <a:p>
            <a:r>
              <a:rPr lang="en-US" dirty="0"/>
              <a:t>Bits &amp; Bytes Series</a:t>
            </a:r>
          </a:p>
          <a:p>
            <a:endParaRPr lang="en-US" dirty="0"/>
          </a:p>
        </p:txBody>
      </p:sp>
      <p:pic>
        <p:nvPicPr>
          <p:cNvPr id="6" name="Picture Placeholder 5" descr="A group of white flowers&#10;&#10;Description automatically generated with medium confidence">
            <a:extLst>
              <a:ext uri="{FF2B5EF4-FFF2-40B4-BE49-F238E27FC236}">
                <a16:creationId xmlns:a16="http://schemas.microsoft.com/office/drawing/2014/main" id="{126823B2-6BD3-47A2-9DB6-7B38D72106E8}"/>
              </a:ext>
            </a:extLst>
          </p:cNvPr>
          <p:cNvPicPr>
            <a:picLocks noGrp="1" noChangeAspect="1"/>
          </p:cNvPicPr>
          <p:nvPr>
            <p:ph type="pic" sz="quarter" idx="12"/>
          </p:nvPr>
        </p:nvPicPr>
        <p:blipFill>
          <a:blip r:embed="rId2"/>
          <a:srcRect l="23306" r="23306"/>
          <a:stretch>
            <a:fillRect/>
          </a:stretch>
        </p:blipFill>
        <p:spPr/>
      </p:pic>
    </p:spTree>
    <p:extLst>
      <p:ext uri="{BB962C8B-B14F-4D97-AF65-F5344CB8AC3E}">
        <p14:creationId xmlns:p14="http://schemas.microsoft.com/office/powerpoint/2010/main" val="21779912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4BDA9E-9059-48B0-96A3-5512E2AFCBC2}"/>
              </a:ext>
            </a:extLst>
          </p:cNvPr>
          <p:cNvSpPr>
            <a:spLocks noGrp="1"/>
          </p:cNvSpPr>
          <p:nvPr>
            <p:ph type="body" sz="quarter" idx="10"/>
          </p:nvPr>
        </p:nvSpPr>
        <p:spPr>
          <a:xfrm>
            <a:off x="410159" y="780624"/>
            <a:ext cx="7081210" cy="414338"/>
          </a:xfrm>
        </p:spPr>
        <p:txBody>
          <a:bodyPr/>
          <a:lstStyle/>
          <a:p>
            <a:r>
              <a:rPr lang="en-CA" dirty="0"/>
              <a:t>What are Bits &amp; Bytes sessions?</a:t>
            </a:r>
            <a:endParaRPr lang="en-US" dirty="0"/>
          </a:p>
        </p:txBody>
      </p:sp>
      <p:sp>
        <p:nvSpPr>
          <p:cNvPr id="3" name="Text Placeholder 2">
            <a:extLst>
              <a:ext uri="{FF2B5EF4-FFF2-40B4-BE49-F238E27FC236}">
                <a16:creationId xmlns:a16="http://schemas.microsoft.com/office/drawing/2014/main" id="{CB040236-9034-4B98-9F49-00973E19A0E7}"/>
              </a:ext>
            </a:extLst>
          </p:cNvPr>
          <p:cNvSpPr>
            <a:spLocks noGrp="1"/>
          </p:cNvSpPr>
          <p:nvPr>
            <p:ph type="body" sz="quarter" idx="11"/>
          </p:nvPr>
        </p:nvSpPr>
        <p:spPr>
          <a:xfrm>
            <a:off x="515516" y="1467097"/>
            <a:ext cx="4937328" cy="1703610"/>
          </a:xfrm>
        </p:spPr>
        <p:txBody>
          <a:bodyPr/>
          <a:lstStyle/>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Drop-in, single-topic, practical sessions about teaching with technology at RRU</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Offered on an ongoing basis on the first and third Wednesday of each </a:t>
            </a:r>
            <a:r>
              <a:rPr lang="en-US" sz="1800" dirty="0">
                <a:solidFill>
                  <a:srgbClr val="000000"/>
                </a:solidFill>
                <a:latin typeface="Calibri" panose="020F0502020204030204" pitchFamily="34" charset="0"/>
              </a:rPr>
              <a:t>month, at 12:00pm – 12:30pm </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Sessions will include a demo and explanation + time for Q&amp;A</a:t>
            </a:r>
            <a:endParaRPr lang="en-US" sz="1800" b="0" i="0" u="none" strike="noStrike" dirty="0">
              <a:solidFill>
                <a:srgbClr val="000000"/>
              </a:solidFill>
              <a:effectLst/>
              <a:latin typeface="Calibri" panose="020F0502020204030204" pitchFamily="34" charset="0"/>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rPr>
              <a:t>No registration or participation required! Just show up. </a:t>
            </a:r>
            <a:r>
              <a:rPr lang="en-US" sz="1800" dirty="0">
                <a:solidFill>
                  <a:srgbClr val="000000"/>
                </a:solidFill>
                <a:latin typeface="Calibri" panose="020F0502020204030204" pitchFamily="34" charset="0"/>
                <a:sym typeface="Wingdings" panose="05000000000000000000" pitchFamily="2" charset="2"/>
              </a:rPr>
              <a:t></a:t>
            </a:r>
          </a:p>
          <a:p>
            <a:pPr marL="285750" indent="-285750">
              <a:spcBef>
                <a:spcPts val="1200"/>
              </a:spcBef>
              <a:spcAft>
                <a:spcPts val="1200"/>
              </a:spcAft>
              <a:buFont typeface="Arial" panose="020B0604020202020204" pitchFamily="34" charset="0"/>
              <a:buChar char="•"/>
            </a:pPr>
            <a:r>
              <a:rPr lang="en-US" sz="1800" b="0" i="0" u="none" strike="noStrike" dirty="0">
                <a:solidFill>
                  <a:srgbClr val="000000"/>
                </a:solidFill>
                <a:effectLst/>
                <a:latin typeface="Calibri" panose="020F0502020204030204" pitchFamily="34" charset="0"/>
              </a:rPr>
              <a:t>Cameras and microphones are optional, so please feel free to simply listen while you enjoy your lunch.</a:t>
            </a:r>
            <a:endParaRPr lang="en-US" sz="1800" b="0" i="0" u="none" strike="noStrike" dirty="0">
              <a:solidFill>
                <a:srgbClr val="000000"/>
              </a:solidFill>
              <a:effectLst/>
              <a:latin typeface="Calibri" panose="020F0502020204030204" pitchFamily="34" charset="0"/>
              <a:sym typeface="Wingdings" panose="05000000000000000000" pitchFamily="2" charset="2"/>
            </a:endParaRPr>
          </a:p>
          <a:p>
            <a:pPr marL="285750" indent="-285750">
              <a:spcBef>
                <a:spcPts val="1200"/>
              </a:spcBef>
              <a:spcAft>
                <a:spcPts val="1200"/>
              </a:spcAft>
              <a:buFont typeface="Arial" panose="020B0604020202020204" pitchFamily="34" charset="0"/>
              <a:buChar char="•"/>
            </a:pPr>
            <a:r>
              <a:rPr lang="en-US" sz="1800" dirty="0">
                <a:solidFill>
                  <a:srgbClr val="000000"/>
                </a:solidFill>
                <a:latin typeface="Calibri" panose="020F0502020204030204" pitchFamily="34" charset="0"/>
                <a:sym typeface="Wingdings" panose="05000000000000000000" pitchFamily="2" charset="2"/>
              </a:rPr>
              <a:t>Use the same link &amp; password each time. </a:t>
            </a:r>
          </a:p>
          <a:p>
            <a:pPr marL="285750" indent="-285750">
              <a:spcBef>
                <a:spcPts val="1200"/>
              </a:spcBef>
              <a:spcAft>
                <a:spcPts val="1200"/>
              </a:spcAft>
              <a:buFont typeface="Arial" panose="020B0604020202020204" pitchFamily="34" charset="0"/>
              <a:buChar char="•"/>
            </a:pPr>
            <a:endParaRPr lang="en-US" sz="1800" dirty="0">
              <a:solidFill>
                <a:srgbClr val="000000"/>
              </a:solidFill>
              <a:latin typeface="Calibri" panose="020F0502020204030204" pitchFamily="34" charset="0"/>
              <a:sym typeface="Wingdings" panose="05000000000000000000" pitchFamily="2" charset="2"/>
            </a:endParaRPr>
          </a:p>
        </p:txBody>
      </p:sp>
      <p:pic>
        <p:nvPicPr>
          <p:cNvPr id="8" name="Picture 7" descr="A picture containing Ferris wheel, window&#10;&#10;Description automatically generated">
            <a:extLst>
              <a:ext uri="{FF2B5EF4-FFF2-40B4-BE49-F238E27FC236}">
                <a16:creationId xmlns:a16="http://schemas.microsoft.com/office/drawing/2014/main" id="{9262A6B9-A990-4A6E-8EF5-DCF1AB5614C5}"/>
              </a:ext>
            </a:extLst>
          </p:cNvPr>
          <p:cNvPicPr>
            <a:picLocks noChangeAspect="1"/>
          </p:cNvPicPr>
          <p:nvPr/>
        </p:nvPicPr>
        <p:blipFill>
          <a:blip r:embed="rId2"/>
          <a:stretch>
            <a:fillRect/>
          </a:stretch>
        </p:blipFill>
        <p:spPr>
          <a:xfrm>
            <a:off x="5831391" y="1578408"/>
            <a:ext cx="2572389" cy="4226774"/>
          </a:xfrm>
          <a:prstGeom prst="rect">
            <a:avLst/>
          </a:prstGeom>
        </p:spPr>
      </p:pic>
    </p:spTree>
    <p:extLst>
      <p:ext uri="{BB962C8B-B14F-4D97-AF65-F5344CB8AC3E}">
        <p14:creationId xmlns:p14="http://schemas.microsoft.com/office/powerpoint/2010/main" val="14955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278FB9-80CE-4D82-85F5-C6CAAEBCE9EC}"/>
              </a:ext>
            </a:extLst>
          </p:cNvPr>
          <p:cNvSpPr>
            <a:spLocks noGrp="1"/>
          </p:cNvSpPr>
          <p:nvPr>
            <p:ph type="body" sz="quarter" idx="10"/>
          </p:nvPr>
        </p:nvSpPr>
        <p:spPr>
          <a:xfrm>
            <a:off x="740392" y="1433744"/>
            <a:ext cx="2470150" cy="330200"/>
          </a:xfrm>
        </p:spPr>
        <p:txBody>
          <a:bodyPr/>
          <a:lstStyle/>
          <a:p>
            <a:r>
              <a:rPr lang="en-US" dirty="0"/>
              <a:t>Groups</a:t>
            </a:r>
          </a:p>
        </p:txBody>
      </p:sp>
      <p:sp>
        <p:nvSpPr>
          <p:cNvPr id="3" name="Text Placeholder 2">
            <a:extLst>
              <a:ext uri="{FF2B5EF4-FFF2-40B4-BE49-F238E27FC236}">
                <a16:creationId xmlns:a16="http://schemas.microsoft.com/office/drawing/2014/main" id="{6AD6BE1C-FBDF-4F11-884D-98C52351DA3A}"/>
              </a:ext>
            </a:extLst>
          </p:cNvPr>
          <p:cNvSpPr>
            <a:spLocks noGrp="1"/>
          </p:cNvSpPr>
          <p:nvPr>
            <p:ph type="body" sz="quarter" idx="11"/>
          </p:nvPr>
        </p:nvSpPr>
        <p:spPr>
          <a:xfrm>
            <a:off x="641350" y="511607"/>
            <a:ext cx="5138384" cy="414338"/>
          </a:xfrm>
        </p:spPr>
        <p:txBody>
          <a:bodyPr/>
          <a:lstStyle/>
          <a:p>
            <a:r>
              <a:rPr lang="en-US" dirty="0"/>
              <a:t>Groups and groupings</a:t>
            </a:r>
          </a:p>
        </p:txBody>
      </p:sp>
      <p:sp>
        <p:nvSpPr>
          <p:cNvPr id="4" name="Text Placeholder 3">
            <a:extLst>
              <a:ext uri="{FF2B5EF4-FFF2-40B4-BE49-F238E27FC236}">
                <a16:creationId xmlns:a16="http://schemas.microsoft.com/office/drawing/2014/main" id="{7A6143F5-911E-428F-BCBC-FEC972B72E15}"/>
              </a:ext>
            </a:extLst>
          </p:cNvPr>
          <p:cNvSpPr>
            <a:spLocks noGrp="1"/>
          </p:cNvSpPr>
          <p:nvPr>
            <p:ph type="body" sz="quarter" idx="12"/>
          </p:nvPr>
        </p:nvSpPr>
        <p:spPr>
          <a:xfrm>
            <a:off x="740392" y="1814789"/>
            <a:ext cx="8041011" cy="1703610"/>
          </a:xfrm>
        </p:spPr>
        <p:txBody>
          <a:bodyPr/>
          <a:lstStyle/>
          <a:p>
            <a:pPr algn="l"/>
            <a:r>
              <a:rPr lang="en-US" sz="2000" b="0" i="0" dirty="0">
                <a:solidFill>
                  <a:srgbClr val="091E42"/>
                </a:solidFill>
                <a:effectLst/>
                <a:latin typeface="-apple-system"/>
              </a:rPr>
              <a:t>A Group is any number of students that we put together – section, team, dyad, triad, etc. Students can be assigned to any group created in the course. Course activities set-up for team interaction use groups to limit access to a given group of students.</a:t>
            </a:r>
          </a:p>
          <a:p>
            <a:pPr algn="l"/>
            <a:endParaRPr lang="en-US" sz="2000" b="0" i="0" dirty="0">
              <a:solidFill>
                <a:srgbClr val="091E42"/>
              </a:solidFill>
              <a:effectLst/>
              <a:latin typeface="-apple-system"/>
            </a:endParaRPr>
          </a:p>
          <a:p>
            <a:pPr algn="l"/>
            <a:r>
              <a:rPr lang="en-US" sz="2000" b="0" i="0" dirty="0">
                <a:solidFill>
                  <a:srgbClr val="091E42"/>
                </a:solidFill>
                <a:effectLst/>
                <a:latin typeface="-apple-system"/>
              </a:rPr>
              <a:t>Here's an example of three groups in a course:</a:t>
            </a:r>
          </a:p>
          <a:p>
            <a:endParaRPr lang="en-US" dirty="0"/>
          </a:p>
        </p:txBody>
      </p:sp>
      <p:sp>
        <p:nvSpPr>
          <p:cNvPr id="11" name="Rectangle: Rounded Corners 10">
            <a:extLst>
              <a:ext uri="{FF2B5EF4-FFF2-40B4-BE49-F238E27FC236}">
                <a16:creationId xmlns:a16="http://schemas.microsoft.com/office/drawing/2014/main" id="{FFDEB227-55A6-4862-874D-007A85D8F9D2}"/>
              </a:ext>
            </a:extLst>
          </p:cNvPr>
          <p:cNvSpPr/>
          <p:nvPr/>
        </p:nvSpPr>
        <p:spPr>
          <a:xfrm>
            <a:off x="744781" y="4314548"/>
            <a:ext cx="1704513" cy="8522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a:t>Ana</a:t>
            </a:r>
          </a:p>
          <a:p>
            <a:pPr marL="285750" indent="-285750">
              <a:buFont typeface="Arial" panose="020B0604020202020204" pitchFamily="34" charset="0"/>
              <a:buChar char="•"/>
            </a:pPr>
            <a:r>
              <a:rPr lang="en-US" dirty="0"/>
              <a:t>James</a:t>
            </a:r>
            <a:endParaRPr lang="en-CA" dirty="0"/>
          </a:p>
        </p:txBody>
      </p:sp>
      <p:sp>
        <p:nvSpPr>
          <p:cNvPr id="12" name="TextBox 11">
            <a:extLst>
              <a:ext uri="{FF2B5EF4-FFF2-40B4-BE49-F238E27FC236}">
                <a16:creationId xmlns:a16="http://schemas.microsoft.com/office/drawing/2014/main" id="{6B677F61-01B9-4FC5-931E-6B1A8B20FC69}"/>
              </a:ext>
            </a:extLst>
          </p:cNvPr>
          <p:cNvSpPr txBox="1"/>
          <p:nvPr/>
        </p:nvSpPr>
        <p:spPr>
          <a:xfrm>
            <a:off x="740392" y="3857373"/>
            <a:ext cx="856645" cy="369332"/>
          </a:xfrm>
          <a:prstGeom prst="rect">
            <a:avLst/>
          </a:prstGeom>
          <a:noFill/>
        </p:spPr>
        <p:txBody>
          <a:bodyPr wrap="none" rtlCol="0">
            <a:spAutoFit/>
          </a:bodyPr>
          <a:lstStyle/>
          <a:p>
            <a:r>
              <a:rPr lang="en-US" dirty="0"/>
              <a:t>Team 1</a:t>
            </a:r>
            <a:endParaRPr lang="en-CA" dirty="0"/>
          </a:p>
        </p:txBody>
      </p:sp>
      <p:sp>
        <p:nvSpPr>
          <p:cNvPr id="13" name="Rectangle: Rounded Corners 12">
            <a:extLst>
              <a:ext uri="{FF2B5EF4-FFF2-40B4-BE49-F238E27FC236}">
                <a16:creationId xmlns:a16="http://schemas.microsoft.com/office/drawing/2014/main" id="{7E62F648-72D1-44EB-A7BA-5C11C0A9C35D}"/>
              </a:ext>
            </a:extLst>
          </p:cNvPr>
          <p:cNvSpPr/>
          <p:nvPr/>
        </p:nvSpPr>
        <p:spPr>
          <a:xfrm>
            <a:off x="3037340" y="4314548"/>
            <a:ext cx="1704513" cy="8522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a:t>David</a:t>
            </a:r>
          </a:p>
          <a:p>
            <a:pPr marL="285750" indent="-285750">
              <a:buFont typeface="Arial" panose="020B0604020202020204" pitchFamily="34" charset="0"/>
              <a:buChar char="•"/>
            </a:pPr>
            <a:r>
              <a:rPr lang="en-US" dirty="0"/>
              <a:t>Anthony</a:t>
            </a:r>
            <a:endParaRPr lang="en-CA" dirty="0"/>
          </a:p>
        </p:txBody>
      </p:sp>
      <p:sp>
        <p:nvSpPr>
          <p:cNvPr id="14" name="TextBox 13">
            <a:extLst>
              <a:ext uri="{FF2B5EF4-FFF2-40B4-BE49-F238E27FC236}">
                <a16:creationId xmlns:a16="http://schemas.microsoft.com/office/drawing/2014/main" id="{913D5595-5852-4467-900E-2DF143241AC1}"/>
              </a:ext>
            </a:extLst>
          </p:cNvPr>
          <p:cNvSpPr txBox="1"/>
          <p:nvPr/>
        </p:nvSpPr>
        <p:spPr>
          <a:xfrm>
            <a:off x="3035146" y="3857373"/>
            <a:ext cx="856645" cy="369332"/>
          </a:xfrm>
          <a:prstGeom prst="rect">
            <a:avLst/>
          </a:prstGeom>
          <a:noFill/>
        </p:spPr>
        <p:txBody>
          <a:bodyPr wrap="none" rtlCol="0">
            <a:spAutoFit/>
          </a:bodyPr>
          <a:lstStyle/>
          <a:p>
            <a:r>
              <a:rPr lang="en-US" dirty="0"/>
              <a:t>Team 2</a:t>
            </a:r>
            <a:endParaRPr lang="en-CA" dirty="0"/>
          </a:p>
        </p:txBody>
      </p:sp>
      <p:sp>
        <p:nvSpPr>
          <p:cNvPr id="15" name="Rectangle: Rounded Corners 14">
            <a:extLst>
              <a:ext uri="{FF2B5EF4-FFF2-40B4-BE49-F238E27FC236}">
                <a16:creationId xmlns:a16="http://schemas.microsoft.com/office/drawing/2014/main" id="{B09145E0-31DF-4C6C-975F-FFBE70DBA72E}"/>
              </a:ext>
            </a:extLst>
          </p:cNvPr>
          <p:cNvSpPr/>
          <p:nvPr/>
        </p:nvSpPr>
        <p:spPr>
          <a:xfrm>
            <a:off x="5329900" y="4314548"/>
            <a:ext cx="1704513" cy="8522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a:t>Cathy</a:t>
            </a:r>
          </a:p>
          <a:p>
            <a:pPr marL="285750" indent="-285750">
              <a:buFont typeface="Arial" panose="020B0604020202020204" pitchFamily="34" charset="0"/>
              <a:buChar char="•"/>
            </a:pPr>
            <a:r>
              <a:rPr lang="en-US" dirty="0"/>
              <a:t>Karen</a:t>
            </a:r>
          </a:p>
        </p:txBody>
      </p:sp>
      <p:sp>
        <p:nvSpPr>
          <p:cNvPr id="16" name="TextBox 15">
            <a:extLst>
              <a:ext uri="{FF2B5EF4-FFF2-40B4-BE49-F238E27FC236}">
                <a16:creationId xmlns:a16="http://schemas.microsoft.com/office/drawing/2014/main" id="{F99D2F36-79E4-4B65-96EB-66594F764789}"/>
              </a:ext>
            </a:extLst>
          </p:cNvPr>
          <p:cNvSpPr txBox="1"/>
          <p:nvPr/>
        </p:nvSpPr>
        <p:spPr>
          <a:xfrm>
            <a:off x="5325511" y="3857373"/>
            <a:ext cx="856645" cy="369332"/>
          </a:xfrm>
          <a:prstGeom prst="rect">
            <a:avLst/>
          </a:prstGeom>
          <a:noFill/>
        </p:spPr>
        <p:txBody>
          <a:bodyPr wrap="none" rtlCol="0">
            <a:spAutoFit/>
          </a:bodyPr>
          <a:lstStyle/>
          <a:p>
            <a:r>
              <a:rPr lang="en-US" dirty="0"/>
              <a:t>Team 3</a:t>
            </a:r>
            <a:endParaRPr lang="en-CA" dirty="0"/>
          </a:p>
        </p:txBody>
      </p:sp>
    </p:spTree>
    <p:extLst>
      <p:ext uri="{BB962C8B-B14F-4D97-AF65-F5344CB8AC3E}">
        <p14:creationId xmlns:p14="http://schemas.microsoft.com/office/powerpoint/2010/main" val="813243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D730F6-6B51-4D13-A0E0-325EAC48B5F3}"/>
              </a:ext>
            </a:extLst>
          </p:cNvPr>
          <p:cNvSpPr>
            <a:spLocks noGrp="1"/>
          </p:cNvSpPr>
          <p:nvPr>
            <p:ph type="body" sz="quarter" idx="10"/>
          </p:nvPr>
        </p:nvSpPr>
        <p:spPr>
          <a:xfrm>
            <a:off x="641350" y="621042"/>
            <a:ext cx="2470150" cy="330200"/>
          </a:xfrm>
        </p:spPr>
        <p:txBody>
          <a:bodyPr/>
          <a:lstStyle/>
          <a:p>
            <a:r>
              <a:rPr lang="en-US" dirty="0"/>
              <a:t>Groups = Teams</a:t>
            </a:r>
          </a:p>
        </p:txBody>
      </p:sp>
      <p:sp>
        <p:nvSpPr>
          <p:cNvPr id="7" name="Rectangle: Rounded Corners 6">
            <a:extLst>
              <a:ext uri="{FF2B5EF4-FFF2-40B4-BE49-F238E27FC236}">
                <a16:creationId xmlns:a16="http://schemas.microsoft.com/office/drawing/2014/main" id="{96167901-7665-4ED4-99BF-62D7730765C0}"/>
              </a:ext>
            </a:extLst>
          </p:cNvPr>
          <p:cNvSpPr/>
          <p:nvPr/>
        </p:nvSpPr>
        <p:spPr>
          <a:xfrm>
            <a:off x="645739" y="1908699"/>
            <a:ext cx="1704513" cy="8522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a:t>Ana</a:t>
            </a:r>
          </a:p>
          <a:p>
            <a:pPr marL="285750" indent="-285750">
              <a:buFont typeface="Arial" panose="020B0604020202020204" pitchFamily="34" charset="0"/>
              <a:buChar char="•"/>
            </a:pPr>
            <a:r>
              <a:rPr lang="en-US" dirty="0"/>
              <a:t>James</a:t>
            </a:r>
            <a:endParaRPr lang="en-CA" dirty="0"/>
          </a:p>
        </p:txBody>
      </p:sp>
      <p:sp>
        <p:nvSpPr>
          <p:cNvPr id="8" name="TextBox 7">
            <a:extLst>
              <a:ext uri="{FF2B5EF4-FFF2-40B4-BE49-F238E27FC236}">
                <a16:creationId xmlns:a16="http://schemas.microsoft.com/office/drawing/2014/main" id="{367003D5-CE30-4CAC-A99C-53BF6CB50429}"/>
              </a:ext>
            </a:extLst>
          </p:cNvPr>
          <p:cNvSpPr txBox="1"/>
          <p:nvPr/>
        </p:nvSpPr>
        <p:spPr>
          <a:xfrm>
            <a:off x="641350" y="1451524"/>
            <a:ext cx="856645" cy="369332"/>
          </a:xfrm>
          <a:prstGeom prst="rect">
            <a:avLst/>
          </a:prstGeom>
          <a:noFill/>
        </p:spPr>
        <p:txBody>
          <a:bodyPr wrap="none" rtlCol="0">
            <a:spAutoFit/>
          </a:bodyPr>
          <a:lstStyle/>
          <a:p>
            <a:r>
              <a:rPr lang="en-US" dirty="0"/>
              <a:t>Team 1</a:t>
            </a:r>
            <a:endParaRPr lang="en-CA" dirty="0"/>
          </a:p>
        </p:txBody>
      </p:sp>
      <p:sp>
        <p:nvSpPr>
          <p:cNvPr id="9" name="Rectangle: Rounded Corners 8">
            <a:extLst>
              <a:ext uri="{FF2B5EF4-FFF2-40B4-BE49-F238E27FC236}">
                <a16:creationId xmlns:a16="http://schemas.microsoft.com/office/drawing/2014/main" id="{77B058E1-E3B1-4948-BD8C-C653789DEC29}"/>
              </a:ext>
            </a:extLst>
          </p:cNvPr>
          <p:cNvSpPr/>
          <p:nvPr/>
        </p:nvSpPr>
        <p:spPr>
          <a:xfrm>
            <a:off x="2940493" y="1908699"/>
            <a:ext cx="1704513" cy="8522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a:t>David</a:t>
            </a:r>
          </a:p>
          <a:p>
            <a:pPr marL="285750" indent="-285750">
              <a:buFont typeface="Arial" panose="020B0604020202020204" pitchFamily="34" charset="0"/>
              <a:buChar char="•"/>
            </a:pPr>
            <a:r>
              <a:rPr lang="en-US" dirty="0"/>
              <a:t>Anthony</a:t>
            </a:r>
            <a:endParaRPr lang="en-CA" dirty="0"/>
          </a:p>
        </p:txBody>
      </p:sp>
      <p:sp>
        <p:nvSpPr>
          <p:cNvPr id="10" name="TextBox 9">
            <a:extLst>
              <a:ext uri="{FF2B5EF4-FFF2-40B4-BE49-F238E27FC236}">
                <a16:creationId xmlns:a16="http://schemas.microsoft.com/office/drawing/2014/main" id="{008E9C79-96F9-48BA-9EA8-6BE83C9576D8}"/>
              </a:ext>
            </a:extLst>
          </p:cNvPr>
          <p:cNvSpPr txBox="1"/>
          <p:nvPr/>
        </p:nvSpPr>
        <p:spPr>
          <a:xfrm>
            <a:off x="2936104" y="1451524"/>
            <a:ext cx="856645" cy="369332"/>
          </a:xfrm>
          <a:prstGeom prst="rect">
            <a:avLst/>
          </a:prstGeom>
          <a:noFill/>
        </p:spPr>
        <p:txBody>
          <a:bodyPr wrap="none" rtlCol="0">
            <a:spAutoFit/>
          </a:bodyPr>
          <a:lstStyle/>
          <a:p>
            <a:r>
              <a:rPr lang="en-US" dirty="0"/>
              <a:t>Team 2</a:t>
            </a:r>
            <a:endParaRPr lang="en-CA" dirty="0"/>
          </a:p>
        </p:txBody>
      </p:sp>
      <p:sp>
        <p:nvSpPr>
          <p:cNvPr id="11" name="Rectangle: Rounded Corners 10">
            <a:extLst>
              <a:ext uri="{FF2B5EF4-FFF2-40B4-BE49-F238E27FC236}">
                <a16:creationId xmlns:a16="http://schemas.microsoft.com/office/drawing/2014/main" id="{5A78AB6A-9760-44F5-A98E-47EC1CADFEC0}"/>
              </a:ext>
            </a:extLst>
          </p:cNvPr>
          <p:cNvSpPr/>
          <p:nvPr/>
        </p:nvSpPr>
        <p:spPr>
          <a:xfrm>
            <a:off x="5230858" y="1908699"/>
            <a:ext cx="1704513" cy="8522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dirty="0"/>
              <a:t>Cathy</a:t>
            </a:r>
          </a:p>
          <a:p>
            <a:pPr marL="285750" indent="-285750">
              <a:buFont typeface="Arial" panose="020B0604020202020204" pitchFamily="34" charset="0"/>
              <a:buChar char="•"/>
            </a:pPr>
            <a:r>
              <a:rPr lang="en-US" dirty="0"/>
              <a:t>Karen</a:t>
            </a:r>
          </a:p>
        </p:txBody>
      </p:sp>
      <p:sp>
        <p:nvSpPr>
          <p:cNvPr id="12" name="TextBox 11">
            <a:extLst>
              <a:ext uri="{FF2B5EF4-FFF2-40B4-BE49-F238E27FC236}">
                <a16:creationId xmlns:a16="http://schemas.microsoft.com/office/drawing/2014/main" id="{342B56A5-78CB-43A3-B6C6-C4A000CF63FE}"/>
              </a:ext>
            </a:extLst>
          </p:cNvPr>
          <p:cNvSpPr txBox="1"/>
          <p:nvPr/>
        </p:nvSpPr>
        <p:spPr>
          <a:xfrm>
            <a:off x="5226469" y="1451524"/>
            <a:ext cx="856645" cy="369332"/>
          </a:xfrm>
          <a:prstGeom prst="rect">
            <a:avLst/>
          </a:prstGeom>
          <a:noFill/>
        </p:spPr>
        <p:txBody>
          <a:bodyPr wrap="none" rtlCol="0">
            <a:spAutoFit/>
          </a:bodyPr>
          <a:lstStyle/>
          <a:p>
            <a:r>
              <a:rPr lang="en-US" dirty="0"/>
              <a:t>Team 3</a:t>
            </a:r>
            <a:endParaRPr lang="en-CA" dirty="0"/>
          </a:p>
        </p:txBody>
      </p:sp>
      <p:sp>
        <p:nvSpPr>
          <p:cNvPr id="13" name="TextBox 12">
            <a:extLst>
              <a:ext uri="{FF2B5EF4-FFF2-40B4-BE49-F238E27FC236}">
                <a16:creationId xmlns:a16="http://schemas.microsoft.com/office/drawing/2014/main" id="{9C49162F-E476-4D12-BC3D-B4296F77208D}"/>
              </a:ext>
            </a:extLst>
          </p:cNvPr>
          <p:cNvSpPr txBox="1"/>
          <p:nvPr/>
        </p:nvSpPr>
        <p:spPr>
          <a:xfrm>
            <a:off x="2826804" y="3735260"/>
            <a:ext cx="4767844" cy="369332"/>
          </a:xfrm>
          <a:prstGeom prst="rect">
            <a:avLst/>
          </a:prstGeom>
          <a:noFill/>
        </p:spPr>
        <p:txBody>
          <a:bodyPr wrap="none" rtlCol="0">
            <a:spAutoFit/>
          </a:bodyPr>
          <a:lstStyle/>
          <a:p>
            <a:r>
              <a:rPr lang="en-US" dirty="0"/>
              <a:t>Allocation: Assign activities to groups of students</a:t>
            </a:r>
          </a:p>
        </p:txBody>
      </p:sp>
      <p:sp>
        <p:nvSpPr>
          <p:cNvPr id="14" name="TextBox 13">
            <a:extLst>
              <a:ext uri="{FF2B5EF4-FFF2-40B4-BE49-F238E27FC236}">
                <a16:creationId xmlns:a16="http://schemas.microsoft.com/office/drawing/2014/main" id="{42A8BFA4-4E83-493E-8751-9D94EAD20C72}"/>
              </a:ext>
            </a:extLst>
          </p:cNvPr>
          <p:cNvSpPr txBox="1"/>
          <p:nvPr/>
        </p:nvSpPr>
        <p:spPr>
          <a:xfrm>
            <a:off x="2784099" y="5034952"/>
            <a:ext cx="5748881" cy="369332"/>
          </a:xfrm>
          <a:prstGeom prst="rect">
            <a:avLst/>
          </a:prstGeom>
          <a:noFill/>
        </p:spPr>
        <p:txBody>
          <a:bodyPr wrap="none" rtlCol="0">
            <a:spAutoFit/>
          </a:bodyPr>
          <a:lstStyle/>
          <a:p>
            <a:r>
              <a:rPr lang="en-US" dirty="0"/>
              <a:t>Restrict access: </a:t>
            </a:r>
            <a:r>
              <a:rPr lang="en-US" dirty="0" err="1"/>
              <a:t>Organise</a:t>
            </a:r>
            <a:r>
              <a:rPr lang="en-US" dirty="0"/>
              <a:t> which students can see a resource</a:t>
            </a:r>
          </a:p>
        </p:txBody>
      </p:sp>
      <p:sp>
        <p:nvSpPr>
          <p:cNvPr id="15" name="TextBox 14">
            <a:extLst>
              <a:ext uri="{FF2B5EF4-FFF2-40B4-BE49-F238E27FC236}">
                <a16:creationId xmlns:a16="http://schemas.microsoft.com/office/drawing/2014/main" id="{D2FE100E-0E16-481B-9527-23A4D478C4FD}"/>
              </a:ext>
            </a:extLst>
          </p:cNvPr>
          <p:cNvSpPr txBox="1"/>
          <p:nvPr/>
        </p:nvSpPr>
        <p:spPr>
          <a:xfrm>
            <a:off x="3792749" y="4246606"/>
            <a:ext cx="2117952" cy="646331"/>
          </a:xfrm>
          <a:prstGeom prst="rect">
            <a:avLst/>
          </a:prstGeom>
          <a:noFill/>
        </p:spPr>
        <p:txBody>
          <a:bodyPr wrap="none" rtlCol="0">
            <a:spAutoFit/>
          </a:bodyPr>
          <a:lstStyle/>
          <a:p>
            <a:pPr marL="285750" indent="-285750">
              <a:buFont typeface="Wingdings" panose="05000000000000000000" pitchFamily="2" charset="2"/>
              <a:buChar char="ü"/>
            </a:pPr>
            <a:r>
              <a:rPr lang="en-US" dirty="0"/>
              <a:t>Assignment</a:t>
            </a:r>
          </a:p>
          <a:p>
            <a:pPr marL="285750" indent="-285750">
              <a:buFont typeface="Wingdings" panose="05000000000000000000" pitchFamily="2" charset="2"/>
              <a:buChar char="ü"/>
            </a:pPr>
            <a:r>
              <a:rPr lang="en-US" dirty="0"/>
              <a:t>Discussion Forum</a:t>
            </a:r>
          </a:p>
        </p:txBody>
      </p:sp>
      <p:sp>
        <p:nvSpPr>
          <p:cNvPr id="16" name="TextBox 15">
            <a:extLst>
              <a:ext uri="{FF2B5EF4-FFF2-40B4-BE49-F238E27FC236}">
                <a16:creationId xmlns:a16="http://schemas.microsoft.com/office/drawing/2014/main" id="{88347A3F-B08F-4BA7-86C1-895FCFD45625}"/>
              </a:ext>
            </a:extLst>
          </p:cNvPr>
          <p:cNvSpPr txBox="1"/>
          <p:nvPr/>
        </p:nvSpPr>
        <p:spPr>
          <a:xfrm>
            <a:off x="3794734" y="5701750"/>
            <a:ext cx="3102837" cy="646331"/>
          </a:xfrm>
          <a:prstGeom prst="rect">
            <a:avLst/>
          </a:prstGeom>
          <a:noFill/>
        </p:spPr>
        <p:txBody>
          <a:bodyPr wrap="none" rtlCol="0">
            <a:spAutoFit/>
          </a:bodyPr>
          <a:lstStyle/>
          <a:p>
            <a:pPr marL="285750" indent="-285750">
              <a:buFont typeface="Wingdings" panose="05000000000000000000" pitchFamily="2" charset="2"/>
              <a:buChar char="ü"/>
            </a:pPr>
            <a:r>
              <a:rPr lang="en-US" dirty="0"/>
              <a:t>Page</a:t>
            </a:r>
          </a:p>
          <a:p>
            <a:pPr marL="285750" indent="-285750">
              <a:buFont typeface="Wingdings" panose="05000000000000000000" pitchFamily="2" charset="2"/>
              <a:buChar char="ü"/>
            </a:pPr>
            <a:r>
              <a:rPr lang="en-US" dirty="0"/>
              <a:t>Activity (Page, Unit, Activity)</a:t>
            </a:r>
          </a:p>
        </p:txBody>
      </p:sp>
      <p:sp>
        <p:nvSpPr>
          <p:cNvPr id="17" name="TextBox 16">
            <a:extLst>
              <a:ext uri="{FF2B5EF4-FFF2-40B4-BE49-F238E27FC236}">
                <a16:creationId xmlns:a16="http://schemas.microsoft.com/office/drawing/2014/main" id="{6E1342C1-4DF1-4646-AC74-1D37200BF514}"/>
              </a:ext>
            </a:extLst>
          </p:cNvPr>
          <p:cNvSpPr txBox="1"/>
          <p:nvPr/>
        </p:nvSpPr>
        <p:spPr>
          <a:xfrm>
            <a:off x="2240746" y="3254531"/>
            <a:ext cx="1172116" cy="369332"/>
          </a:xfrm>
          <a:prstGeom prst="rect">
            <a:avLst/>
          </a:prstGeom>
          <a:noFill/>
        </p:spPr>
        <p:txBody>
          <a:bodyPr wrap="none" rtlCol="0">
            <a:spAutoFit/>
          </a:bodyPr>
          <a:lstStyle/>
          <a:p>
            <a:r>
              <a:rPr lang="en-US" b="1" dirty="0"/>
              <a:t>Functions:</a:t>
            </a:r>
          </a:p>
        </p:txBody>
      </p:sp>
    </p:spTree>
    <p:extLst>
      <p:ext uri="{BB962C8B-B14F-4D97-AF65-F5344CB8AC3E}">
        <p14:creationId xmlns:p14="http://schemas.microsoft.com/office/powerpoint/2010/main" val="2215439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A59D823-DA07-4D79-96E5-FF8883B32D75}"/>
              </a:ext>
            </a:extLst>
          </p:cNvPr>
          <p:cNvSpPr>
            <a:spLocks noGrp="1"/>
          </p:cNvSpPr>
          <p:nvPr>
            <p:ph type="body" sz="quarter" idx="11"/>
          </p:nvPr>
        </p:nvSpPr>
        <p:spPr>
          <a:xfrm>
            <a:off x="3828063" y="3014662"/>
            <a:ext cx="3870366" cy="414338"/>
          </a:xfrm>
        </p:spPr>
        <p:txBody>
          <a:bodyPr/>
          <a:lstStyle/>
          <a:p>
            <a:r>
              <a:rPr lang="en-US" dirty="0"/>
              <a:t>Demo</a:t>
            </a:r>
          </a:p>
        </p:txBody>
      </p:sp>
    </p:spTree>
    <p:extLst>
      <p:ext uri="{BB962C8B-B14F-4D97-AF65-F5344CB8AC3E}">
        <p14:creationId xmlns:p14="http://schemas.microsoft.com/office/powerpoint/2010/main" val="19641677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FD44E7-06C0-44B8-942B-F6B74254184C}"/>
              </a:ext>
            </a:extLst>
          </p:cNvPr>
          <p:cNvSpPr>
            <a:spLocks noGrp="1"/>
          </p:cNvSpPr>
          <p:nvPr>
            <p:ph type="body" sz="quarter" idx="11"/>
          </p:nvPr>
        </p:nvSpPr>
        <p:spPr>
          <a:xfrm>
            <a:off x="410160" y="751304"/>
            <a:ext cx="3870366" cy="414338"/>
          </a:xfrm>
        </p:spPr>
        <p:txBody>
          <a:bodyPr/>
          <a:lstStyle/>
          <a:p>
            <a:r>
              <a:rPr lang="en-US" dirty="0"/>
              <a:t>Grouping</a:t>
            </a:r>
          </a:p>
          <a:p>
            <a:endParaRPr lang="en-CA" dirty="0"/>
          </a:p>
        </p:txBody>
      </p:sp>
      <p:sp>
        <p:nvSpPr>
          <p:cNvPr id="4" name="Text Placeholder 3">
            <a:extLst>
              <a:ext uri="{FF2B5EF4-FFF2-40B4-BE49-F238E27FC236}">
                <a16:creationId xmlns:a16="http://schemas.microsoft.com/office/drawing/2014/main" id="{14D1EA1C-700C-4CD8-9428-E27D9023EF16}"/>
              </a:ext>
            </a:extLst>
          </p:cNvPr>
          <p:cNvSpPr>
            <a:spLocks noGrp="1"/>
          </p:cNvSpPr>
          <p:nvPr>
            <p:ph type="body" sz="quarter" idx="12"/>
          </p:nvPr>
        </p:nvSpPr>
        <p:spPr>
          <a:xfrm>
            <a:off x="586413" y="1445970"/>
            <a:ext cx="7388225" cy="1703610"/>
          </a:xfrm>
        </p:spPr>
        <p:txBody>
          <a:bodyPr/>
          <a:lstStyle/>
          <a:p>
            <a:r>
              <a:rPr lang="en-US" sz="2000" dirty="0"/>
              <a:t>A Grouping is a collection of groups, allowing multiple different sets of teams to be created in the course. Access to resources and activities can be limited based on the groupings chosen in the activity or resource settings.</a:t>
            </a:r>
            <a:br>
              <a:rPr lang="en-US" sz="2000" dirty="0"/>
            </a:br>
            <a:endParaRPr lang="en-US" sz="2000" dirty="0"/>
          </a:p>
          <a:p>
            <a:r>
              <a:rPr lang="en-US" sz="2000" dirty="0"/>
              <a:t>If a course has only one set of groups, groupings are not needed. Groupings are only used if course activities require multiple sets of groups.</a:t>
            </a:r>
          </a:p>
          <a:p>
            <a:endParaRPr lang="en-CA" sz="2000" dirty="0"/>
          </a:p>
        </p:txBody>
      </p:sp>
      <p:sp>
        <p:nvSpPr>
          <p:cNvPr id="5" name="Rectangle: Rounded Corners 4">
            <a:extLst>
              <a:ext uri="{FF2B5EF4-FFF2-40B4-BE49-F238E27FC236}">
                <a16:creationId xmlns:a16="http://schemas.microsoft.com/office/drawing/2014/main" id="{9B3C7AAA-5D54-401F-897D-D4C22DB244D3}"/>
              </a:ext>
            </a:extLst>
          </p:cNvPr>
          <p:cNvSpPr/>
          <p:nvPr/>
        </p:nvSpPr>
        <p:spPr>
          <a:xfrm>
            <a:off x="1133516" y="4270159"/>
            <a:ext cx="1161560" cy="5807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t>Ana</a:t>
            </a:r>
          </a:p>
          <a:p>
            <a:pPr marL="285750" indent="-285750">
              <a:buFont typeface="Arial" panose="020B0604020202020204" pitchFamily="34" charset="0"/>
              <a:buChar char="•"/>
            </a:pPr>
            <a:r>
              <a:rPr lang="en-US" sz="1200" dirty="0"/>
              <a:t>James</a:t>
            </a:r>
            <a:endParaRPr lang="en-CA" sz="1200" dirty="0"/>
          </a:p>
        </p:txBody>
      </p:sp>
      <p:sp>
        <p:nvSpPr>
          <p:cNvPr id="6" name="TextBox 5">
            <a:extLst>
              <a:ext uri="{FF2B5EF4-FFF2-40B4-BE49-F238E27FC236}">
                <a16:creationId xmlns:a16="http://schemas.microsoft.com/office/drawing/2014/main" id="{607E5F8E-A774-4E12-AE70-19DF1B9BDAD5}"/>
              </a:ext>
            </a:extLst>
          </p:cNvPr>
          <p:cNvSpPr txBox="1"/>
          <p:nvPr/>
        </p:nvSpPr>
        <p:spPr>
          <a:xfrm>
            <a:off x="1129126" y="3812984"/>
            <a:ext cx="856645" cy="369332"/>
          </a:xfrm>
          <a:prstGeom prst="rect">
            <a:avLst/>
          </a:prstGeom>
          <a:noFill/>
        </p:spPr>
        <p:txBody>
          <a:bodyPr wrap="none" rtlCol="0">
            <a:spAutoFit/>
          </a:bodyPr>
          <a:lstStyle/>
          <a:p>
            <a:r>
              <a:rPr lang="en-US" dirty="0"/>
              <a:t>Team 1</a:t>
            </a:r>
            <a:endParaRPr lang="en-CA" dirty="0"/>
          </a:p>
        </p:txBody>
      </p:sp>
      <p:sp>
        <p:nvSpPr>
          <p:cNvPr id="7" name="Rectangle: Rounded Corners 6">
            <a:extLst>
              <a:ext uri="{FF2B5EF4-FFF2-40B4-BE49-F238E27FC236}">
                <a16:creationId xmlns:a16="http://schemas.microsoft.com/office/drawing/2014/main" id="{84A27932-6C72-41D0-BD01-22E62F372050}"/>
              </a:ext>
            </a:extLst>
          </p:cNvPr>
          <p:cNvSpPr/>
          <p:nvPr/>
        </p:nvSpPr>
        <p:spPr>
          <a:xfrm>
            <a:off x="2576015" y="4270159"/>
            <a:ext cx="1161560" cy="5807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t>David</a:t>
            </a:r>
          </a:p>
          <a:p>
            <a:pPr marL="285750" indent="-285750">
              <a:buFont typeface="Arial" panose="020B0604020202020204" pitchFamily="34" charset="0"/>
              <a:buChar char="•"/>
            </a:pPr>
            <a:r>
              <a:rPr lang="en-US" sz="1200" dirty="0"/>
              <a:t>Anthony</a:t>
            </a:r>
            <a:endParaRPr lang="en-CA" sz="1200" dirty="0"/>
          </a:p>
        </p:txBody>
      </p:sp>
      <p:sp>
        <p:nvSpPr>
          <p:cNvPr id="8" name="TextBox 7">
            <a:extLst>
              <a:ext uri="{FF2B5EF4-FFF2-40B4-BE49-F238E27FC236}">
                <a16:creationId xmlns:a16="http://schemas.microsoft.com/office/drawing/2014/main" id="{E9F5E630-7118-4BF3-B72E-F4E60DC16763}"/>
              </a:ext>
            </a:extLst>
          </p:cNvPr>
          <p:cNvSpPr txBox="1"/>
          <p:nvPr/>
        </p:nvSpPr>
        <p:spPr>
          <a:xfrm>
            <a:off x="2571625" y="3812984"/>
            <a:ext cx="856645" cy="369332"/>
          </a:xfrm>
          <a:prstGeom prst="rect">
            <a:avLst/>
          </a:prstGeom>
          <a:noFill/>
        </p:spPr>
        <p:txBody>
          <a:bodyPr wrap="none" rtlCol="0">
            <a:spAutoFit/>
          </a:bodyPr>
          <a:lstStyle/>
          <a:p>
            <a:r>
              <a:rPr lang="en-US" dirty="0"/>
              <a:t>Team 2</a:t>
            </a:r>
            <a:endParaRPr lang="en-CA" dirty="0"/>
          </a:p>
        </p:txBody>
      </p:sp>
      <p:sp>
        <p:nvSpPr>
          <p:cNvPr id="9" name="Rectangle: Rounded Corners 8">
            <a:extLst>
              <a:ext uri="{FF2B5EF4-FFF2-40B4-BE49-F238E27FC236}">
                <a16:creationId xmlns:a16="http://schemas.microsoft.com/office/drawing/2014/main" id="{991C1A3B-DDF0-468A-953F-58B9A8456687}"/>
              </a:ext>
            </a:extLst>
          </p:cNvPr>
          <p:cNvSpPr/>
          <p:nvPr/>
        </p:nvSpPr>
        <p:spPr>
          <a:xfrm>
            <a:off x="4009735" y="4270159"/>
            <a:ext cx="1161560" cy="58078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t>Cathy</a:t>
            </a:r>
          </a:p>
          <a:p>
            <a:pPr marL="285750" indent="-285750">
              <a:buFont typeface="Arial" panose="020B0604020202020204" pitchFamily="34" charset="0"/>
              <a:buChar char="•"/>
            </a:pPr>
            <a:r>
              <a:rPr lang="en-US" sz="1200" dirty="0"/>
              <a:t>Karen</a:t>
            </a:r>
          </a:p>
        </p:txBody>
      </p:sp>
      <p:sp>
        <p:nvSpPr>
          <p:cNvPr id="10" name="TextBox 9">
            <a:extLst>
              <a:ext uri="{FF2B5EF4-FFF2-40B4-BE49-F238E27FC236}">
                <a16:creationId xmlns:a16="http://schemas.microsoft.com/office/drawing/2014/main" id="{EE1A778F-4CA3-42EE-9DCF-4AEF9CE66438}"/>
              </a:ext>
            </a:extLst>
          </p:cNvPr>
          <p:cNvSpPr txBox="1"/>
          <p:nvPr/>
        </p:nvSpPr>
        <p:spPr>
          <a:xfrm>
            <a:off x="4005345" y="3812984"/>
            <a:ext cx="856645" cy="369332"/>
          </a:xfrm>
          <a:prstGeom prst="rect">
            <a:avLst/>
          </a:prstGeom>
          <a:noFill/>
        </p:spPr>
        <p:txBody>
          <a:bodyPr wrap="none" rtlCol="0">
            <a:spAutoFit/>
          </a:bodyPr>
          <a:lstStyle/>
          <a:p>
            <a:r>
              <a:rPr lang="en-US" dirty="0"/>
              <a:t>Team 3</a:t>
            </a:r>
            <a:endParaRPr lang="en-CA" dirty="0"/>
          </a:p>
        </p:txBody>
      </p:sp>
      <p:sp>
        <p:nvSpPr>
          <p:cNvPr id="11" name="Rectangle: Rounded Corners 10">
            <a:extLst>
              <a:ext uri="{FF2B5EF4-FFF2-40B4-BE49-F238E27FC236}">
                <a16:creationId xmlns:a16="http://schemas.microsoft.com/office/drawing/2014/main" id="{B1E8F9E9-5828-4CDE-A451-4ADF6E39D808}"/>
              </a:ext>
            </a:extLst>
          </p:cNvPr>
          <p:cNvSpPr/>
          <p:nvPr/>
        </p:nvSpPr>
        <p:spPr>
          <a:xfrm>
            <a:off x="1137906" y="5865537"/>
            <a:ext cx="1161560" cy="819347"/>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t>Ana</a:t>
            </a:r>
          </a:p>
          <a:p>
            <a:pPr marL="285750" indent="-285750">
              <a:buFont typeface="Arial" panose="020B0604020202020204" pitchFamily="34" charset="0"/>
              <a:buChar char="•"/>
            </a:pPr>
            <a:r>
              <a:rPr lang="en-US" sz="1200" dirty="0"/>
              <a:t>James</a:t>
            </a:r>
          </a:p>
          <a:p>
            <a:pPr marL="285750" indent="-285750">
              <a:buFont typeface="Arial" panose="020B0604020202020204" pitchFamily="34" charset="0"/>
              <a:buChar char="•"/>
            </a:pPr>
            <a:r>
              <a:rPr lang="en-US" sz="1200" dirty="0"/>
              <a:t>Cathy</a:t>
            </a:r>
            <a:endParaRPr lang="en-CA" sz="1200" dirty="0"/>
          </a:p>
        </p:txBody>
      </p:sp>
      <p:sp>
        <p:nvSpPr>
          <p:cNvPr id="12" name="TextBox 11">
            <a:extLst>
              <a:ext uri="{FF2B5EF4-FFF2-40B4-BE49-F238E27FC236}">
                <a16:creationId xmlns:a16="http://schemas.microsoft.com/office/drawing/2014/main" id="{18CCCCB1-D724-46FF-A120-CE4C96666748}"/>
              </a:ext>
            </a:extLst>
          </p:cNvPr>
          <p:cNvSpPr txBox="1"/>
          <p:nvPr/>
        </p:nvSpPr>
        <p:spPr>
          <a:xfrm>
            <a:off x="1133516" y="5408363"/>
            <a:ext cx="872675" cy="369332"/>
          </a:xfrm>
          <a:prstGeom prst="rect">
            <a:avLst/>
          </a:prstGeom>
          <a:noFill/>
        </p:spPr>
        <p:txBody>
          <a:bodyPr wrap="none" rtlCol="0">
            <a:spAutoFit/>
          </a:bodyPr>
          <a:lstStyle/>
          <a:p>
            <a:r>
              <a:rPr lang="en-US" dirty="0"/>
              <a:t>Team A</a:t>
            </a:r>
            <a:endParaRPr lang="en-CA" dirty="0"/>
          </a:p>
        </p:txBody>
      </p:sp>
      <p:sp>
        <p:nvSpPr>
          <p:cNvPr id="13" name="Rectangle: Rounded Corners 12">
            <a:extLst>
              <a:ext uri="{FF2B5EF4-FFF2-40B4-BE49-F238E27FC236}">
                <a16:creationId xmlns:a16="http://schemas.microsoft.com/office/drawing/2014/main" id="{13CD2BFD-C53D-4F2B-BB8C-AAF5B267AA63}"/>
              </a:ext>
            </a:extLst>
          </p:cNvPr>
          <p:cNvSpPr/>
          <p:nvPr/>
        </p:nvSpPr>
        <p:spPr>
          <a:xfrm>
            <a:off x="2580405" y="5865537"/>
            <a:ext cx="1161560" cy="819347"/>
          </a:xfrm>
          <a:prstGeom prst="roundRect">
            <a:avLst/>
          </a:prstGeom>
          <a:solidFill>
            <a:srgbClr val="92D050"/>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t>David</a:t>
            </a:r>
          </a:p>
          <a:p>
            <a:pPr marL="285750" indent="-285750">
              <a:buFont typeface="Arial" panose="020B0604020202020204" pitchFamily="34" charset="0"/>
              <a:buChar char="•"/>
            </a:pPr>
            <a:r>
              <a:rPr lang="en-US" sz="1200" dirty="0"/>
              <a:t>Anthony</a:t>
            </a:r>
          </a:p>
          <a:p>
            <a:pPr marL="285750" indent="-285750">
              <a:buFont typeface="Arial" panose="020B0604020202020204" pitchFamily="34" charset="0"/>
              <a:buChar char="•"/>
            </a:pPr>
            <a:r>
              <a:rPr lang="en-US" sz="1200" dirty="0"/>
              <a:t>Karen</a:t>
            </a:r>
            <a:endParaRPr lang="en-CA" sz="1200" dirty="0"/>
          </a:p>
        </p:txBody>
      </p:sp>
      <p:sp>
        <p:nvSpPr>
          <p:cNvPr id="14" name="TextBox 13">
            <a:extLst>
              <a:ext uri="{FF2B5EF4-FFF2-40B4-BE49-F238E27FC236}">
                <a16:creationId xmlns:a16="http://schemas.microsoft.com/office/drawing/2014/main" id="{9BD15FC2-71D1-4915-B98E-384E892BD3B3}"/>
              </a:ext>
            </a:extLst>
          </p:cNvPr>
          <p:cNvSpPr txBox="1"/>
          <p:nvPr/>
        </p:nvSpPr>
        <p:spPr>
          <a:xfrm>
            <a:off x="2576015" y="5408363"/>
            <a:ext cx="864660" cy="369332"/>
          </a:xfrm>
          <a:prstGeom prst="rect">
            <a:avLst/>
          </a:prstGeom>
          <a:noFill/>
        </p:spPr>
        <p:txBody>
          <a:bodyPr wrap="none" rtlCol="0">
            <a:spAutoFit/>
          </a:bodyPr>
          <a:lstStyle/>
          <a:p>
            <a:r>
              <a:rPr lang="en-US" dirty="0"/>
              <a:t>Team B</a:t>
            </a:r>
            <a:endParaRPr lang="en-CA" dirty="0"/>
          </a:p>
        </p:txBody>
      </p:sp>
      <p:sp>
        <p:nvSpPr>
          <p:cNvPr id="15" name="Right Brace 14">
            <a:extLst>
              <a:ext uri="{FF2B5EF4-FFF2-40B4-BE49-F238E27FC236}">
                <a16:creationId xmlns:a16="http://schemas.microsoft.com/office/drawing/2014/main" id="{44A0AB04-6517-408C-9DE5-40B3596996D2}"/>
              </a:ext>
            </a:extLst>
          </p:cNvPr>
          <p:cNvSpPr/>
          <p:nvPr/>
        </p:nvSpPr>
        <p:spPr>
          <a:xfrm>
            <a:off x="5433134" y="3812984"/>
            <a:ext cx="452761" cy="1371575"/>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CA"/>
          </a:p>
        </p:txBody>
      </p:sp>
      <p:sp>
        <p:nvSpPr>
          <p:cNvPr id="16" name="Right Brace 15">
            <a:extLst>
              <a:ext uri="{FF2B5EF4-FFF2-40B4-BE49-F238E27FC236}">
                <a16:creationId xmlns:a16="http://schemas.microsoft.com/office/drawing/2014/main" id="{139C2223-D0BE-483A-AF5A-D73263AAB7C4}"/>
              </a:ext>
            </a:extLst>
          </p:cNvPr>
          <p:cNvSpPr/>
          <p:nvPr/>
        </p:nvSpPr>
        <p:spPr>
          <a:xfrm>
            <a:off x="5433134" y="5323120"/>
            <a:ext cx="452761" cy="1371575"/>
          </a:xfrm>
          <a:prstGeom prst="rightBrace">
            <a:avLst/>
          </a:prstGeom>
        </p:spPr>
        <p:style>
          <a:lnRef idx="2">
            <a:schemeClr val="accent3"/>
          </a:lnRef>
          <a:fillRef idx="0">
            <a:schemeClr val="accent3"/>
          </a:fillRef>
          <a:effectRef idx="1">
            <a:schemeClr val="accent3"/>
          </a:effectRef>
          <a:fontRef idx="minor">
            <a:schemeClr val="tx1"/>
          </a:fontRef>
        </p:style>
        <p:txBody>
          <a:bodyPr rtlCol="0" anchor="ctr"/>
          <a:lstStyle/>
          <a:p>
            <a:pPr algn="ctr"/>
            <a:endParaRPr lang="en-CA"/>
          </a:p>
        </p:txBody>
      </p:sp>
      <p:sp>
        <p:nvSpPr>
          <p:cNvPr id="17" name="TextBox 16">
            <a:extLst>
              <a:ext uri="{FF2B5EF4-FFF2-40B4-BE49-F238E27FC236}">
                <a16:creationId xmlns:a16="http://schemas.microsoft.com/office/drawing/2014/main" id="{5FBE8A1A-A108-439E-A256-440A4C92FEEF}"/>
              </a:ext>
            </a:extLst>
          </p:cNvPr>
          <p:cNvSpPr txBox="1"/>
          <p:nvPr/>
        </p:nvSpPr>
        <p:spPr>
          <a:xfrm>
            <a:off x="5982926" y="4211683"/>
            <a:ext cx="1767856" cy="646331"/>
          </a:xfrm>
          <a:prstGeom prst="rect">
            <a:avLst/>
          </a:prstGeom>
          <a:noFill/>
        </p:spPr>
        <p:txBody>
          <a:bodyPr wrap="none" rtlCol="0">
            <a:spAutoFit/>
          </a:bodyPr>
          <a:lstStyle/>
          <a:p>
            <a:r>
              <a:rPr lang="en-US" dirty="0"/>
              <a:t>Teams </a:t>
            </a:r>
          </a:p>
          <a:p>
            <a:r>
              <a:rPr lang="en-US" dirty="0"/>
              <a:t>for Assignment 1</a:t>
            </a:r>
            <a:endParaRPr lang="en-CA" dirty="0"/>
          </a:p>
        </p:txBody>
      </p:sp>
      <p:sp>
        <p:nvSpPr>
          <p:cNvPr id="18" name="TextBox 17">
            <a:extLst>
              <a:ext uri="{FF2B5EF4-FFF2-40B4-BE49-F238E27FC236}">
                <a16:creationId xmlns:a16="http://schemas.microsoft.com/office/drawing/2014/main" id="{FE2D32B0-2C6B-4122-8073-CCFA239FA9AE}"/>
              </a:ext>
            </a:extLst>
          </p:cNvPr>
          <p:cNvSpPr txBox="1"/>
          <p:nvPr/>
        </p:nvSpPr>
        <p:spPr>
          <a:xfrm>
            <a:off x="5982926" y="5685741"/>
            <a:ext cx="1767856" cy="646331"/>
          </a:xfrm>
          <a:prstGeom prst="rect">
            <a:avLst/>
          </a:prstGeom>
          <a:noFill/>
        </p:spPr>
        <p:txBody>
          <a:bodyPr wrap="none" rtlCol="0">
            <a:spAutoFit/>
          </a:bodyPr>
          <a:lstStyle/>
          <a:p>
            <a:r>
              <a:rPr lang="en-US" dirty="0"/>
              <a:t>Teams </a:t>
            </a:r>
          </a:p>
          <a:p>
            <a:r>
              <a:rPr lang="en-US" dirty="0"/>
              <a:t>for Assignment 2</a:t>
            </a:r>
          </a:p>
        </p:txBody>
      </p:sp>
    </p:spTree>
    <p:extLst>
      <p:ext uri="{BB962C8B-B14F-4D97-AF65-F5344CB8AC3E}">
        <p14:creationId xmlns:p14="http://schemas.microsoft.com/office/powerpoint/2010/main" val="3894102610"/>
      </p:ext>
    </p:extLst>
  </p:cSld>
  <p:clrMapOvr>
    <a:masterClrMapping/>
  </p:clrMapOvr>
</p:sld>
</file>

<file path=ppt/theme/theme1.xml><?xml version="1.0" encoding="utf-8"?>
<a:theme xmlns:a="http://schemas.openxmlformats.org/drawingml/2006/main" name="RRU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E2EB128-662B-4404-9A6D-315FD912FB28}"/>
    </a:ext>
  </a:extLst>
</a:theme>
</file>

<file path=ppt/theme/theme10.xml><?xml version="1.0" encoding="utf-8"?>
<a:theme xmlns:a="http://schemas.openxmlformats.org/drawingml/2006/main" name="Section divider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8E250C2A-A5C2-4376-ADBC-CC6EBD10B06F}"/>
    </a:ext>
  </a:extLst>
</a:theme>
</file>

<file path=ppt/theme/theme11.xml><?xml version="1.0" encoding="utf-8"?>
<a:theme xmlns:a="http://schemas.openxmlformats.org/drawingml/2006/main" name="Section divider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A35F8211-DC5E-4648-B97E-DDB83489109B}"/>
    </a:ext>
  </a:extLst>
</a:theme>
</file>

<file path=ppt/theme/theme12.xml><?xml version="1.0" encoding="utf-8"?>
<a:theme xmlns:a="http://schemas.openxmlformats.org/drawingml/2006/main" name="Section divider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2AFAFA79-318D-4FFB-864F-D2194F20861B}"/>
    </a:ext>
  </a:extLst>
</a:theme>
</file>

<file path=ppt/theme/theme13.xml><?xml version="1.0" encoding="utf-8"?>
<a:theme xmlns:a="http://schemas.openxmlformats.org/drawingml/2006/main" name="Conte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1B2CFF12-5A36-455D-AC51-70496C08E1DA}"/>
    </a:ext>
  </a:extLst>
</a:theme>
</file>

<file path=ppt/theme/theme14.xml><?xml version="1.0" encoding="utf-8"?>
<a:theme xmlns:a="http://schemas.openxmlformats.org/drawingml/2006/main" name="Content with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30DA55E2-E0F8-4656-9531-9B035FADF136}"/>
    </a:ext>
  </a:extLst>
</a:theme>
</file>

<file path=ppt/theme/theme15.xml><?xml version="1.0" encoding="utf-8"?>
<a:theme xmlns:a="http://schemas.openxmlformats.org/drawingml/2006/main" name="Content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CDC3F6FD-C5A1-4CC2-9AFE-4FB21FA0DC34}"/>
    </a:ext>
  </a:extLst>
</a:theme>
</file>

<file path=ppt/theme/theme1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itle Slide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0EA14DA7-76D2-4613-9D49-42A336096F1F}"/>
    </a:ext>
  </a:extLst>
</a:theme>
</file>

<file path=ppt/theme/theme3.xml><?xml version="1.0" encoding="utf-8"?>
<a:theme xmlns:a="http://schemas.openxmlformats.org/drawingml/2006/main" name="Title Slide opt 3">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42002432-B2C1-470F-88DA-B2EF81DC097C}"/>
    </a:ext>
  </a:extLst>
</a:theme>
</file>

<file path=ppt/theme/theme4.xml><?xml version="1.0" encoding="utf-8"?>
<a:theme xmlns:a="http://schemas.openxmlformats.org/drawingml/2006/main" name="Title Slide opt 4">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69759CA7-2470-4E0A-AF9A-1B295D5656E6}"/>
    </a:ext>
  </a:extLst>
</a:theme>
</file>

<file path=ppt/theme/theme5.xml><?xml version="1.0" encoding="utf-8"?>
<a:theme xmlns:a="http://schemas.openxmlformats.org/drawingml/2006/main" name="Title Slide opt 5">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06BE12F2-A8A2-4259-90F3-1D091730514B}"/>
    </a:ext>
  </a:extLst>
</a:theme>
</file>

<file path=ppt/theme/theme6.xml><?xml version="1.0" encoding="utf-8"?>
<a:theme xmlns:a="http://schemas.openxmlformats.org/drawingml/2006/main" name="Title Slide custom imag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81FDE9C3-88CB-4248-A513-D74A059C83A7}"/>
    </a:ext>
  </a:extLst>
</a:theme>
</file>

<file path=ppt/theme/theme7.xml><?xml version="1.0" encoding="utf-8"?>
<a:theme xmlns:a="http://schemas.openxmlformats.org/drawingml/2006/main" name="Traditional Acknowledgemen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1" id="{DEA6043A-B318-45B6-9907-480ED845E0C8}" vid="{E2FD6D71-BDA0-47DF-8ED8-5C13BB6CA01D}"/>
    </a:ext>
  </a:extLst>
</a:theme>
</file>

<file path=ppt/theme/theme8.xml><?xml version="1.0" encoding="utf-8"?>
<a:theme xmlns:a="http://schemas.openxmlformats.org/drawingml/2006/main" name="Section divider opt 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DEAE8703-C024-41AA-8F5A-B7AB5B7C1537}"/>
    </a:ext>
  </a:extLst>
</a:theme>
</file>

<file path=ppt/theme/theme9.xml><?xml version="1.0" encoding="utf-8"?>
<a:theme xmlns:a="http://schemas.openxmlformats.org/drawingml/2006/main" name="Section divider opt 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DEA6043A-B318-45B6-9907-480ED845E0C8}" vid="{F02946C6-2B82-4035-966D-74BCFEF6F765}"/>
    </a:ext>
  </a:extLst>
</a:theme>
</file>

<file path=docProps/app.xml><?xml version="1.0" encoding="utf-8"?>
<Properties xmlns="http://schemas.openxmlformats.org/officeDocument/2006/extended-properties" xmlns:vt="http://schemas.openxmlformats.org/officeDocument/2006/docPropsVTypes">
  <Template>RRU_Corporate_PPT</Template>
  <TotalTime>1587</TotalTime>
  <Words>516</Words>
  <Application>Microsoft Office PowerPoint</Application>
  <PresentationFormat>On-screen Show (4:3)</PresentationFormat>
  <Paragraphs>105</Paragraphs>
  <Slides>13</Slides>
  <Notes>1</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13</vt:i4>
      </vt:variant>
    </vt:vector>
  </HeadingPairs>
  <TitlesOfParts>
    <vt:vector size="33" baseType="lpstr">
      <vt:lpstr>-apple-system</vt:lpstr>
      <vt:lpstr>Arial</vt:lpstr>
      <vt:lpstr>Calibri</vt:lpstr>
      <vt:lpstr>Verdana</vt:lpstr>
      <vt:lpstr>Wingdings</vt:lpstr>
      <vt:lpstr>RRU PowerPoint Template</vt:lpstr>
      <vt:lpstr>Title Slide opt 2</vt:lpstr>
      <vt:lpstr>Title Slide opt 3</vt:lpstr>
      <vt:lpstr>Title Slide opt 4</vt:lpstr>
      <vt:lpstr>Title Slide opt 5</vt:lpstr>
      <vt:lpstr>Title Slide custom image</vt:lpstr>
      <vt:lpstr>Traditional Acknowledgement</vt:lpstr>
      <vt:lpstr>Section divider opt 1</vt:lpstr>
      <vt:lpstr>Section divider opt 2</vt:lpstr>
      <vt:lpstr>Section divider opt 3</vt:lpstr>
      <vt:lpstr>Section divider opt 4</vt:lpstr>
      <vt:lpstr>Section divider custom image</vt:lpstr>
      <vt:lpstr>Content slides</vt:lpstr>
      <vt:lpstr>Content with image</vt:lpstr>
      <vt:lpstr>Content custom image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Royal Roads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Lauren HalcombSmith</dc:creator>
  <cp:lastModifiedBy>Ignacio Estrella</cp:lastModifiedBy>
  <cp:revision>45</cp:revision>
  <dcterms:created xsi:type="dcterms:W3CDTF">2020-01-24T16:50:09Z</dcterms:created>
  <dcterms:modified xsi:type="dcterms:W3CDTF">2023-02-01T22:25:12Z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mpany (Local)">
    <vt:lpwstr>Royal Roads University</vt:lpwstr>
  </property>
  <property fmtid="{D5CDD505-2E9C-101B-9397-08002B2CF9AE}" pid="3" name="Retention Period">
    <vt:lpwstr>Long-Term</vt:lpwstr>
  </property>
</Properties>
</file>