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29"/>
  </p:notesMasterIdLst>
  <p:handoutMasterIdLst>
    <p:handoutMasterId r:id="rId30"/>
  </p:handoutMasterIdLst>
  <p:sldIdLst>
    <p:sldId id="258" r:id="rId16"/>
    <p:sldId id="269" r:id="rId17"/>
    <p:sldId id="304" r:id="rId18"/>
    <p:sldId id="302" r:id="rId19"/>
    <p:sldId id="301" r:id="rId20"/>
    <p:sldId id="310" r:id="rId21"/>
    <p:sldId id="311" r:id="rId22"/>
    <p:sldId id="312" r:id="rId23"/>
    <p:sldId id="313" r:id="rId24"/>
    <p:sldId id="314" r:id="rId25"/>
    <p:sldId id="315" r:id="rId26"/>
    <p:sldId id="309" r:id="rId27"/>
    <p:sldId id="30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D1EAD4-4CAF-4870-9CFC-2C83106FD8D0}">
          <p14:sldIdLst>
            <p14:sldId id="258"/>
            <p14:sldId id="269"/>
            <p14:sldId id="304"/>
            <p14:sldId id="302"/>
            <p14:sldId id="301"/>
            <p14:sldId id="310"/>
            <p14:sldId id="311"/>
          </p14:sldIdLst>
        </p14:section>
        <p14:section name="Untitled Section" id="{94D43932-F2CF-4D9F-9296-DCE93D2C6C10}">
          <p14:sldIdLst>
            <p14:sldId id="312"/>
            <p14:sldId id="313"/>
            <p14:sldId id="314"/>
            <p14:sldId id="315"/>
            <p14:sldId id="309"/>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95892-A886-44E3-8574-3C36388E0472}" v="16" dt="2023-02-01T19:30:59.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179" autoAdjust="0"/>
  </p:normalViewPr>
  <p:slideViewPr>
    <p:cSldViewPr snapToGrid="0" snapToObjects="1">
      <p:cViewPr varScale="1">
        <p:scale>
          <a:sx n="86" d="100"/>
          <a:sy n="86" d="100"/>
        </p:scale>
        <p:origin x="133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3"/>
            <a:ext cx="4406190" cy="1487256"/>
          </a:xfrm>
        </p:spPr>
        <p:txBody>
          <a:bodyPr/>
          <a:lstStyle/>
          <a:p>
            <a:r>
              <a:rPr lang="en-US" sz="3200" dirty="0"/>
              <a:t>Bits &amp; Bytes: Groups and Groupings in Moodle</a:t>
            </a:r>
          </a:p>
          <a:p>
            <a:endParaRPr lang="en-US" sz="3200" dirty="0"/>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Feb 1</a:t>
            </a:r>
            <a:r>
              <a:rPr lang="en-US" baseline="30000" dirty="0"/>
              <a:t>st</a:t>
            </a:r>
            <a:r>
              <a:rPr lang="en-US" dirty="0"/>
              <a:t>, 2023</a:t>
            </a:r>
          </a:p>
          <a:p>
            <a:endParaRPr lang="en-US" dirty="0"/>
          </a:p>
          <a:p>
            <a:r>
              <a:rPr lang="en-US" dirty="0"/>
              <a:t>Facilitator:</a:t>
            </a:r>
          </a:p>
          <a:p>
            <a:pPr marL="285750" indent="-285750">
              <a:buFont typeface="Arial" panose="020B0604020202020204" pitchFamily="34" charset="0"/>
              <a:buChar char="•"/>
            </a:pPr>
            <a:r>
              <a:rPr lang="en-US" dirty="0"/>
              <a:t>Ignacio Estrella</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F3C239-02FE-4FAB-A3E6-6BCFC19C27F4}"/>
              </a:ext>
            </a:extLst>
          </p:cNvPr>
          <p:cNvSpPr>
            <a:spLocks noGrp="1"/>
          </p:cNvSpPr>
          <p:nvPr>
            <p:ph type="body" sz="quarter" idx="11"/>
          </p:nvPr>
        </p:nvSpPr>
        <p:spPr/>
        <p:txBody>
          <a:bodyPr/>
          <a:lstStyle/>
          <a:p>
            <a:r>
              <a:rPr lang="en-US" dirty="0"/>
              <a:t>Precautions</a:t>
            </a:r>
            <a:endParaRPr lang="en-CA" dirty="0"/>
          </a:p>
        </p:txBody>
      </p:sp>
      <p:sp>
        <p:nvSpPr>
          <p:cNvPr id="4" name="Text Placeholder 3">
            <a:extLst>
              <a:ext uri="{FF2B5EF4-FFF2-40B4-BE49-F238E27FC236}">
                <a16:creationId xmlns:a16="http://schemas.microsoft.com/office/drawing/2014/main" id="{C0133E37-70AA-40AD-AB10-FF384B08BD9A}"/>
              </a:ext>
            </a:extLst>
          </p:cNvPr>
          <p:cNvSpPr>
            <a:spLocks noGrp="1"/>
          </p:cNvSpPr>
          <p:nvPr>
            <p:ph type="body" sz="quarter" idx="12"/>
          </p:nvPr>
        </p:nvSpPr>
        <p:spPr/>
        <p:txBody>
          <a:bodyPr/>
          <a:lstStyle/>
          <a:p>
            <a:pPr marL="457200" indent="-457200">
              <a:buFont typeface="Wingdings" panose="05000000000000000000" pitchFamily="2" charset="2"/>
              <a:buChar char="§"/>
            </a:pPr>
            <a:r>
              <a:rPr lang="en-US" dirty="0"/>
              <a:t>Create the teams and setup the activities before students submit</a:t>
            </a:r>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t>If there has been a submission don’t try to change the group mode. Contact Studio.</a:t>
            </a:r>
            <a:br>
              <a:rPr lang="en-US" dirty="0"/>
            </a:br>
            <a:endParaRPr lang="en-US" dirty="0"/>
          </a:p>
          <a:p>
            <a:pPr marL="457200" indent="-457200">
              <a:buFont typeface="Wingdings" panose="05000000000000000000" pitchFamily="2" charset="2"/>
              <a:buChar char="§"/>
            </a:pPr>
            <a:r>
              <a:rPr lang="en-US" dirty="0"/>
              <a:t>Once you have populated the groups go to the overview tab for a quick check.</a:t>
            </a:r>
            <a:endParaRPr lang="en-CA" dirty="0"/>
          </a:p>
        </p:txBody>
      </p:sp>
    </p:spTree>
    <p:extLst>
      <p:ext uri="{BB962C8B-B14F-4D97-AF65-F5344CB8AC3E}">
        <p14:creationId xmlns:p14="http://schemas.microsoft.com/office/powerpoint/2010/main" val="196449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3828063" y="3014662"/>
            <a:ext cx="3870366" cy="414338"/>
          </a:xfrm>
        </p:spPr>
        <p:txBody>
          <a:bodyPr/>
          <a:lstStyle/>
          <a:p>
            <a:r>
              <a:rPr lang="en-US" dirty="0"/>
              <a:t>Demo</a:t>
            </a:r>
          </a:p>
        </p:txBody>
      </p:sp>
    </p:spTree>
    <p:extLst>
      <p:ext uri="{BB962C8B-B14F-4D97-AF65-F5344CB8AC3E}">
        <p14:creationId xmlns:p14="http://schemas.microsoft.com/office/powerpoint/2010/main" val="25181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3673927" y="1491133"/>
            <a:ext cx="1796145" cy="414338"/>
          </a:xfrm>
        </p:spPr>
        <p:txBody>
          <a:bodyPr/>
          <a:lstStyle/>
          <a:p>
            <a:r>
              <a:rPr lang="en-CA" dirty="0"/>
              <a:t>Q&amp;A</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33451" y="1123950"/>
            <a:ext cx="7019924" cy="2203127"/>
          </a:xfrm>
        </p:spPr>
        <p:txBody>
          <a:bodyPr/>
          <a:lstStyle/>
          <a:p>
            <a:pPr algn="ctr"/>
            <a:r>
              <a:rPr lang="en-CA" dirty="0"/>
              <a:t>Thank you!</a:t>
            </a:r>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endParaRPr lang="en-CA" dirty="0"/>
          </a:p>
          <a:p>
            <a:pPr algn="ctr"/>
            <a:r>
              <a:rPr lang="en-CA" b="0" dirty="0"/>
              <a:t>ctet.royalroads.ca  </a:t>
            </a:r>
          </a:p>
          <a:p>
            <a:pPr algn="ctr"/>
            <a:r>
              <a:rPr lang="en-CA" b="0" dirty="0">
                <a:sym typeface="Wingdings" panose="05000000000000000000" pitchFamily="2" charset="2"/>
              </a:rPr>
              <a:t> </a:t>
            </a:r>
            <a:r>
              <a:rPr lang="en-CA" b="0" dirty="0"/>
              <a:t> </a:t>
            </a:r>
            <a:endParaRPr lang="en-US" b="0" dirty="0"/>
          </a:p>
        </p:txBody>
      </p:sp>
      <p:pic>
        <p:nvPicPr>
          <p:cNvPr id="5" name="Picture 4" descr="A group of purple flowers&#10;&#10;Description automatically generated with medium confidence">
            <a:extLst>
              <a:ext uri="{FF2B5EF4-FFF2-40B4-BE49-F238E27FC236}">
                <a16:creationId xmlns:a16="http://schemas.microsoft.com/office/drawing/2014/main" id="{914AFF3D-486E-4628-8AC5-35CF0251A72B}"/>
              </a:ext>
            </a:extLst>
          </p:cNvPr>
          <p:cNvPicPr>
            <a:picLocks noChangeAspect="1"/>
          </p:cNvPicPr>
          <p:nvPr/>
        </p:nvPicPr>
        <p:blipFill rotWithShape="1">
          <a:blip r:embed="rId2"/>
          <a:srcRect t="44159"/>
          <a:stretch/>
        </p:blipFill>
        <p:spPr>
          <a:xfrm>
            <a:off x="2696059" y="2069142"/>
            <a:ext cx="3494707" cy="292356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78FB9-80CE-4D82-85F5-C6CAAEBCE9EC}"/>
              </a:ext>
            </a:extLst>
          </p:cNvPr>
          <p:cNvSpPr>
            <a:spLocks noGrp="1"/>
          </p:cNvSpPr>
          <p:nvPr>
            <p:ph type="body" sz="quarter" idx="10"/>
          </p:nvPr>
        </p:nvSpPr>
        <p:spPr>
          <a:xfrm>
            <a:off x="740392" y="1433744"/>
            <a:ext cx="2470150" cy="330200"/>
          </a:xfrm>
        </p:spPr>
        <p:txBody>
          <a:bodyPr/>
          <a:lstStyle/>
          <a:p>
            <a:r>
              <a:rPr lang="en-US" dirty="0"/>
              <a:t>Groups</a:t>
            </a:r>
          </a:p>
        </p:txBody>
      </p:sp>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a:xfrm>
            <a:off x="641350" y="511607"/>
            <a:ext cx="5138384" cy="414338"/>
          </a:xfrm>
        </p:spPr>
        <p:txBody>
          <a:bodyPr/>
          <a:lstStyle/>
          <a:p>
            <a:r>
              <a:rPr lang="en-US" dirty="0"/>
              <a:t>Groups and groupings</a:t>
            </a:r>
          </a:p>
        </p:txBody>
      </p:sp>
      <p:sp>
        <p:nvSpPr>
          <p:cNvPr id="4" name="Text Placeholder 3">
            <a:extLst>
              <a:ext uri="{FF2B5EF4-FFF2-40B4-BE49-F238E27FC236}">
                <a16:creationId xmlns:a16="http://schemas.microsoft.com/office/drawing/2014/main" id="{7A6143F5-911E-428F-BCBC-FEC972B72E15}"/>
              </a:ext>
            </a:extLst>
          </p:cNvPr>
          <p:cNvSpPr>
            <a:spLocks noGrp="1"/>
          </p:cNvSpPr>
          <p:nvPr>
            <p:ph type="body" sz="quarter" idx="12"/>
          </p:nvPr>
        </p:nvSpPr>
        <p:spPr>
          <a:xfrm>
            <a:off x="740392" y="1814789"/>
            <a:ext cx="8041011" cy="1703610"/>
          </a:xfrm>
        </p:spPr>
        <p:txBody>
          <a:bodyPr/>
          <a:lstStyle/>
          <a:p>
            <a:pPr algn="l"/>
            <a:r>
              <a:rPr lang="en-US" sz="2000" b="0" i="0" dirty="0">
                <a:solidFill>
                  <a:srgbClr val="091E42"/>
                </a:solidFill>
                <a:effectLst/>
                <a:latin typeface="-apple-system"/>
              </a:rPr>
              <a:t>A Group is any number of students that we put together – section, team, dyad, triad, etc. Students can be assigned to any group created in the course. Course activities set-up for team interaction use groups to limit access to a given group of students.</a:t>
            </a:r>
          </a:p>
          <a:p>
            <a:pPr algn="l"/>
            <a:endParaRPr lang="en-US" sz="2000" b="0" i="0" dirty="0">
              <a:solidFill>
                <a:srgbClr val="091E42"/>
              </a:solidFill>
              <a:effectLst/>
              <a:latin typeface="-apple-system"/>
            </a:endParaRPr>
          </a:p>
          <a:p>
            <a:pPr algn="l"/>
            <a:r>
              <a:rPr lang="en-US" sz="2000" b="0" i="0" dirty="0">
                <a:solidFill>
                  <a:srgbClr val="091E42"/>
                </a:solidFill>
                <a:effectLst/>
                <a:latin typeface="-apple-system"/>
              </a:rPr>
              <a:t>Here's an example of three groups in a course:</a:t>
            </a:r>
          </a:p>
          <a:p>
            <a:endParaRPr lang="en-US" dirty="0"/>
          </a:p>
        </p:txBody>
      </p:sp>
      <p:sp>
        <p:nvSpPr>
          <p:cNvPr id="11" name="Rectangle: Rounded Corners 10">
            <a:extLst>
              <a:ext uri="{FF2B5EF4-FFF2-40B4-BE49-F238E27FC236}">
                <a16:creationId xmlns:a16="http://schemas.microsoft.com/office/drawing/2014/main" id="{FFDEB227-55A6-4862-874D-007A85D8F9D2}"/>
              </a:ext>
            </a:extLst>
          </p:cNvPr>
          <p:cNvSpPr/>
          <p:nvPr/>
        </p:nvSpPr>
        <p:spPr>
          <a:xfrm>
            <a:off x="744781" y="4314548"/>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Ana</a:t>
            </a:r>
          </a:p>
          <a:p>
            <a:pPr marL="285750" indent="-285750">
              <a:buFont typeface="Arial" panose="020B0604020202020204" pitchFamily="34" charset="0"/>
              <a:buChar char="•"/>
            </a:pPr>
            <a:r>
              <a:rPr lang="en-US" dirty="0"/>
              <a:t>James</a:t>
            </a:r>
            <a:endParaRPr lang="en-CA" dirty="0"/>
          </a:p>
        </p:txBody>
      </p:sp>
      <p:sp>
        <p:nvSpPr>
          <p:cNvPr id="12" name="TextBox 11">
            <a:extLst>
              <a:ext uri="{FF2B5EF4-FFF2-40B4-BE49-F238E27FC236}">
                <a16:creationId xmlns:a16="http://schemas.microsoft.com/office/drawing/2014/main" id="{6B677F61-01B9-4FC5-931E-6B1A8B20FC69}"/>
              </a:ext>
            </a:extLst>
          </p:cNvPr>
          <p:cNvSpPr txBox="1"/>
          <p:nvPr/>
        </p:nvSpPr>
        <p:spPr>
          <a:xfrm>
            <a:off x="740392" y="3857373"/>
            <a:ext cx="856645" cy="369332"/>
          </a:xfrm>
          <a:prstGeom prst="rect">
            <a:avLst/>
          </a:prstGeom>
          <a:noFill/>
        </p:spPr>
        <p:txBody>
          <a:bodyPr wrap="none" rtlCol="0">
            <a:spAutoFit/>
          </a:bodyPr>
          <a:lstStyle/>
          <a:p>
            <a:r>
              <a:rPr lang="en-US" dirty="0"/>
              <a:t>Team 1</a:t>
            </a:r>
            <a:endParaRPr lang="en-CA" dirty="0"/>
          </a:p>
        </p:txBody>
      </p:sp>
      <p:sp>
        <p:nvSpPr>
          <p:cNvPr id="13" name="Rectangle: Rounded Corners 12">
            <a:extLst>
              <a:ext uri="{FF2B5EF4-FFF2-40B4-BE49-F238E27FC236}">
                <a16:creationId xmlns:a16="http://schemas.microsoft.com/office/drawing/2014/main" id="{7E62F648-72D1-44EB-A7BA-5C11C0A9C35D}"/>
              </a:ext>
            </a:extLst>
          </p:cNvPr>
          <p:cNvSpPr/>
          <p:nvPr/>
        </p:nvSpPr>
        <p:spPr>
          <a:xfrm>
            <a:off x="3037340" y="4314548"/>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David</a:t>
            </a:r>
          </a:p>
          <a:p>
            <a:pPr marL="285750" indent="-285750">
              <a:buFont typeface="Arial" panose="020B0604020202020204" pitchFamily="34" charset="0"/>
              <a:buChar char="•"/>
            </a:pPr>
            <a:r>
              <a:rPr lang="en-US" dirty="0"/>
              <a:t>Anthony</a:t>
            </a:r>
            <a:endParaRPr lang="en-CA" dirty="0"/>
          </a:p>
        </p:txBody>
      </p:sp>
      <p:sp>
        <p:nvSpPr>
          <p:cNvPr id="14" name="TextBox 13">
            <a:extLst>
              <a:ext uri="{FF2B5EF4-FFF2-40B4-BE49-F238E27FC236}">
                <a16:creationId xmlns:a16="http://schemas.microsoft.com/office/drawing/2014/main" id="{913D5595-5852-4467-900E-2DF143241AC1}"/>
              </a:ext>
            </a:extLst>
          </p:cNvPr>
          <p:cNvSpPr txBox="1"/>
          <p:nvPr/>
        </p:nvSpPr>
        <p:spPr>
          <a:xfrm>
            <a:off x="3035146" y="3857373"/>
            <a:ext cx="856645" cy="369332"/>
          </a:xfrm>
          <a:prstGeom prst="rect">
            <a:avLst/>
          </a:prstGeom>
          <a:noFill/>
        </p:spPr>
        <p:txBody>
          <a:bodyPr wrap="none" rtlCol="0">
            <a:spAutoFit/>
          </a:bodyPr>
          <a:lstStyle/>
          <a:p>
            <a:r>
              <a:rPr lang="en-US" dirty="0"/>
              <a:t>Team 2</a:t>
            </a:r>
            <a:endParaRPr lang="en-CA" dirty="0"/>
          </a:p>
        </p:txBody>
      </p:sp>
      <p:sp>
        <p:nvSpPr>
          <p:cNvPr id="15" name="Rectangle: Rounded Corners 14">
            <a:extLst>
              <a:ext uri="{FF2B5EF4-FFF2-40B4-BE49-F238E27FC236}">
                <a16:creationId xmlns:a16="http://schemas.microsoft.com/office/drawing/2014/main" id="{B09145E0-31DF-4C6C-975F-FFBE70DBA72E}"/>
              </a:ext>
            </a:extLst>
          </p:cNvPr>
          <p:cNvSpPr/>
          <p:nvPr/>
        </p:nvSpPr>
        <p:spPr>
          <a:xfrm>
            <a:off x="5329900" y="4314548"/>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Cathy</a:t>
            </a:r>
          </a:p>
          <a:p>
            <a:pPr marL="285750" indent="-285750">
              <a:buFont typeface="Arial" panose="020B0604020202020204" pitchFamily="34" charset="0"/>
              <a:buChar char="•"/>
            </a:pPr>
            <a:r>
              <a:rPr lang="en-US" dirty="0"/>
              <a:t>Karen</a:t>
            </a:r>
          </a:p>
        </p:txBody>
      </p:sp>
      <p:sp>
        <p:nvSpPr>
          <p:cNvPr id="16" name="TextBox 15">
            <a:extLst>
              <a:ext uri="{FF2B5EF4-FFF2-40B4-BE49-F238E27FC236}">
                <a16:creationId xmlns:a16="http://schemas.microsoft.com/office/drawing/2014/main" id="{F99D2F36-79E4-4B65-96EB-66594F764789}"/>
              </a:ext>
            </a:extLst>
          </p:cNvPr>
          <p:cNvSpPr txBox="1"/>
          <p:nvPr/>
        </p:nvSpPr>
        <p:spPr>
          <a:xfrm>
            <a:off x="5325511" y="3857373"/>
            <a:ext cx="856645" cy="369332"/>
          </a:xfrm>
          <a:prstGeom prst="rect">
            <a:avLst/>
          </a:prstGeom>
          <a:noFill/>
        </p:spPr>
        <p:txBody>
          <a:bodyPr wrap="none" rtlCol="0">
            <a:spAutoFit/>
          </a:bodyPr>
          <a:lstStyle/>
          <a:p>
            <a:r>
              <a:rPr lang="en-US" dirty="0"/>
              <a:t>Team 3</a:t>
            </a:r>
            <a:endParaRPr lang="en-CA" dirty="0"/>
          </a:p>
        </p:txBody>
      </p:sp>
    </p:spTree>
    <p:extLst>
      <p:ext uri="{BB962C8B-B14F-4D97-AF65-F5344CB8AC3E}">
        <p14:creationId xmlns:p14="http://schemas.microsoft.com/office/powerpoint/2010/main" val="8132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730F6-6B51-4D13-A0E0-325EAC48B5F3}"/>
              </a:ext>
            </a:extLst>
          </p:cNvPr>
          <p:cNvSpPr>
            <a:spLocks noGrp="1"/>
          </p:cNvSpPr>
          <p:nvPr>
            <p:ph type="body" sz="quarter" idx="10"/>
          </p:nvPr>
        </p:nvSpPr>
        <p:spPr>
          <a:xfrm>
            <a:off x="641350" y="621042"/>
            <a:ext cx="2470150" cy="330200"/>
          </a:xfrm>
        </p:spPr>
        <p:txBody>
          <a:bodyPr/>
          <a:lstStyle/>
          <a:p>
            <a:r>
              <a:rPr lang="en-US" dirty="0"/>
              <a:t>Groups = Teams</a:t>
            </a:r>
          </a:p>
        </p:txBody>
      </p:sp>
      <p:sp>
        <p:nvSpPr>
          <p:cNvPr id="7" name="Rectangle: Rounded Corners 6">
            <a:extLst>
              <a:ext uri="{FF2B5EF4-FFF2-40B4-BE49-F238E27FC236}">
                <a16:creationId xmlns:a16="http://schemas.microsoft.com/office/drawing/2014/main" id="{96167901-7665-4ED4-99BF-62D7730765C0}"/>
              </a:ext>
            </a:extLst>
          </p:cNvPr>
          <p:cNvSpPr/>
          <p:nvPr/>
        </p:nvSpPr>
        <p:spPr>
          <a:xfrm>
            <a:off x="645739" y="1908699"/>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Ana</a:t>
            </a:r>
          </a:p>
          <a:p>
            <a:pPr marL="285750" indent="-285750">
              <a:buFont typeface="Arial" panose="020B0604020202020204" pitchFamily="34" charset="0"/>
              <a:buChar char="•"/>
            </a:pPr>
            <a:r>
              <a:rPr lang="en-US" dirty="0"/>
              <a:t>James</a:t>
            </a:r>
            <a:endParaRPr lang="en-CA" dirty="0"/>
          </a:p>
        </p:txBody>
      </p:sp>
      <p:sp>
        <p:nvSpPr>
          <p:cNvPr id="8" name="TextBox 7">
            <a:extLst>
              <a:ext uri="{FF2B5EF4-FFF2-40B4-BE49-F238E27FC236}">
                <a16:creationId xmlns:a16="http://schemas.microsoft.com/office/drawing/2014/main" id="{367003D5-CE30-4CAC-A99C-53BF6CB50429}"/>
              </a:ext>
            </a:extLst>
          </p:cNvPr>
          <p:cNvSpPr txBox="1"/>
          <p:nvPr/>
        </p:nvSpPr>
        <p:spPr>
          <a:xfrm>
            <a:off x="641350" y="1451524"/>
            <a:ext cx="856645" cy="369332"/>
          </a:xfrm>
          <a:prstGeom prst="rect">
            <a:avLst/>
          </a:prstGeom>
          <a:noFill/>
        </p:spPr>
        <p:txBody>
          <a:bodyPr wrap="none" rtlCol="0">
            <a:spAutoFit/>
          </a:bodyPr>
          <a:lstStyle/>
          <a:p>
            <a:r>
              <a:rPr lang="en-US" dirty="0"/>
              <a:t>Team 1</a:t>
            </a:r>
            <a:endParaRPr lang="en-CA" dirty="0"/>
          </a:p>
        </p:txBody>
      </p:sp>
      <p:sp>
        <p:nvSpPr>
          <p:cNvPr id="9" name="Rectangle: Rounded Corners 8">
            <a:extLst>
              <a:ext uri="{FF2B5EF4-FFF2-40B4-BE49-F238E27FC236}">
                <a16:creationId xmlns:a16="http://schemas.microsoft.com/office/drawing/2014/main" id="{77B058E1-E3B1-4948-BD8C-C653789DEC29}"/>
              </a:ext>
            </a:extLst>
          </p:cNvPr>
          <p:cNvSpPr/>
          <p:nvPr/>
        </p:nvSpPr>
        <p:spPr>
          <a:xfrm>
            <a:off x="2940493" y="1908699"/>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David</a:t>
            </a:r>
          </a:p>
          <a:p>
            <a:pPr marL="285750" indent="-285750">
              <a:buFont typeface="Arial" panose="020B0604020202020204" pitchFamily="34" charset="0"/>
              <a:buChar char="•"/>
            </a:pPr>
            <a:r>
              <a:rPr lang="en-US" dirty="0"/>
              <a:t>Anthony</a:t>
            </a:r>
            <a:endParaRPr lang="en-CA" dirty="0"/>
          </a:p>
        </p:txBody>
      </p:sp>
      <p:sp>
        <p:nvSpPr>
          <p:cNvPr id="10" name="TextBox 9">
            <a:extLst>
              <a:ext uri="{FF2B5EF4-FFF2-40B4-BE49-F238E27FC236}">
                <a16:creationId xmlns:a16="http://schemas.microsoft.com/office/drawing/2014/main" id="{008E9C79-96F9-48BA-9EA8-6BE83C9576D8}"/>
              </a:ext>
            </a:extLst>
          </p:cNvPr>
          <p:cNvSpPr txBox="1"/>
          <p:nvPr/>
        </p:nvSpPr>
        <p:spPr>
          <a:xfrm>
            <a:off x="2936104" y="1451524"/>
            <a:ext cx="856645" cy="369332"/>
          </a:xfrm>
          <a:prstGeom prst="rect">
            <a:avLst/>
          </a:prstGeom>
          <a:noFill/>
        </p:spPr>
        <p:txBody>
          <a:bodyPr wrap="none" rtlCol="0">
            <a:spAutoFit/>
          </a:bodyPr>
          <a:lstStyle/>
          <a:p>
            <a:r>
              <a:rPr lang="en-US" dirty="0"/>
              <a:t>Team 2</a:t>
            </a:r>
            <a:endParaRPr lang="en-CA" dirty="0"/>
          </a:p>
        </p:txBody>
      </p:sp>
      <p:sp>
        <p:nvSpPr>
          <p:cNvPr id="11" name="Rectangle: Rounded Corners 10">
            <a:extLst>
              <a:ext uri="{FF2B5EF4-FFF2-40B4-BE49-F238E27FC236}">
                <a16:creationId xmlns:a16="http://schemas.microsoft.com/office/drawing/2014/main" id="{5A78AB6A-9760-44F5-A98E-47EC1CADFEC0}"/>
              </a:ext>
            </a:extLst>
          </p:cNvPr>
          <p:cNvSpPr/>
          <p:nvPr/>
        </p:nvSpPr>
        <p:spPr>
          <a:xfrm>
            <a:off x="5230858" y="1908699"/>
            <a:ext cx="1704513" cy="8522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dirty="0"/>
              <a:t>Cathy</a:t>
            </a:r>
          </a:p>
          <a:p>
            <a:pPr marL="285750" indent="-285750">
              <a:buFont typeface="Arial" panose="020B0604020202020204" pitchFamily="34" charset="0"/>
              <a:buChar char="•"/>
            </a:pPr>
            <a:r>
              <a:rPr lang="en-US" dirty="0"/>
              <a:t>Karen</a:t>
            </a:r>
          </a:p>
        </p:txBody>
      </p:sp>
      <p:sp>
        <p:nvSpPr>
          <p:cNvPr id="12" name="TextBox 11">
            <a:extLst>
              <a:ext uri="{FF2B5EF4-FFF2-40B4-BE49-F238E27FC236}">
                <a16:creationId xmlns:a16="http://schemas.microsoft.com/office/drawing/2014/main" id="{342B56A5-78CB-43A3-B6C6-C4A000CF63FE}"/>
              </a:ext>
            </a:extLst>
          </p:cNvPr>
          <p:cNvSpPr txBox="1"/>
          <p:nvPr/>
        </p:nvSpPr>
        <p:spPr>
          <a:xfrm>
            <a:off x="5226469" y="1451524"/>
            <a:ext cx="856645" cy="369332"/>
          </a:xfrm>
          <a:prstGeom prst="rect">
            <a:avLst/>
          </a:prstGeom>
          <a:noFill/>
        </p:spPr>
        <p:txBody>
          <a:bodyPr wrap="none" rtlCol="0">
            <a:spAutoFit/>
          </a:bodyPr>
          <a:lstStyle/>
          <a:p>
            <a:r>
              <a:rPr lang="en-US" dirty="0"/>
              <a:t>Team 3</a:t>
            </a:r>
            <a:endParaRPr lang="en-CA" dirty="0"/>
          </a:p>
        </p:txBody>
      </p:sp>
      <p:sp>
        <p:nvSpPr>
          <p:cNvPr id="13" name="TextBox 12">
            <a:extLst>
              <a:ext uri="{FF2B5EF4-FFF2-40B4-BE49-F238E27FC236}">
                <a16:creationId xmlns:a16="http://schemas.microsoft.com/office/drawing/2014/main" id="{9C49162F-E476-4D12-BC3D-B4296F77208D}"/>
              </a:ext>
            </a:extLst>
          </p:cNvPr>
          <p:cNvSpPr txBox="1"/>
          <p:nvPr/>
        </p:nvSpPr>
        <p:spPr>
          <a:xfrm>
            <a:off x="2826804" y="3735260"/>
            <a:ext cx="4767844" cy="369332"/>
          </a:xfrm>
          <a:prstGeom prst="rect">
            <a:avLst/>
          </a:prstGeom>
          <a:noFill/>
        </p:spPr>
        <p:txBody>
          <a:bodyPr wrap="none" rtlCol="0">
            <a:spAutoFit/>
          </a:bodyPr>
          <a:lstStyle/>
          <a:p>
            <a:r>
              <a:rPr lang="en-US" dirty="0"/>
              <a:t>Allocation: Assign activities to groups of students</a:t>
            </a:r>
          </a:p>
        </p:txBody>
      </p:sp>
      <p:sp>
        <p:nvSpPr>
          <p:cNvPr id="14" name="TextBox 13">
            <a:extLst>
              <a:ext uri="{FF2B5EF4-FFF2-40B4-BE49-F238E27FC236}">
                <a16:creationId xmlns:a16="http://schemas.microsoft.com/office/drawing/2014/main" id="{42A8BFA4-4E83-493E-8751-9D94EAD20C72}"/>
              </a:ext>
            </a:extLst>
          </p:cNvPr>
          <p:cNvSpPr txBox="1"/>
          <p:nvPr/>
        </p:nvSpPr>
        <p:spPr>
          <a:xfrm>
            <a:off x="2784099" y="5034952"/>
            <a:ext cx="5748881" cy="369332"/>
          </a:xfrm>
          <a:prstGeom prst="rect">
            <a:avLst/>
          </a:prstGeom>
          <a:noFill/>
        </p:spPr>
        <p:txBody>
          <a:bodyPr wrap="none" rtlCol="0">
            <a:spAutoFit/>
          </a:bodyPr>
          <a:lstStyle/>
          <a:p>
            <a:r>
              <a:rPr lang="en-US" dirty="0"/>
              <a:t>Restrict access: </a:t>
            </a:r>
            <a:r>
              <a:rPr lang="en-US" dirty="0" err="1"/>
              <a:t>Organise</a:t>
            </a:r>
            <a:r>
              <a:rPr lang="en-US" dirty="0"/>
              <a:t> which students can see a resource</a:t>
            </a:r>
          </a:p>
        </p:txBody>
      </p:sp>
      <p:sp>
        <p:nvSpPr>
          <p:cNvPr id="15" name="TextBox 14">
            <a:extLst>
              <a:ext uri="{FF2B5EF4-FFF2-40B4-BE49-F238E27FC236}">
                <a16:creationId xmlns:a16="http://schemas.microsoft.com/office/drawing/2014/main" id="{D2FE100E-0E16-481B-9527-23A4D478C4FD}"/>
              </a:ext>
            </a:extLst>
          </p:cNvPr>
          <p:cNvSpPr txBox="1"/>
          <p:nvPr/>
        </p:nvSpPr>
        <p:spPr>
          <a:xfrm>
            <a:off x="3792749" y="4246606"/>
            <a:ext cx="2117952" cy="646331"/>
          </a:xfrm>
          <a:prstGeom prst="rect">
            <a:avLst/>
          </a:prstGeom>
          <a:noFill/>
        </p:spPr>
        <p:txBody>
          <a:bodyPr wrap="none" rtlCol="0">
            <a:spAutoFit/>
          </a:bodyPr>
          <a:lstStyle/>
          <a:p>
            <a:pPr marL="285750" indent="-285750">
              <a:buFont typeface="Wingdings" panose="05000000000000000000" pitchFamily="2" charset="2"/>
              <a:buChar char="ü"/>
            </a:pPr>
            <a:r>
              <a:rPr lang="en-US" dirty="0"/>
              <a:t>Assignment</a:t>
            </a:r>
          </a:p>
          <a:p>
            <a:pPr marL="285750" indent="-285750">
              <a:buFont typeface="Wingdings" panose="05000000000000000000" pitchFamily="2" charset="2"/>
              <a:buChar char="ü"/>
            </a:pPr>
            <a:r>
              <a:rPr lang="en-US" dirty="0"/>
              <a:t>Discussion Forum</a:t>
            </a:r>
          </a:p>
        </p:txBody>
      </p:sp>
      <p:sp>
        <p:nvSpPr>
          <p:cNvPr id="16" name="TextBox 15">
            <a:extLst>
              <a:ext uri="{FF2B5EF4-FFF2-40B4-BE49-F238E27FC236}">
                <a16:creationId xmlns:a16="http://schemas.microsoft.com/office/drawing/2014/main" id="{88347A3F-B08F-4BA7-86C1-895FCFD45625}"/>
              </a:ext>
            </a:extLst>
          </p:cNvPr>
          <p:cNvSpPr txBox="1"/>
          <p:nvPr/>
        </p:nvSpPr>
        <p:spPr>
          <a:xfrm>
            <a:off x="3794734" y="5701750"/>
            <a:ext cx="3102837" cy="646331"/>
          </a:xfrm>
          <a:prstGeom prst="rect">
            <a:avLst/>
          </a:prstGeom>
          <a:noFill/>
        </p:spPr>
        <p:txBody>
          <a:bodyPr wrap="none" rtlCol="0">
            <a:spAutoFit/>
          </a:bodyPr>
          <a:lstStyle/>
          <a:p>
            <a:pPr marL="285750" indent="-285750">
              <a:buFont typeface="Wingdings" panose="05000000000000000000" pitchFamily="2" charset="2"/>
              <a:buChar char="ü"/>
            </a:pPr>
            <a:r>
              <a:rPr lang="en-US" dirty="0"/>
              <a:t>Page</a:t>
            </a:r>
          </a:p>
          <a:p>
            <a:pPr marL="285750" indent="-285750">
              <a:buFont typeface="Wingdings" panose="05000000000000000000" pitchFamily="2" charset="2"/>
              <a:buChar char="ü"/>
            </a:pPr>
            <a:r>
              <a:rPr lang="en-US" dirty="0"/>
              <a:t>Activity (Page, Unit, Activity)</a:t>
            </a:r>
          </a:p>
        </p:txBody>
      </p:sp>
      <p:sp>
        <p:nvSpPr>
          <p:cNvPr id="17" name="TextBox 16">
            <a:extLst>
              <a:ext uri="{FF2B5EF4-FFF2-40B4-BE49-F238E27FC236}">
                <a16:creationId xmlns:a16="http://schemas.microsoft.com/office/drawing/2014/main" id="{6E1342C1-4DF1-4646-AC74-1D37200BF514}"/>
              </a:ext>
            </a:extLst>
          </p:cNvPr>
          <p:cNvSpPr txBox="1"/>
          <p:nvPr/>
        </p:nvSpPr>
        <p:spPr>
          <a:xfrm>
            <a:off x="2240746" y="3254531"/>
            <a:ext cx="1172116" cy="369332"/>
          </a:xfrm>
          <a:prstGeom prst="rect">
            <a:avLst/>
          </a:prstGeom>
          <a:noFill/>
        </p:spPr>
        <p:txBody>
          <a:bodyPr wrap="none" rtlCol="0">
            <a:spAutoFit/>
          </a:bodyPr>
          <a:lstStyle/>
          <a:p>
            <a:r>
              <a:rPr lang="en-US" b="1" dirty="0"/>
              <a:t>Functions:</a:t>
            </a:r>
          </a:p>
        </p:txBody>
      </p:sp>
    </p:spTree>
    <p:extLst>
      <p:ext uri="{BB962C8B-B14F-4D97-AF65-F5344CB8AC3E}">
        <p14:creationId xmlns:p14="http://schemas.microsoft.com/office/powerpoint/2010/main" val="221543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3828063" y="3014662"/>
            <a:ext cx="3870366" cy="414338"/>
          </a:xfrm>
        </p:spPr>
        <p:txBody>
          <a:bodyPr/>
          <a:lstStyle/>
          <a:p>
            <a:r>
              <a:rPr lang="en-US" dirty="0"/>
              <a:t>Demo</a:t>
            </a:r>
          </a:p>
        </p:txBody>
      </p:sp>
    </p:spTree>
    <p:extLst>
      <p:ext uri="{BB962C8B-B14F-4D97-AF65-F5344CB8AC3E}">
        <p14:creationId xmlns:p14="http://schemas.microsoft.com/office/powerpoint/2010/main" val="196416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D44E7-06C0-44B8-942B-F6B74254184C}"/>
              </a:ext>
            </a:extLst>
          </p:cNvPr>
          <p:cNvSpPr>
            <a:spLocks noGrp="1"/>
          </p:cNvSpPr>
          <p:nvPr>
            <p:ph type="body" sz="quarter" idx="11"/>
          </p:nvPr>
        </p:nvSpPr>
        <p:spPr>
          <a:xfrm>
            <a:off x="410160" y="751304"/>
            <a:ext cx="3870366" cy="414338"/>
          </a:xfrm>
        </p:spPr>
        <p:txBody>
          <a:bodyPr/>
          <a:lstStyle/>
          <a:p>
            <a:r>
              <a:rPr lang="en-US" dirty="0"/>
              <a:t>Grouping</a:t>
            </a:r>
          </a:p>
          <a:p>
            <a:endParaRPr lang="en-CA" dirty="0"/>
          </a:p>
        </p:txBody>
      </p:sp>
      <p:sp>
        <p:nvSpPr>
          <p:cNvPr id="4" name="Text Placeholder 3">
            <a:extLst>
              <a:ext uri="{FF2B5EF4-FFF2-40B4-BE49-F238E27FC236}">
                <a16:creationId xmlns:a16="http://schemas.microsoft.com/office/drawing/2014/main" id="{14D1EA1C-700C-4CD8-9428-E27D9023EF16}"/>
              </a:ext>
            </a:extLst>
          </p:cNvPr>
          <p:cNvSpPr>
            <a:spLocks noGrp="1"/>
          </p:cNvSpPr>
          <p:nvPr>
            <p:ph type="body" sz="quarter" idx="12"/>
          </p:nvPr>
        </p:nvSpPr>
        <p:spPr>
          <a:xfrm>
            <a:off x="586413" y="1445970"/>
            <a:ext cx="7388225" cy="1703610"/>
          </a:xfrm>
        </p:spPr>
        <p:txBody>
          <a:bodyPr/>
          <a:lstStyle/>
          <a:p>
            <a:r>
              <a:rPr lang="en-US" sz="2000" dirty="0"/>
              <a:t>A Grouping is a collection of groups, allowing multiple different sets of teams to be created in the course. Access to resources and activities can be limited based on the groupings chosen in the activity or resource settings.</a:t>
            </a:r>
            <a:br>
              <a:rPr lang="en-US" sz="2000" dirty="0"/>
            </a:br>
            <a:endParaRPr lang="en-US" sz="2000" dirty="0"/>
          </a:p>
          <a:p>
            <a:r>
              <a:rPr lang="en-US" sz="2000" dirty="0"/>
              <a:t>If a course has only one set of groups, groupings are not needed. Groupings are only used if course activities require multiple sets of groups.</a:t>
            </a:r>
          </a:p>
          <a:p>
            <a:endParaRPr lang="en-CA" sz="2000" dirty="0"/>
          </a:p>
        </p:txBody>
      </p:sp>
      <p:sp>
        <p:nvSpPr>
          <p:cNvPr id="5" name="Rectangle: Rounded Corners 4">
            <a:extLst>
              <a:ext uri="{FF2B5EF4-FFF2-40B4-BE49-F238E27FC236}">
                <a16:creationId xmlns:a16="http://schemas.microsoft.com/office/drawing/2014/main" id="{9B3C7AAA-5D54-401F-897D-D4C22DB244D3}"/>
              </a:ext>
            </a:extLst>
          </p:cNvPr>
          <p:cNvSpPr/>
          <p:nvPr/>
        </p:nvSpPr>
        <p:spPr>
          <a:xfrm>
            <a:off x="1133516" y="4270159"/>
            <a:ext cx="1161560" cy="580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Ana</a:t>
            </a:r>
          </a:p>
          <a:p>
            <a:pPr marL="285750" indent="-285750">
              <a:buFont typeface="Arial" panose="020B0604020202020204" pitchFamily="34" charset="0"/>
              <a:buChar char="•"/>
            </a:pPr>
            <a:r>
              <a:rPr lang="en-US" sz="1200" dirty="0"/>
              <a:t>James</a:t>
            </a:r>
            <a:endParaRPr lang="en-CA" sz="1200" dirty="0"/>
          </a:p>
        </p:txBody>
      </p:sp>
      <p:sp>
        <p:nvSpPr>
          <p:cNvPr id="6" name="TextBox 5">
            <a:extLst>
              <a:ext uri="{FF2B5EF4-FFF2-40B4-BE49-F238E27FC236}">
                <a16:creationId xmlns:a16="http://schemas.microsoft.com/office/drawing/2014/main" id="{607E5F8E-A774-4E12-AE70-19DF1B9BDAD5}"/>
              </a:ext>
            </a:extLst>
          </p:cNvPr>
          <p:cNvSpPr txBox="1"/>
          <p:nvPr/>
        </p:nvSpPr>
        <p:spPr>
          <a:xfrm>
            <a:off x="1129126" y="3812984"/>
            <a:ext cx="856645" cy="369332"/>
          </a:xfrm>
          <a:prstGeom prst="rect">
            <a:avLst/>
          </a:prstGeom>
          <a:noFill/>
        </p:spPr>
        <p:txBody>
          <a:bodyPr wrap="none" rtlCol="0">
            <a:spAutoFit/>
          </a:bodyPr>
          <a:lstStyle/>
          <a:p>
            <a:r>
              <a:rPr lang="en-US" dirty="0"/>
              <a:t>Team 1</a:t>
            </a:r>
            <a:endParaRPr lang="en-CA" dirty="0"/>
          </a:p>
        </p:txBody>
      </p:sp>
      <p:sp>
        <p:nvSpPr>
          <p:cNvPr id="7" name="Rectangle: Rounded Corners 6">
            <a:extLst>
              <a:ext uri="{FF2B5EF4-FFF2-40B4-BE49-F238E27FC236}">
                <a16:creationId xmlns:a16="http://schemas.microsoft.com/office/drawing/2014/main" id="{84A27932-6C72-41D0-BD01-22E62F372050}"/>
              </a:ext>
            </a:extLst>
          </p:cNvPr>
          <p:cNvSpPr/>
          <p:nvPr/>
        </p:nvSpPr>
        <p:spPr>
          <a:xfrm>
            <a:off x="2576015" y="4270159"/>
            <a:ext cx="1161560" cy="580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David</a:t>
            </a:r>
          </a:p>
          <a:p>
            <a:pPr marL="285750" indent="-285750">
              <a:buFont typeface="Arial" panose="020B0604020202020204" pitchFamily="34" charset="0"/>
              <a:buChar char="•"/>
            </a:pPr>
            <a:r>
              <a:rPr lang="en-US" sz="1200" dirty="0"/>
              <a:t>Anthony</a:t>
            </a:r>
            <a:endParaRPr lang="en-CA" sz="1200" dirty="0"/>
          </a:p>
        </p:txBody>
      </p:sp>
      <p:sp>
        <p:nvSpPr>
          <p:cNvPr id="8" name="TextBox 7">
            <a:extLst>
              <a:ext uri="{FF2B5EF4-FFF2-40B4-BE49-F238E27FC236}">
                <a16:creationId xmlns:a16="http://schemas.microsoft.com/office/drawing/2014/main" id="{E9F5E630-7118-4BF3-B72E-F4E60DC16763}"/>
              </a:ext>
            </a:extLst>
          </p:cNvPr>
          <p:cNvSpPr txBox="1"/>
          <p:nvPr/>
        </p:nvSpPr>
        <p:spPr>
          <a:xfrm>
            <a:off x="2571625" y="3812984"/>
            <a:ext cx="856645" cy="369332"/>
          </a:xfrm>
          <a:prstGeom prst="rect">
            <a:avLst/>
          </a:prstGeom>
          <a:noFill/>
        </p:spPr>
        <p:txBody>
          <a:bodyPr wrap="none" rtlCol="0">
            <a:spAutoFit/>
          </a:bodyPr>
          <a:lstStyle/>
          <a:p>
            <a:r>
              <a:rPr lang="en-US" dirty="0"/>
              <a:t>Team 2</a:t>
            </a:r>
            <a:endParaRPr lang="en-CA" dirty="0"/>
          </a:p>
        </p:txBody>
      </p:sp>
      <p:sp>
        <p:nvSpPr>
          <p:cNvPr id="9" name="Rectangle: Rounded Corners 8">
            <a:extLst>
              <a:ext uri="{FF2B5EF4-FFF2-40B4-BE49-F238E27FC236}">
                <a16:creationId xmlns:a16="http://schemas.microsoft.com/office/drawing/2014/main" id="{991C1A3B-DDF0-468A-953F-58B9A8456687}"/>
              </a:ext>
            </a:extLst>
          </p:cNvPr>
          <p:cNvSpPr/>
          <p:nvPr/>
        </p:nvSpPr>
        <p:spPr>
          <a:xfrm>
            <a:off x="4009735" y="4270159"/>
            <a:ext cx="1161560" cy="5807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Cathy</a:t>
            </a:r>
          </a:p>
          <a:p>
            <a:pPr marL="285750" indent="-285750">
              <a:buFont typeface="Arial" panose="020B0604020202020204" pitchFamily="34" charset="0"/>
              <a:buChar char="•"/>
            </a:pPr>
            <a:r>
              <a:rPr lang="en-US" sz="1200" dirty="0"/>
              <a:t>Karen</a:t>
            </a:r>
          </a:p>
        </p:txBody>
      </p:sp>
      <p:sp>
        <p:nvSpPr>
          <p:cNvPr id="10" name="TextBox 9">
            <a:extLst>
              <a:ext uri="{FF2B5EF4-FFF2-40B4-BE49-F238E27FC236}">
                <a16:creationId xmlns:a16="http://schemas.microsoft.com/office/drawing/2014/main" id="{EE1A778F-4CA3-42EE-9DCF-4AEF9CE66438}"/>
              </a:ext>
            </a:extLst>
          </p:cNvPr>
          <p:cNvSpPr txBox="1"/>
          <p:nvPr/>
        </p:nvSpPr>
        <p:spPr>
          <a:xfrm>
            <a:off x="4005345" y="3812984"/>
            <a:ext cx="856645" cy="369332"/>
          </a:xfrm>
          <a:prstGeom prst="rect">
            <a:avLst/>
          </a:prstGeom>
          <a:noFill/>
        </p:spPr>
        <p:txBody>
          <a:bodyPr wrap="none" rtlCol="0">
            <a:spAutoFit/>
          </a:bodyPr>
          <a:lstStyle/>
          <a:p>
            <a:r>
              <a:rPr lang="en-US" dirty="0"/>
              <a:t>Team 3</a:t>
            </a:r>
            <a:endParaRPr lang="en-CA" dirty="0"/>
          </a:p>
        </p:txBody>
      </p:sp>
      <p:sp>
        <p:nvSpPr>
          <p:cNvPr id="11" name="Rectangle: Rounded Corners 10">
            <a:extLst>
              <a:ext uri="{FF2B5EF4-FFF2-40B4-BE49-F238E27FC236}">
                <a16:creationId xmlns:a16="http://schemas.microsoft.com/office/drawing/2014/main" id="{B1E8F9E9-5828-4CDE-A451-4ADF6E39D808}"/>
              </a:ext>
            </a:extLst>
          </p:cNvPr>
          <p:cNvSpPr/>
          <p:nvPr/>
        </p:nvSpPr>
        <p:spPr>
          <a:xfrm>
            <a:off x="1137906" y="5865537"/>
            <a:ext cx="1161560" cy="81934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Ana</a:t>
            </a:r>
          </a:p>
          <a:p>
            <a:pPr marL="285750" indent="-285750">
              <a:buFont typeface="Arial" panose="020B0604020202020204" pitchFamily="34" charset="0"/>
              <a:buChar char="•"/>
            </a:pPr>
            <a:r>
              <a:rPr lang="en-US" sz="1200" dirty="0"/>
              <a:t>James</a:t>
            </a:r>
          </a:p>
          <a:p>
            <a:pPr marL="285750" indent="-285750">
              <a:buFont typeface="Arial" panose="020B0604020202020204" pitchFamily="34" charset="0"/>
              <a:buChar char="•"/>
            </a:pPr>
            <a:r>
              <a:rPr lang="en-US" sz="1200" dirty="0"/>
              <a:t>Cathy</a:t>
            </a:r>
            <a:endParaRPr lang="en-CA" sz="1200" dirty="0"/>
          </a:p>
        </p:txBody>
      </p:sp>
      <p:sp>
        <p:nvSpPr>
          <p:cNvPr id="12" name="TextBox 11">
            <a:extLst>
              <a:ext uri="{FF2B5EF4-FFF2-40B4-BE49-F238E27FC236}">
                <a16:creationId xmlns:a16="http://schemas.microsoft.com/office/drawing/2014/main" id="{18CCCCB1-D724-46FF-A120-CE4C96666748}"/>
              </a:ext>
            </a:extLst>
          </p:cNvPr>
          <p:cNvSpPr txBox="1"/>
          <p:nvPr/>
        </p:nvSpPr>
        <p:spPr>
          <a:xfrm>
            <a:off x="1133516" y="5408363"/>
            <a:ext cx="872675" cy="369332"/>
          </a:xfrm>
          <a:prstGeom prst="rect">
            <a:avLst/>
          </a:prstGeom>
          <a:noFill/>
        </p:spPr>
        <p:txBody>
          <a:bodyPr wrap="none" rtlCol="0">
            <a:spAutoFit/>
          </a:bodyPr>
          <a:lstStyle/>
          <a:p>
            <a:r>
              <a:rPr lang="en-US" dirty="0"/>
              <a:t>Team A</a:t>
            </a:r>
            <a:endParaRPr lang="en-CA" dirty="0"/>
          </a:p>
        </p:txBody>
      </p:sp>
      <p:sp>
        <p:nvSpPr>
          <p:cNvPr id="13" name="Rectangle: Rounded Corners 12">
            <a:extLst>
              <a:ext uri="{FF2B5EF4-FFF2-40B4-BE49-F238E27FC236}">
                <a16:creationId xmlns:a16="http://schemas.microsoft.com/office/drawing/2014/main" id="{13CD2BFD-C53D-4F2B-BB8C-AAF5B267AA63}"/>
              </a:ext>
            </a:extLst>
          </p:cNvPr>
          <p:cNvSpPr/>
          <p:nvPr/>
        </p:nvSpPr>
        <p:spPr>
          <a:xfrm>
            <a:off x="2580405" y="5865537"/>
            <a:ext cx="1161560" cy="819347"/>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David</a:t>
            </a:r>
          </a:p>
          <a:p>
            <a:pPr marL="285750" indent="-285750">
              <a:buFont typeface="Arial" panose="020B0604020202020204" pitchFamily="34" charset="0"/>
              <a:buChar char="•"/>
            </a:pPr>
            <a:r>
              <a:rPr lang="en-US" sz="1200" dirty="0"/>
              <a:t>Anthony</a:t>
            </a:r>
          </a:p>
          <a:p>
            <a:pPr marL="285750" indent="-285750">
              <a:buFont typeface="Arial" panose="020B0604020202020204" pitchFamily="34" charset="0"/>
              <a:buChar char="•"/>
            </a:pPr>
            <a:r>
              <a:rPr lang="en-US" sz="1200" dirty="0"/>
              <a:t>Karen</a:t>
            </a:r>
            <a:endParaRPr lang="en-CA" sz="1200" dirty="0"/>
          </a:p>
        </p:txBody>
      </p:sp>
      <p:sp>
        <p:nvSpPr>
          <p:cNvPr id="14" name="TextBox 13">
            <a:extLst>
              <a:ext uri="{FF2B5EF4-FFF2-40B4-BE49-F238E27FC236}">
                <a16:creationId xmlns:a16="http://schemas.microsoft.com/office/drawing/2014/main" id="{9BD15FC2-71D1-4915-B98E-384E892BD3B3}"/>
              </a:ext>
            </a:extLst>
          </p:cNvPr>
          <p:cNvSpPr txBox="1"/>
          <p:nvPr/>
        </p:nvSpPr>
        <p:spPr>
          <a:xfrm>
            <a:off x="2576015" y="5408363"/>
            <a:ext cx="864660" cy="369332"/>
          </a:xfrm>
          <a:prstGeom prst="rect">
            <a:avLst/>
          </a:prstGeom>
          <a:noFill/>
        </p:spPr>
        <p:txBody>
          <a:bodyPr wrap="none" rtlCol="0">
            <a:spAutoFit/>
          </a:bodyPr>
          <a:lstStyle/>
          <a:p>
            <a:r>
              <a:rPr lang="en-US" dirty="0"/>
              <a:t>Team B</a:t>
            </a:r>
            <a:endParaRPr lang="en-CA" dirty="0"/>
          </a:p>
        </p:txBody>
      </p:sp>
      <p:sp>
        <p:nvSpPr>
          <p:cNvPr id="15" name="Right Brace 14">
            <a:extLst>
              <a:ext uri="{FF2B5EF4-FFF2-40B4-BE49-F238E27FC236}">
                <a16:creationId xmlns:a16="http://schemas.microsoft.com/office/drawing/2014/main" id="{44A0AB04-6517-408C-9DE5-40B3596996D2}"/>
              </a:ext>
            </a:extLst>
          </p:cNvPr>
          <p:cNvSpPr/>
          <p:nvPr/>
        </p:nvSpPr>
        <p:spPr>
          <a:xfrm>
            <a:off x="5433134" y="3812984"/>
            <a:ext cx="452761" cy="13715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6" name="Right Brace 15">
            <a:extLst>
              <a:ext uri="{FF2B5EF4-FFF2-40B4-BE49-F238E27FC236}">
                <a16:creationId xmlns:a16="http://schemas.microsoft.com/office/drawing/2014/main" id="{139C2223-D0BE-483A-AF5A-D73263AAB7C4}"/>
              </a:ext>
            </a:extLst>
          </p:cNvPr>
          <p:cNvSpPr/>
          <p:nvPr/>
        </p:nvSpPr>
        <p:spPr>
          <a:xfrm>
            <a:off x="5433134" y="5323120"/>
            <a:ext cx="452761" cy="1371575"/>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CA"/>
          </a:p>
        </p:txBody>
      </p:sp>
      <p:sp>
        <p:nvSpPr>
          <p:cNvPr id="17" name="TextBox 16">
            <a:extLst>
              <a:ext uri="{FF2B5EF4-FFF2-40B4-BE49-F238E27FC236}">
                <a16:creationId xmlns:a16="http://schemas.microsoft.com/office/drawing/2014/main" id="{5FBE8A1A-A108-439E-A256-440A4C92FEEF}"/>
              </a:ext>
            </a:extLst>
          </p:cNvPr>
          <p:cNvSpPr txBox="1"/>
          <p:nvPr/>
        </p:nvSpPr>
        <p:spPr>
          <a:xfrm>
            <a:off x="5982926" y="4211683"/>
            <a:ext cx="1767856" cy="646331"/>
          </a:xfrm>
          <a:prstGeom prst="rect">
            <a:avLst/>
          </a:prstGeom>
          <a:noFill/>
        </p:spPr>
        <p:txBody>
          <a:bodyPr wrap="none" rtlCol="0">
            <a:spAutoFit/>
          </a:bodyPr>
          <a:lstStyle/>
          <a:p>
            <a:r>
              <a:rPr lang="en-US" dirty="0"/>
              <a:t>Teams </a:t>
            </a:r>
          </a:p>
          <a:p>
            <a:r>
              <a:rPr lang="en-US" dirty="0"/>
              <a:t>for Assignment 1</a:t>
            </a:r>
            <a:endParaRPr lang="en-CA" dirty="0"/>
          </a:p>
        </p:txBody>
      </p:sp>
      <p:sp>
        <p:nvSpPr>
          <p:cNvPr id="18" name="TextBox 17">
            <a:extLst>
              <a:ext uri="{FF2B5EF4-FFF2-40B4-BE49-F238E27FC236}">
                <a16:creationId xmlns:a16="http://schemas.microsoft.com/office/drawing/2014/main" id="{FE2D32B0-2C6B-4122-8073-CCFA239FA9AE}"/>
              </a:ext>
            </a:extLst>
          </p:cNvPr>
          <p:cNvSpPr txBox="1"/>
          <p:nvPr/>
        </p:nvSpPr>
        <p:spPr>
          <a:xfrm>
            <a:off x="5982926" y="5685741"/>
            <a:ext cx="1767856" cy="646331"/>
          </a:xfrm>
          <a:prstGeom prst="rect">
            <a:avLst/>
          </a:prstGeom>
          <a:noFill/>
        </p:spPr>
        <p:txBody>
          <a:bodyPr wrap="none" rtlCol="0">
            <a:spAutoFit/>
          </a:bodyPr>
          <a:lstStyle/>
          <a:p>
            <a:r>
              <a:rPr lang="en-US" dirty="0"/>
              <a:t>Teams </a:t>
            </a:r>
          </a:p>
          <a:p>
            <a:r>
              <a:rPr lang="en-US" dirty="0"/>
              <a:t>for Assignment 2</a:t>
            </a:r>
          </a:p>
        </p:txBody>
      </p:sp>
    </p:spTree>
    <p:extLst>
      <p:ext uri="{BB962C8B-B14F-4D97-AF65-F5344CB8AC3E}">
        <p14:creationId xmlns:p14="http://schemas.microsoft.com/office/powerpoint/2010/main" val="3894102610"/>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1587</TotalTime>
  <Words>516</Words>
  <Application>Microsoft Office PowerPoint</Application>
  <PresentationFormat>On-screen Show (4:3)</PresentationFormat>
  <Paragraphs>105</Paragraphs>
  <Slides>13</Slides>
  <Notes>1</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13</vt:i4>
      </vt:variant>
    </vt:vector>
  </HeadingPairs>
  <TitlesOfParts>
    <vt:vector size="33" baseType="lpstr">
      <vt:lpstr>-apple-system</vt: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Ignacio Estrella</cp:lastModifiedBy>
  <cp:revision>45</cp:revision>
  <dcterms:created xsi:type="dcterms:W3CDTF">2020-01-24T16:50:09Z</dcterms:created>
  <dcterms:modified xsi:type="dcterms:W3CDTF">2023-02-01T22:25:12Z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