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0" r:id="rId2"/>
    <p:sldMasterId id="2147483654" r:id="rId3"/>
    <p:sldMasterId id="2147483656" r:id="rId4"/>
    <p:sldMasterId id="2147483741" r:id="rId5"/>
    <p:sldMasterId id="2147483730" r:id="rId6"/>
    <p:sldMasterId id="2147483739" r:id="rId7"/>
    <p:sldMasterId id="2147483658" r:id="rId8"/>
    <p:sldMasterId id="2147483670" r:id="rId9"/>
    <p:sldMasterId id="2147483682" r:id="rId10"/>
    <p:sldMasterId id="2147483694" r:id="rId11"/>
    <p:sldMasterId id="2147483732" r:id="rId12"/>
    <p:sldMasterId id="2147483706" r:id="rId13"/>
    <p:sldMasterId id="2147483718" r:id="rId14"/>
    <p:sldMasterId id="2147483734" r:id="rId15"/>
  </p:sldMasterIdLst>
  <p:notesMasterIdLst>
    <p:notesMasterId r:id="rId37"/>
  </p:notesMasterIdLst>
  <p:handoutMasterIdLst>
    <p:handoutMasterId r:id="rId38"/>
  </p:handoutMasterIdLst>
  <p:sldIdLst>
    <p:sldId id="258" r:id="rId16"/>
    <p:sldId id="269" r:id="rId17"/>
    <p:sldId id="302" r:id="rId18"/>
    <p:sldId id="304" r:id="rId19"/>
    <p:sldId id="301" r:id="rId20"/>
    <p:sldId id="330" r:id="rId21"/>
    <p:sldId id="328" r:id="rId22"/>
    <p:sldId id="334" r:id="rId23"/>
    <p:sldId id="333" r:id="rId24"/>
    <p:sldId id="315" r:id="rId25"/>
    <p:sldId id="312" r:id="rId26"/>
    <p:sldId id="311" r:id="rId27"/>
    <p:sldId id="313" r:id="rId28"/>
    <p:sldId id="341" r:id="rId29"/>
    <p:sldId id="342" r:id="rId30"/>
    <p:sldId id="320" r:id="rId31"/>
    <p:sldId id="340" r:id="rId32"/>
    <p:sldId id="339" r:id="rId33"/>
    <p:sldId id="260" r:id="rId34"/>
    <p:sldId id="309" r:id="rId35"/>
    <p:sldId id="30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AE"/>
    <a:srgbClr val="313645"/>
    <a:srgbClr val="2BA9B9"/>
    <a:srgbClr val="252835"/>
    <a:srgbClr val="2EABBA"/>
    <a:srgbClr val="30A8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741" autoAdjust="0"/>
    <p:restoredTop sz="96197" autoAdjust="0"/>
  </p:normalViewPr>
  <p:slideViewPr>
    <p:cSldViewPr snapToGrid="0" snapToObjects="1">
      <p:cViewPr varScale="1">
        <p:scale>
          <a:sx n="87" d="100"/>
          <a:sy n="87" d="100"/>
        </p:scale>
        <p:origin x="208" y="8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presProps" Target="presProps.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669F0-B897-4FEA-8FB3-4560A50CA4AA}" type="datetimeFigureOut">
              <a:rPr lang="en-US" smtClean="0"/>
              <a:t>6/7/23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F3E023-B587-40E0-BA12-269F5A4E7240}" type="slidenum">
              <a:rPr lang="en-US" smtClean="0"/>
              <a:t>‹#›</a:t>
            </a:fld>
            <a:endParaRPr lang="en-US"/>
          </a:p>
        </p:txBody>
      </p:sp>
    </p:spTree>
    <p:extLst>
      <p:ext uri="{BB962C8B-B14F-4D97-AF65-F5344CB8AC3E}">
        <p14:creationId xmlns:p14="http://schemas.microsoft.com/office/powerpoint/2010/main" val="887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49751-F982-4BBC-B5E9-11519A936D13}" type="datetimeFigureOut">
              <a:rPr lang="en-US" smtClean="0"/>
              <a:t>6/7/23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1C99C-756F-4199-93C1-06CD41658318}" type="slidenum">
              <a:rPr lang="en-US" smtClean="0"/>
              <a:t>‹#›</a:t>
            </a:fld>
            <a:endParaRPr lang="en-US"/>
          </a:p>
        </p:txBody>
      </p:sp>
    </p:spTree>
    <p:extLst>
      <p:ext uri="{BB962C8B-B14F-4D97-AF65-F5344CB8AC3E}">
        <p14:creationId xmlns:p14="http://schemas.microsoft.com/office/powerpoint/2010/main" val="387853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Title</a:t>
            </a:r>
            <a:r>
              <a:rPr lang="en-CA" b="1" baseline="0" dirty="0"/>
              <a:t> slides</a:t>
            </a:r>
            <a:endParaRPr lang="en-CA" b="1"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There are five</a:t>
            </a:r>
            <a:r>
              <a:rPr lang="en-CA" baseline="0" dirty="0"/>
              <a:t> different title slide image options. Text boxes can be customized or deleted.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Add a slide: Under the ‘Home’ menu, click on ‘New Slide’ and select the layout you would like to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Duplicate a slide: In the left navigation window, right-click on the slide you would like to duplicate and select ‘Duplicate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Delete a slide: In the left navigation window, right-click on the slide you would like to delete and select ‘Delete Slide’.</a:t>
            </a:r>
          </a:p>
        </p:txBody>
      </p:sp>
      <p:sp>
        <p:nvSpPr>
          <p:cNvPr id="4" name="Slide Number Placeholder 3"/>
          <p:cNvSpPr>
            <a:spLocks noGrp="1"/>
          </p:cNvSpPr>
          <p:nvPr>
            <p:ph type="sldNum" sz="quarter" idx="10"/>
          </p:nvPr>
        </p:nvSpPr>
        <p:spPr/>
        <p:txBody>
          <a:bodyPr/>
          <a:lstStyle/>
          <a:p>
            <a:fld id="{4621C99C-756F-4199-93C1-06CD41658318}" type="slidenum">
              <a:rPr lang="en-US" smtClean="0"/>
              <a:t>1</a:t>
            </a:fld>
            <a:endParaRPr lang="en-US"/>
          </a:p>
        </p:txBody>
      </p:sp>
    </p:spTree>
    <p:extLst>
      <p:ext uri="{BB962C8B-B14F-4D97-AF65-F5344CB8AC3E}">
        <p14:creationId xmlns:p14="http://schemas.microsoft.com/office/powerpoint/2010/main" val="2979830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5% of people can’t distinguish between read and green and some people have blue/yellow colour blindness. For people who can’t distinguish red, it’s easy to confuse it with black.</a:t>
            </a:r>
          </a:p>
        </p:txBody>
      </p:sp>
      <p:sp>
        <p:nvSpPr>
          <p:cNvPr id="4" name="Slide Number Placeholder 3"/>
          <p:cNvSpPr>
            <a:spLocks noGrp="1"/>
          </p:cNvSpPr>
          <p:nvPr>
            <p:ph type="sldNum" sz="quarter" idx="5"/>
          </p:nvPr>
        </p:nvSpPr>
        <p:spPr/>
        <p:txBody>
          <a:bodyPr/>
          <a:lstStyle/>
          <a:p>
            <a:fld id="{4621C99C-756F-4199-93C1-06CD41658318}" type="slidenum">
              <a:rPr lang="en-US" smtClean="0"/>
              <a:t>15</a:t>
            </a:fld>
            <a:endParaRPr lang="en-US"/>
          </a:p>
        </p:txBody>
      </p:sp>
    </p:spTree>
    <p:extLst>
      <p:ext uri="{BB962C8B-B14F-4D97-AF65-F5344CB8AC3E}">
        <p14:creationId xmlns:p14="http://schemas.microsoft.com/office/powerpoint/2010/main" val="3142505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fails are a problem for everyone – as well as people with disabilities. We collectively have a long way to go.  But with greater awareness, ‘how to’ information, and support resources we can make a huge positive difference towards high quality learning for all.</a:t>
            </a:r>
          </a:p>
          <a:p>
            <a:endParaRPr lang="en-US" dirty="0"/>
          </a:p>
        </p:txBody>
      </p:sp>
      <p:sp>
        <p:nvSpPr>
          <p:cNvPr id="4" name="Slide Number Placeholder 3"/>
          <p:cNvSpPr>
            <a:spLocks noGrp="1"/>
          </p:cNvSpPr>
          <p:nvPr>
            <p:ph type="sldNum" sz="quarter" idx="5"/>
          </p:nvPr>
        </p:nvSpPr>
        <p:spPr/>
        <p:txBody>
          <a:bodyPr/>
          <a:lstStyle/>
          <a:p>
            <a:fld id="{4621C99C-756F-4199-93C1-06CD41658318}" type="slidenum">
              <a:rPr lang="en-US" smtClean="0"/>
              <a:t>16</a:t>
            </a:fld>
            <a:endParaRPr lang="en-US"/>
          </a:p>
        </p:txBody>
      </p:sp>
    </p:spTree>
    <p:extLst>
      <p:ext uri="{BB962C8B-B14F-4D97-AF65-F5344CB8AC3E}">
        <p14:creationId xmlns:p14="http://schemas.microsoft.com/office/powerpoint/2010/main" val="3232355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Inspiration from our critical digital pedagogy colleagues </a:t>
            </a:r>
          </a:p>
        </p:txBody>
      </p:sp>
      <p:sp>
        <p:nvSpPr>
          <p:cNvPr id="4" name="Slide Number Placeholder 3"/>
          <p:cNvSpPr>
            <a:spLocks noGrp="1"/>
          </p:cNvSpPr>
          <p:nvPr>
            <p:ph type="sldNum" sz="quarter" idx="5"/>
          </p:nvPr>
        </p:nvSpPr>
        <p:spPr/>
        <p:txBody>
          <a:bodyPr/>
          <a:lstStyle/>
          <a:p>
            <a:fld id="{4621C99C-756F-4199-93C1-06CD41658318}" type="slidenum">
              <a:rPr lang="en-US" smtClean="0"/>
              <a:t>18</a:t>
            </a:fld>
            <a:endParaRPr lang="en-US"/>
          </a:p>
        </p:txBody>
      </p:sp>
    </p:spTree>
    <p:extLst>
      <p:ext uri="{BB962C8B-B14F-4D97-AF65-F5344CB8AC3E}">
        <p14:creationId xmlns:p14="http://schemas.microsoft.com/office/powerpoint/2010/main" val="282387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1C99C-756F-4199-93C1-06CD41658318}" type="slidenum">
              <a:rPr lang="en-US" smtClean="0"/>
              <a:t>6</a:t>
            </a:fld>
            <a:endParaRPr lang="en-US"/>
          </a:p>
        </p:txBody>
      </p:sp>
    </p:spTree>
    <p:extLst>
      <p:ext uri="{BB962C8B-B14F-4D97-AF65-F5344CB8AC3E}">
        <p14:creationId xmlns:p14="http://schemas.microsoft.com/office/powerpoint/2010/main" val="215482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Prioritizing Accessibility would seem to fall mainly within the caring &amp; community-based arc of the LTRM. However, it is also a reflection of social innovation in the transformational learning arc as Royal Roads, other universities, and agencies across Canada put EDI into action rather than just goodwill statements.</a:t>
            </a:r>
          </a:p>
        </p:txBody>
      </p:sp>
      <p:sp>
        <p:nvSpPr>
          <p:cNvPr id="4" name="Slide Number Placeholder 3"/>
          <p:cNvSpPr>
            <a:spLocks noGrp="1"/>
          </p:cNvSpPr>
          <p:nvPr>
            <p:ph type="sldNum" sz="quarter" idx="10"/>
          </p:nvPr>
        </p:nvSpPr>
        <p:spPr/>
        <p:txBody>
          <a:bodyPr/>
          <a:lstStyle/>
          <a:p>
            <a:fld id="{4621C99C-756F-4199-93C1-06CD41658318}" type="slidenum">
              <a:rPr lang="en-US" smtClean="0"/>
              <a:t>7</a:t>
            </a:fld>
            <a:endParaRPr lang="en-US"/>
          </a:p>
        </p:txBody>
      </p:sp>
    </p:spTree>
    <p:extLst>
      <p:ext uri="{BB962C8B-B14F-4D97-AF65-F5344CB8AC3E}">
        <p14:creationId xmlns:p14="http://schemas.microsoft.com/office/powerpoint/2010/main" val="137251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666666"/>
                </a:solidFill>
                <a:effectLst/>
                <a:latin typeface="Auto1"/>
              </a:rPr>
              <a:t>The commitment to open, inclusive, accountable, respectful and equitable learning conditions for all is also highlighted in the RRU C to D &amp; I and Diversity Policy. </a:t>
            </a:r>
            <a:endParaRPr lang="en-US" dirty="0"/>
          </a:p>
        </p:txBody>
      </p:sp>
      <p:sp>
        <p:nvSpPr>
          <p:cNvPr id="4" name="Slide Number Placeholder 3"/>
          <p:cNvSpPr>
            <a:spLocks noGrp="1"/>
          </p:cNvSpPr>
          <p:nvPr>
            <p:ph type="sldNum" sz="quarter" idx="5"/>
          </p:nvPr>
        </p:nvSpPr>
        <p:spPr/>
        <p:txBody>
          <a:bodyPr/>
          <a:lstStyle/>
          <a:p>
            <a:fld id="{4621C99C-756F-4199-93C1-06CD41658318}" type="slidenum">
              <a:rPr lang="en-US" smtClean="0"/>
              <a:t>8</a:t>
            </a:fld>
            <a:endParaRPr lang="en-US"/>
          </a:p>
        </p:txBody>
      </p:sp>
    </p:spTree>
    <p:extLst>
      <p:ext uri="{BB962C8B-B14F-4D97-AF65-F5344CB8AC3E}">
        <p14:creationId xmlns:p14="http://schemas.microsoft.com/office/powerpoint/2010/main" val="247392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Besides doing the right thing, it’s important to be aware of the legal duty of care we have as Royal Roads employees. The legislation applies across all levels of government, educational institutions, private sectors, and non-profits.  Before moving on to Accessiblity Standards for courses, I’d like to mention the Employment &amp; Social Development Canada resources </a:t>
            </a:r>
            <a:r>
              <a:rPr lang="en-US" sz="1200" dirty="0"/>
              <a:t>Includes info on how to make text documents more accessible and links to accessibility checking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4621C99C-756F-4199-93C1-06CD41658318}" type="slidenum">
              <a:rPr lang="en-US" smtClean="0"/>
              <a:t>9</a:t>
            </a:fld>
            <a:endParaRPr lang="en-US"/>
          </a:p>
        </p:txBody>
      </p:sp>
    </p:spTree>
    <p:extLst>
      <p:ext uri="{BB962C8B-B14F-4D97-AF65-F5344CB8AC3E}">
        <p14:creationId xmlns:p14="http://schemas.microsoft.com/office/powerpoint/2010/main" val="1959628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RRU Knowledgebase article outlines 5 critical accessibility standards [hyperlinked title here and link is also included in the refs].   Now, we’ll unpack each of these standards.</a:t>
            </a:r>
          </a:p>
        </p:txBody>
      </p:sp>
      <p:sp>
        <p:nvSpPr>
          <p:cNvPr id="4" name="Slide Number Placeholder 3"/>
          <p:cNvSpPr>
            <a:spLocks noGrp="1"/>
          </p:cNvSpPr>
          <p:nvPr>
            <p:ph type="sldNum" sz="quarter" idx="5"/>
          </p:nvPr>
        </p:nvSpPr>
        <p:spPr/>
        <p:txBody>
          <a:bodyPr/>
          <a:lstStyle/>
          <a:p>
            <a:fld id="{4621C99C-756F-4199-93C1-06CD41658318}" type="slidenum">
              <a:rPr lang="en-US" smtClean="0"/>
              <a:t>10</a:t>
            </a:fld>
            <a:endParaRPr lang="en-US"/>
          </a:p>
        </p:txBody>
      </p:sp>
    </p:spTree>
    <p:extLst>
      <p:ext uri="{BB962C8B-B14F-4D97-AF65-F5344CB8AC3E}">
        <p14:creationId xmlns:p14="http://schemas.microsoft.com/office/powerpoint/2010/main" val="3420812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1C99C-756F-4199-93C1-06CD41658318}" type="slidenum">
              <a:rPr lang="en-US" smtClean="0"/>
              <a:t>11</a:t>
            </a:fld>
            <a:endParaRPr lang="en-US"/>
          </a:p>
        </p:txBody>
      </p:sp>
    </p:spTree>
    <p:extLst>
      <p:ext uri="{BB962C8B-B14F-4D97-AF65-F5344CB8AC3E}">
        <p14:creationId xmlns:p14="http://schemas.microsoft.com/office/powerpoint/2010/main" val="21257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imagine, URLs </a:t>
            </a:r>
            <a:r>
              <a:rPr lang="en-US" sz="1200" dirty="0"/>
              <a:t>present a barrier for people who use screen readers.  Mention 2 points: UDL example intentionally selected –b/c none of us can tailor courses to meet ALL dimensions of diversity … and APA acknowledgement of accessibility as priority. </a:t>
            </a:r>
          </a:p>
          <a:p>
            <a:endParaRPr lang="en-US" dirty="0"/>
          </a:p>
        </p:txBody>
      </p:sp>
      <p:sp>
        <p:nvSpPr>
          <p:cNvPr id="4" name="Slide Number Placeholder 3"/>
          <p:cNvSpPr>
            <a:spLocks noGrp="1"/>
          </p:cNvSpPr>
          <p:nvPr>
            <p:ph type="sldNum" sz="quarter" idx="5"/>
          </p:nvPr>
        </p:nvSpPr>
        <p:spPr/>
        <p:txBody>
          <a:bodyPr/>
          <a:lstStyle/>
          <a:p>
            <a:fld id="{4621C99C-756F-4199-93C1-06CD41658318}" type="slidenum">
              <a:rPr lang="en-US" smtClean="0"/>
              <a:t>12</a:t>
            </a:fld>
            <a:endParaRPr lang="en-US"/>
          </a:p>
        </p:txBody>
      </p:sp>
    </p:spTree>
    <p:extLst>
      <p:ext uri="{BB962C8B-B14F-4D97-AF65-F5344CB8AC3E}">
        <p14:creationId xmlns:p14="http://schemas.microsoft.com/office/powerpoint/2010/main" val="391837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1C99C-756F-4199-93C1-06CD41658318}" type="slidenum">
              <a:rPr lang="en-US" smtClean="0"/>
              <a:t>13</a:t>
            </a:fld>
            <a:endParaRPr lang="en-US"/>
          </a:p>
        </p:txBody>
      </p:sp>
    </p:spTree>
    <p:extLst>
      <p:ext uri="{BB962C8B-B14F-4D97-AF65-F5344CB8AC3E}">
        <p14:creationId xmlns:p14="http://schemas.microsoft.com/office/powerpoint/2010/main" val="34853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 1">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19931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0"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91873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opt 3">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675638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opt 4">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1967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custom image">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0" y="0"/>
            <a:ext cx="6400800" cy="6858000"/>
            <a:chOff x="0" y="0"/>
            <a:chExt cx="6400800" cy="6858000"/>
          </a:xfrm>
          <a:solidFill>
            <a:srgbClr val="F0F1EE"/>
          </a:solidFill>
        </p:grpSpPr>
        <p:sp>
          <p:nvSpPr>
            <p:cNvPr id="6"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userDrawn="1"/>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12" name="Picture 11"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15"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828230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1615176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8"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9" name="Text Placeholder 11"/>
          <p:cNvSpPr>
            <a:spLocks noGrp="1"/>
          </p:cNvSpPr>
          <p:nvPr>
            <p:ph type="body" sz="quarter" idx="12" hasCustomPrompt="1"/>
          </p:nvPr>
        </p:nvSpPr>
        <p:spPr>
          <a:xfrm>
            <a:off x="641350" y="2360370"/>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406832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wo column">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350" y="1943104"/>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192030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head two column">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6"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7" name="Text Placeholder 11"/>
          <p:cNvSpPr>
            <a:spLocks noGrp="1"/>
          </p:cNvSpPr>
          <p:nvPr>
            <p:ph type="body" sz="quarter" idx="12" hasCustomPrompt="1"/>
          </p:nvPr>
        </p:nvSpPr>
        <p:spPr>
          <a:xfrm>
            <a:off x="641350" y="2360485"/>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4238035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wo column bullets">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5" name="Text Placeholder 11"/>
          <p:cNvSpPr>
            <a:spLocks noGrp="1"/>
          </p:cNvSpPr>
          <p:nvPr>
            <p:ph type="body" sz="quarter" idx="12" hasCustomPrompt="1"/>
          </p:nvPr>
        </p:nvSpPr>
        <p:spPr>
          <a:xfrm>
            <a:off x="641451" y="1944476"/>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upsum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Tree>
    <p:extLst>
      <p:ext uri="{BB962C8B-B14F-4D97-AF65-F5344CB8AC3E}">
        <p14:creationId xmlns:p14="http://schemas.microsoft.com/office/powerpoint/2010/main" val="826211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head two column bullets">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641451" y="2325458"/>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Tree>
    <p:extLst>
      <p:ext uri="{BB962C8B-B14F-4D97-AF65-F5344CB8AC3E}">
        <p14:creationId xmlns:p14="http://schemas.microsoft.com/office/powerpoint/2010/main" val="216387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548108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690E-1739-4BF8-A414-34B2A05678C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1BB3F9E-9EBE-4283-848F-929DAE903C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A1B8C4C-2BC9-423C-AF53-B9F64ACD783E}"/>
              </a:ext>
            </a:extLst>
          </p:cNvPr>
          <p:cNvSpPr>
            <a:spLocks noGrp="1"/>
          </p:cNvSpPr>
          <p:nvPr>
            <p:ph type="dt" sz="half" idx="10"/>
          </p:nvPr>
        </p:nvSpPr>
        <p:spPr/>
        <p:txBody>
          <a:bodyPr/>
          <a:lstStyle/>
          <a:p>
            <a:fld id="{AFB0F3D9-8BED-4B74-A8BA-C4DE0AA3C47D}" type="datetimeFigureOut">
              <a:rPr lang="en-CA" smtClean="0"/>
              <a:t>2023-06-07</a:t>
            </a:fld>
            <a:endParaRPr lang="en-CA"/>
          </a:p>
        </p:txBody>
      </p:sp>
      <p:sp>
        <p:nvSpPr>
          <p:cNvPr id="5" name="Footer Placeholder 4">
            <a:extLst>
              <a:ext uri="{FF2B5EF4-FFF2-40B4-BE49-F238E27FC236}">
                <a16:creationId xmlns:a16="http://schemas.microsoft.com/office/drawing/2014/main" id="{AFE8FF72-CEF1-47EA-9D33-9904E3DFFA6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FB6AC91-21D2-4C42-A379-F26760CEAC0B}"/>
              </a:ext>
            </a:extLst>
          </p:cNvPr>
          <p:cNvSpPr>
            <a:spLocks noGrp="1"/>
          </p:cNvSpPr>
          <p:nvPr>
            <p:ph type="sldNum" sz="quarter" idx="12"/>
          </p:nvPr>
        </p:nvSpPr>
        <p:spPr/>
        <p:txBody>
          <a:bodyPr/>
          <a:lstStyle/>
          <a:p>
            <a:fld id="{CE2E1492-C9BE-4596-8787-3BF5372341AE}" type="slidenum">
              <a:rPr lang="en-CA" smtClean="0"/>
              <a:t>‹#›</a:t>
            </a:fld>
            <a:endParaRPr lang="en-CA"/>
          </a:p>
        </p:txBody>
      </p:sp>
    </p:spTree>
    <p:extLst>
      <p:ext uri="{BB962C8B-B14F-4D97-AF65-F5344CB8AC3E}">
        <p14:creationId xmlns:p14="http://schemas.microsoft.com/office/powerpoint/2010/main" val="3871912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497969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head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0" name="Text Placeholder 11"/>
          <p:cNvSpPr>
            <a:spLocks noGrp="1"/>
          </p:cNvSpPr>
          <p:nvPr>
            <p:ph type="body" sz="quarter" idx="12"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556566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1"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3410696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head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8" name="Text Placeholder 2"/>
          <p:cNvSpPr>
            <a:spLocks noGrp="1"/>
          </p:cNvSpPr>
          <p:nvPr>
            <p:ph type="body" sz="quarter" idx="12"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2" name="Text Placeholder 11"/>
          <p:cNvSpPr>
            <a:spLocks noGrp="1"/>
          </p:cNvSpPr>
          <p:nvPr>
            <p:ph type="body" sz="quarter" idx="13"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148752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 3">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69180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 4">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7792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 5">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5"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21677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grpSp>
        <p:nvGrpSpPr>
          <p:cNvPr id="6" name="Group 5"/>
          <p:cNvGrpSpPr>
            <a:grpSpLocks noChangeAspect="1"/>
          </p:cNvGrpSpPr>
          <p:nvPr userDrawn="1"/>
        </p:nvGrpSpPr>
        <p:grpSpPr>
          <a:xfrm>
            <a:off x="0" y="0"/>
            <a:ext cx="6400800" cy="6858000"/>
            <a:chOff x="0" y="0"/>
            <a:chExt cx="6400800" cy="6858000"/>
          </a:xfrm>
          <a:solidFill>
            <a:srgbClr val="272B38"/>
          </a:solidFill>
        </p:grpSpPr>
        <p:sp>
          <p:nvSpPr>
            <p:cNvPr id="7"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4"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52409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edgement of Traditional Lands">
    <p:spTree>
      <p:nvGrpSpPr>
        <p:cNvPr id="1" name=""/>
        <p:cNvGrpSpPr/>
        <p:nvPr/>
      </p:nvGrpSpPr>
      <p:grpSpPr>
        <a:xfrm>
          <a:off x="0" y="0"/>
          <a:ext cx="0" cy="0"/>
          <a:chOff x="0" y="0"/>
          <a:chExt cx="0" cy="0"/>
        </a:xfrm>
      </p:grpSpPr>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9" name="TextBox 8"/>
          <p:cNvSpPr txBox="1"/>
          <p:nvPr userDrawn="1"/>
        </p:nvSpPr>
        <p:spPr>
          <a:xfrm>
            <a:off x="371605" y="1713131"/>
            <a:ext cx="4275210" cy="4801314"/>
          </a:xfrm>
          <a:prstGeom prst="rect">
            <a:avLst/>
          </a:prstGeom>
          <a:noFill/>
        </p:spPr>
        <p:txBody>
          <a:bodyPr wrap="square" rtlCol="0">
            <a:spAutoFit/>
          </a:bodyPr>
          <a:lstStyle/>
          <a:p>
            <a:r>
              <a:rPr lang="en-US" sz="1800" b="0" i="0" u="none" strike="noStrike" kern="1200" baseline="0" dirty="0">
                <a:solidFill>
                  <a:srgbClr val="313645"/>
                </a:solidFill>
                <a:latin typeface="+mn-lt"/>
                <a:ea typeface="+mn-ea"/>
                <a:cs typeface="+mn-cs"/>
              </a:rPr>
              <a:t>Royal Roads University acknowledges that the campus is located on the traditional lands of the Xwsepsum (Esquimalt) and </a:t>
            </a:r>
            <a:r>
              <a:rPr lang="en-US" sz="1800" b="0" i="0" u="none" strike="noStrike" kern="1200" baseline="0" dirty="0" err="1">
                <a:solidFill>
                  <a:srgbClr val="313645"/>
                </a:solidFill>
                <a:latin typeface="+mn-lt"/>
                <a:ea typeface="+mn-ea"/>
                <a:cs typeface="+mn-cs"/>
              </a:rPr>
              <a:t>Lekwungen</a:t>
            </a:r>
            <a:r>
              <a:rPr lang="en-US" sz="1800" b="0" i="0" u="none" strike="noStrike" kern="1200" baseline="0" dirty="0">
                <a:solidFill>
                  <a:srgbClr val="313645"/>
                </a:solidFill>
                <a:latin typeface="+mn-lt"/>
                <a:ea typeface="+mn-ea"/>
                <a:cs typeface="+mn-cs"/>
              </a:rPr>
              <a:t> (Songhees) ancestors and families who have lived here for thousands </a:t>
            </a:r>
          </a:p>
          <a:p>
            <a:r>
              <a:rPr lang="en-US" sz="1800" b="0" i="0" u="none" strike="noStrike" kern="1200" baseline="0" dirty="0">
                <a:solidFill>
                  <a:srgbClr val="313645"/>
                </a:solidFill>
                <a:latin typeface="+mn-lt"/>
                <a:ea typeface="+mn-ea"/>
                <a:cs typeface="+mn-cs"/>
              </a:rPr>
              <a:t>of years.</a:t>
            </a:r>
          </a:p>
          <a:p>
            <a:r>
              <a:rPr lang="en-US" sz="1800" b="0" i="0" u="none" strike="noStrike" kern="1200" baseline="0" dirty="0">
                <a:solidFill>
                  <a:srgbClr val="313645"/>
                </a:solidFill>
                <a:latin typeface="+mn-lt"/>
                <a:ea typeface="+mn-ea"/>
                <a:cs typeface="+mn-cs"/>
              </a:rPr>
              <a:t> </a:t>
            </a:r>
            <a:endParaRPr lang="en-CA" sz="1800" b="0" i="0" u="none" strike="noStrike" kern="1200" baseline="0" dirty="0">
              <a:solidFill>
                <a:srgbClr val="313645"/>
              </a:solidFill>
              <a:latin typeface="+mn-lt"/>
              <a:ea typeface="+mn-ea"/>
              <a:cs typeface="+mn-cs"/>
            </a:endParaRPr>
          </a:p>
          <a:p>
            <a:r>
              <a:rPr lang="en-US" sz="1800" b="0" i="0" u="none" strike="noStrike" kern="1200" baseline="0" dirty="0">
                <a:solidFill>
                  <a:srgbClr val="313645"/>
                </a:solidFill>
                <a:latin typeface="+mn-lt"/>
                <a:ea typeface="+mn-ea"/>
                <a:cs typeface="+mn-cs"/>
              </a:rPr>
              <a:t>This land has been part of the fabric of the life of Indigenous communities long before Hatley Castle was built, and it will be long into the future. It is with gratitude that we now learn and work here, where the past, present and future of Indigenous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non-Indigenous students, faculty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staff come together.</a:t>
            </a:r>
            <a:endParaRPr lang="en-CA" sz="1800" b="0" i="0" u="none" strike="noStrike" kern="1200" baseline="0" dirty="0">
              <a:solidFill>
                <a:srgbClr val="313645"/>
              </a:solidFill>
              <a:latin typeface="+mn-lt"/>
              <a:ea typeface="+mn-ea"/>
              <a:cs typeface="+mn-cs"/>
            </a:endParaRPr>
          </a:p>
          <a:p>
            <a:endParaRPr lang="en-US" sz="1800" b="0" i="0" u="none" strike="noStrike" kern="1200" baseline="0" dirty="0">
              <a:solidFill>
                <a:srgbClr val="313645"/>
              </a:solidFill>
              <a:latin typeface="+mn-lt"/>
              <a:ea typeface="+mn-ea"/>
              <a:cs typeface="+mn-cs"/>
            </a:endParaRPr>
          </a:p>
          <a:p>
            <a:r>
              <a:rPr lang="en-US" sz="1800" b="0" i="0" u="none" strike="noStrike" kern="1200" baseline="0" dirty="0" err="1">
                <a:solidFill>
                  <a:srgbClr val="313645"/>
                </a:solidFill>
                <a:latin typeface="+mn-lt"/>
                <a:ea typeface="+mn-ea"/>
                <a:cs typeface="+mn-cs"/>
              </a:rPr>
              <a:t>Hay'sxw'qa</a:t>
            </a:r>
            <a:r>
              <a:rPr lang="en-US" sz="1800" b="0" i="0" u="none" strike="noStrike" kern="1200" baseline="0" dirty="0">
                <a:solidFill>
                  <a:srgbClr val="313645"/>
                </a:solidFill>
                <a:latin typeface="+mn-lt"/>
                <a:ea typeface="+mn-ea"/>
                <a:cs typeface="+mn-cs"/>
              </a:rPr>
              <a:t> </a:t>
            </a:r>
            <a:r>
              <a:rPr lang="en-US" sz="1800" b="0" i="0" u="none" strike="noStrike" kern="1200" baseline="0" dirty="0" err="1">
                <a:solidFill>
                  <a:srgbClr val="313645"/>
                </a:solidFill>
                <a:latin typeface="+mn-lt"/>
                <a:ea typeface="+mn-ea"/>
                <a:cs typeface="+mn-cs"/>
              </a:rPr>
              <a:t>si'em</a:t>
            </a:r>
            <a:r>
              <a:rPr lang="en-US" sz="1800" b="0" i="0" u="none" strike="noStrike" kern="1200" baseline="0" dirty="0">
                <a:solidFill>
                  <a:srgbClr val="313645"/>
                </a:solidFill>
                <a:latin typeface="+mn-lt"/>
                <a:ea typeface="+mn-ea"/>
                <a:cs typeface="+mn-cs"/>
              </a:rPr>
              <a:t>!</a:t>
            </a:r>
            <a:endParaRPr lang="en-CA" sz="1800" b="0" i="0" u="none" strike="noStrike" kern="1200" baseline="0" dirty="0">
              <a:solidFill>
                <a:srgbClr val="313645"/>
              </a:solidFill>
              <a:latin typeface="+mn-lt"/>
              <a:ea typeface="+mn-ea"/>
              <a:cs typeface="+mn-cs"/>
            </a:endParaRPr>
          </a:p>
        </p:txBody>
      </p:sp>
      <p:sp>
        <p:nvSpPr>
          <p:cNvPr id="11" name="Rectangle 10"/>
          <p:cNvSpPr/>
          <p:nvPr userDrawn="1"/>
        </p:nvSpPr>
        <p:spPr>
          <a:xfrm>
            <a:off x="371605" y="731818"/>
            <a:ext cx="4406190" cy="830997"/>
          </a:xfrm>
          <a:prstGeom prst="rect">
            <a:avLst/>
          </a:prstGeom>
        </p:spPr>
        <p:txBody>
          <a:bodyPr wrap="square">
            <a:spAutoFit/>
          </a:bodyPr>
          <a:lstStyle/>
          <a:p>
            <a:r>
              <a:rPr lang="en-US" sz="2400" b="1" i="0" u="none" strike="noStrike" kern="1200" baseline="0" dirty="0">
                <a:solidFill>
                  <a:srgbClr val="2BA9B9"/>
                </a:solidFill>
                <a:latin typeface="Verdana" panose="020B0604030504040204" pitchFamily="34" charset="0"/>
                <a:ea typeface="Verdana" panose="020B0604030504040204" pitchFamily="34" charset="0"/>
                <a:cs typeface="Verdana" panose="020B0604030504040204" pitchFamily="34" charset="0"/>
              </a:rPr>
              <a:t>ACKNOWLEDGMENT OF TRADITIONAL LANDS</a:t>
            </a:r>
          </a:p>
        </p:txBody>
      </p:sp>
    </p:spTree>
    <p:extLst>
      <p:ext uri="{BB962C8B-B14F-4D97-AF65-F5344CB8AC3E}">
        <p14:creationId xmlns:p14="http://schemas.microsoft.com/office/powerpoint/2010/main" val="268024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292953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opt 1">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5"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3206640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2.jpe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3.jpg"/><Relationship Id="rId4" Type="http://schemas.openxmlformats.org/officeDocument/2006/relationships/image" Target="../media/image12.jpe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538007"/>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001193"/>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30489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F0F1EE"/>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332984"/>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16-3969_Corporate - Powerpoint Template Refresh_BKG.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2326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4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BK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1205_LICex-16.jpg"/>
          <p:cNvPicPr>
            <a:picLocks noChangeAspect="1"/>
          </p:cNvPicPr>
          <p:nvPr/>
        </p:nvPicPr>
        <p:blipFill rotWithShape="1">
          <a:blip r:embed="rId5">
            <a:alphaModFix/>
            <a:extLst>
              <a:ext uri="{28A0092B-C50C-407E-A947-70E740481C1C}">
                <a14:useLocalDpi xmlns:a14="http://schemas.microsoft.com/office/drawing/2010/main"/>
              </a:ext>
            </a:extLst>
          </a:blip>
          <a:srcRect l="11215" t="1795" r="15971" b="1668"/>
          <a:stretch/>
        </p:blipFill>
        <p:spPr>
          <a:xfrm>
            <a:off x="5707630" y="0"/>
            <a:ext cx="3436370" cy="6858000"/>
          </a:xfrm>
          <a:prstGeom prst="rect">
            <a:avLst/>
          </a:prstGeom>
        </p:spPr>
      </p:pic>
    </p:spTree>
    <p:extLst>
      <p:ext uri="{BB962C8B-B14F-4D97-AF65-F5344CB8AC3E}">
        <p14:creationId xmlns:p14="http://schemas.microsoft.com/office/powerpoint/2010/main" val="3738582420"/>
      </p:ext>
    </p:extLst>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26052"/>
      </p:ext>
    </p:extLst>
  </p:cSld>
  <p:clrMap bg1="lt1" tx1="dk1" bg2="lt2" tx2="dk2" accent1="accent1" accent2="accent2" accent3="accent3" accent4="accent4" accent5="accent5" accent6="accent6" hlink="hlink" folHlink="folHlink"/>
  <p:sldLayoutIdLst>
    <p:sldLayoutId id="2147483735" r:id="rId1"/>
    <p:sldLayoutId id="214748373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TitleScree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005787"/>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692591"/>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038662"/>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152974"/>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272B38"/>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2319037"/>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352" t="2" r="24644"/>
          <a:stretch/>
        </p:blipFill>
        <p:spPr>
          <a:xfrm>
            <a:off x="3200400" y="0"/>
            <a:ext cx="5943600" cy="6858000"/>
          </a:xfrm>
          <a:prstGeom prst="rect">
            <a:avLst/>
          </a:prstGeom>
        </p:spPr>
      </p:pic>
      <p:grpSp>
        <p:nvGrpSpPr>
          <p:cNvPr id="7" name="Group 6"/>
          <p:cNvGrpSpPr>
            <a:grpSpLocks noChangeAspect="1"/>
          </p:cNvGrpSpPr>
          <p:nvPr/>
        </p:nvGrpSpPr>
        <p:grpSpPr>
          <a:xfrm>
            <a:off x="0" y="0"/>
            <a:ext cx="6400800" cy="6858000"/>
            <a:chOff x="0" y="0"/>
            <a:chExt cx="6400800" cy="6858000"/>
          </a:xfrm>
          <a:solidFill>
            <a:srgbClr val="F0F1EE"/>
          </a:solidFill>
        </p:grpSpPr>
        <p:sp>
          <p:nvSpPr>
            <p:cNvPr id="8"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214204"/>
      </p:ext>
    </p:extLst>
  </p:cSld>
  <p:clrMap bg1="lt1" tx1="dk1" bg2="lt2" tx2="dk2" accent1="accent1" accent2="accent2" accent3="accent3" accent4="accent4" accent5="accent5" accent6="accent6" hlink="hlink" folHlink="folHlink"/>
  <p:sldLayoutIdLst>
    <p:sldLayoutId id="2147483740" r:id="rId1"/>
    <p:sldLayoutId id="214748374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86156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85314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oyalroads.atlassian.net/wiki/spaces/ITKNOW/pages/5833702/Accessibility+guidelines+for+course+development"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udloncampus.cast.org/home"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hyperlink" Target="https://royalroads.atlassian.net/wiki/spaces/ITKNOW/pages/5833702/Accessibility+guidelines+for+course+development" TargetMode="External"/><Relationship Id="rId4" Type="http://schemas.openxmlformats.org/officeDocument/2006/relationships/hyperlink" Target="https://confluence.royalroads.ca/display/ITKNOW/Accessibility+guidelines+for+course+developmen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oyalroads.atlassian.net/wiki/spaces/ITKNOW/pages/5835935/Moodle+-+My+Media+Sharing+video+other+media+files"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oer.royalroads.ca/moodle/course/view.php?id=51&amp;section=5"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https://venngage.com/tools/accessible-color-palette-generator#colorGenerato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ebaim.org/projects/million/"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s://royalroads.atlassian.net/wiki/spaces/ITKNOW/pages/5840671/Accessibility+in+Teaching+Learning" TargetMode="External"/><Relationship Id="rId2" Type="http://schemas.openxmlformats.org/officeDocument/2006/relationships/hyperlink" Target="https://www.royalroads.ca/about/centre-teaching-educational-technologies/meet-ctet-team/ctet-staff-team" TargetMode="External"/><Relationship Id="rId1" Type="http://schemas.openxmlformats.org/officeDocument/2006/relationships/slideLayout" Target="../slideLayouts/slideLayout15.xml"/><Relationship Id="rId4" Type="http://schemas.openxmlformats.org/officeDocument/2006/relationships/hyperlink" Target="https://www.royalroads.ca/current-students/counselling-accessibility-wellness/accessibilit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hyperlink" Target="https://www.aaup.org/article/care-practice-care-pedagogica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bccreates.com/accessability-week-is-may-28-june-3-2023/" TargetMode="External"/><Relationship Id="rId2" Type="http://schemas.openxmlformats.org/officeDocument/2006/relationships/hyperlink" Target="https://apastyle.apa.org/style-grammar-guidelines/paper-format/accessibility/urls" TargetMode="External"/><Relationship Id="rId1" Type="http://schemas.openxmlformats.org/officeDocument/2006/relationships/slideLayout" Target="../slideLayouts/slideLayout20.xml"/><Relationship Id="rId6" Type="http://schemas.openxmlformats.org/officeDocument/2006/relationships/hyperlink" Target="https://www.canada.ca/en/employment-social-development/campaigns/national-accessability-week.html" TargetMode="External"/><Relationship Id="rId5" Type="http://schemas.openxmlformats.org/officeDocument/2006/relationships/hyperlink" Target="https://accessibility.day/" TargetMode="External"/><Relationship Id="rId4" Type="http://schemas.openxmlformats.org/officeDocument/2006/relationships/hyperlink" Target="https://cupe.ca/virtual-meetings-accessibility-checkli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oer.royalroads.ca/"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hyperlink" Target="https://www.royalroads.ca/about/centre-teaching-educational-technologies/teaching-resources/rru-instructors/supporting" TargetMode="External"/><Relationship Id="rId4" Type="http://schemas.openxmlformats.org/officeDocument/2006/relationships/hyperlink" Target="http://ctet.royalroads.ca/learning-teaching-research-mode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royalroads.ca/about/our-vision/statements-principle/commitment-diversity-inclusion"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s://www2.gov.bc.ca/gov/content/governments/about-the-bc-government/accessibility/legislation/summary#01"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hyperlink" Target="https://easterseals.ca/en/disability-in-canada-facts-figures/" TargetMode="External"/><Relationship Id="rId5" Type="http://schemas.openxmlformats.org/officeDocument/2006/relationships/hyperlink" Target="https://news.gov.bc.ca/releases/2018SDPR0041-001037" TargetMode="External"/><Relationship Id="rId4" Type="http://schemas.openxmlformats.org/officeDocument/2006/relationships/hyperlink" Target="https://www.canada.ca/content/dam/esdc-edsc/documents/programs/alternate-formats/alternate-forma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7304" y="1190506"/>
            <a:ext cx="4691886" cy="2238494"/>
          </a:xfrm>
        </p:spPr>
        <p:txBody>
          <a:bodyPr/>
          <a:lstStyle/>
          <a:p>
            <a:r>
              <a:rPr lang="en-US" sz="2800" dirty="0"/>
              <a:t>Bits &amp; Bytes </a:t>
            </a:r>
          </a:p>
          <a:p>
            <a:endParaRPr lang="en-US" sz="3200" dirty="0"/>
          </a:p>
          <a:p>
            <a:r>
              <a:rPr lang="en-US" sz="3200" dirty="0"/>
              <a:t>Accessibility Matters: Simple ways to make a positive difference</a:t>
            </a:r>
          </a:p>
        </p:txBody>
      </p:sp>
      <p:sp>
        <p:nvSpPr>
          <p:cNvPr id="3" name="Text Placeholder 2"/>
          <p:cNvSpPr>
            <a:spLocks noGrp="1"/>
          </p:cNvSpPr>
          <p:nvPr>
            <p:ph type="body" sz="quarter" idx="11"/>
          </p:nvPr>
        </p:nvSpPr>
        <p:spPr>
          <a:xfrm>
            <a:off x="371605" y="3967753"/>
            <a:ext cx="3751610" cy="1276241"/>
          </a:xfrm>
        </p:spPr>
        <p:txBody>
          <a:bodyPr/>
          <a:lstStyle/>
          <a:p>
            <a:r>
              <a:rPr lang="en-US" sz="2000" b="1" dirty="0"/>
              <a:t>Wednesday, June 7, 2023</a:t>
            </a:r>
          </a:p>
          <a:p>
            <a:endParaRPr lang="en-US" sz="2000" b="1" dirty="0"/>
          </a:p>
          <a:p>
            <a:r>
              <a:rPr lang="en-US" sz="2000" b="1" dirty="0"/>
              <a:t>Facilitator: Donna DesBiens</a:t>
            </a:r>
          </a:p>
        </p:txBody>
      </p:sp>
      <p:sp>
        <p:nvSpPr>
          <p:cNvPr id="4" name="TextBox 3">
            <a:extLst>
              <a:ext uri="{FF2B5EF4-FFF2-40B4-BE49-F238E27FC236}">
                <a16:creationId xmlns:a16="http://schemas.microsoft.com/office/drawing/2014/main" id="{A8685CB4-FF51-DC3C-C1C6-F969E82E31A8}"/>
              </a:ext>
            </a:extLst>
          </p:cNvPr>
          <p:cNvSpPr txBox="1"/>
          <p:nvPr/>
        </p:nvSpPr>
        <p:spPr>
          <a:xfrm>
            <a:off x="1543050" y="10058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205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848BE3-2DFB-8E53-5E9A-A1407D4FB43F}"/>
              </a:ext>
            </a:extLst>
          </p:cNvPr>
          <p:cNvSpPr>
            <a:spLocks noGrp="1"/>
          </p:cNvSpPr>
          <p:nvPr>
            <p:ph type="body" sz="quarter" idx="11"/>
          </p:nvPr>
        </p:nvSpPr>
        <p:spPr>
          <a:xfrm>
            <a:off x="358590" y="986118"/>
            <a:ext cx="8785410" cy="596130"/>
          </a:xfrm>
        </p:spPr>
        <p:txBody>
          <a:bodyPr/>
          <a:lstStyle/>
          <a:p>
            <a:r>
              <a:rPr lang="en-US" sz="2600" dirty="0">
                <a:hlinkClick r:id="rId3"/>
              </a:rPr>
              <a:t>Accessibility Guidelines for Course Development</a:t>
            </a:r>
            <a:endParaRPr lang="en-US" sz="2600" dirty="0"/>
          </a:p>
        </p:txBody>
      </p:sp>
      <p:sp>
        <p:nvSpPr>
          <p:cNvPr id="4" name="Text Placeholder 3">
            <a:extLst>
              <a:ext uri="{FF2B5EF4-FFF2-40B4-BE49-F238E27FC236}">
                <a16:creationId xmlns:a16="http://schemas.microsoft.com/office/drawing/2014/main" id="{4A2BB006-D9F0-171E-78A7-C45AF70C14C4}"/>
              </a:ext>
            </a:extLst>
          </p:cNvPr>
          <p:cNvSpPr>
            <a:spLocks noGrp="1"/>
          </p:cNvSpPr>
          <p:nvPr>
            <p:ph type="body" sz="quarter" idx="12"/>
          </p:nvPr>
        </p:nvSpPr>
        <p:spPr>
          <a:xfrm>
            <a:off x="641350" y="1928847"/>
            <a:ext cx="7576675" cy="3779173"/>
          </a:xfrm>
        </p:spPr>
        <p:txBody>
          <a:bodyPr/>
          <a:lstStyle/>
          <a:p>
            <a:pPr marL="342900" indent="-342900">
              <a:buFont typeface="Arial" panose="020B0604020202020204" pitchFamily="34" charset="0"/>
              <a:buChar char="•"/>
            </a:pPr>
            <a:r>
              <a:rPr lang="en-US" sz="2400" dirty="0"/>
              <a:t>Provide clear concise content.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Make linked text descriptive.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Provide meaningful ‘alt’ text equivalents for images, videos, and audio resources.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Use headings to convey meaning and structure.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Ensure colour combinations provide sufficient contrast.</a:t>
            </a:r>
          </a:p>
          <a:p>
            <a:endParaRPr lang="en-US" sz="2400" dirty="0"/>
          </a:p>
          <a:p>
            <a:endParaRPr lang="en-US" dirty="0"/>
          </a:p>
          <a:p>
            <a:endParaRPr lang="en-US" dirty="0"/>
          </a:p>
        </p:txBody>
      </p:sp>
    </p:spTree>
    <p:extLst>
      <p:ext uri="{BB962C8B-B14F-4D97-AF65-F5344CB8AC3E}">
        <p14:creationId xmlns:p14="http://schemas.microsoft.com/office/powerpoint/2010/main" val="133487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59D823-DA07-4D79-96E5-FF8883B32D75}"/>
              </a:ext>
            </a:extLst>
          </p:cNvPr>
          <p:cNvSpPr>
            <a:spLocks noGrp="1"/>
          </p:cNvSpPr>
          <p:nvPr>
            <p:ph type="body" sz="quarter" idx="11"/>
          </p:nvPr>
        </p:nvSpPr>
        <p:spPr>
          <a:xfrm>
            <a:off x="304800" y="1219200"/>
            <a:ext cx="8414727" cy="479102"/>
          </a:xfrm>
        </p:spPr>
        <p:txBody>
          <a:bodyPr/>
          <a:lstStyle/>
          <a:p>
            <a:r>
              <a:rPr lang="en-US" sz="2800" dirty="0"/>
              <a:t>Make course content clear and concise</a:t>
            </a:r>
          </a:p>
        </p:txBody>
      </p:sp>
      <p:sp>
        <p:nvSpPr>
          <p:cNvPr id="4" name="Text Placeholder 3">
            <a:extLst>
              <a:ext uri="{FF2B5EF4-FFF2-40B4-BE49-F238E27FC236}">
                <a16:creationId xmlns:a16="http://schemas.microsoft.com/office/drawing/2014/main" id="{782CF04E-265C-4E38-8161-073A032486C6}"/>
              </a:ext>
            </a:extLst>
          </p:cNvPr>
          <p:cNvSpPr>
            <a:spLocks noGrp="1"/>
          </p:cNvSpPr>
          <p:nvPr>
            <p:ph type="body" sz="quarter" idx="12"/>
          </p:nvPr>
        </p:nvSpPr>
        <p:spPr>
          <a:xfrm>
            <a:off x="717207" y="2024705"/>
            <a:ext cx="7388225" cy="3889958"/>
          </a:xfrm>
        </p:spPr>
        <p:txBody>
          <a:bodyPr/>
          <a:lstStyle/>
          <a:p>
            <a:pPr marL="285750" indent="-285750">
              <a:buFont typeface="Arial" panose="020B0604020202020204" pitchFamily="34" charset="0"/>
              <a:buChar char="•"/>
            </a:pPr>
            <a:r>
              <a:rPr lang="en-US" sz="2200" dirty="0"/>
              <a:t>Use plain language whenever possible and provide definitions / glossaries for important terminology.</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Use text editor headings and bullet lists to support meaning, structure, and use of assistive technology.</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Avoid unnecessary repetition of content in multiple course locations to reduce reader time demand and confusion.</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Ensure user-friendly navigation – e.g., findability, fewest clicks, uncluttered course home page</a:t>
            </a:r>
          </a:p>
          <a:p>
            <a:endParaRPr lang="en-US" sz="1800" dirty="0"/>
          </a:p>
        </p:txBody>
      </p:sp>
    </p:spTree>
    <p:extLst>
      <p:ext uri="{BB962C8B-B14F-4D97-AF65-F5344CB8AC3E}">
        <p14:creationId xmlns:p14="http://schemas.microsoft.com/office/powerpoint/2010/main" val="2944854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A4BF31-49FB-4EA5-85F2-7EC8A3BF6DBB}"/>
              </a:ext>
            </a:extLst>
          </p:cNvPr>
          <p:cNvSpPr>
            <a:spLocks noGrp="1"/>
          </p:cNvSpPr>
          <p:nvPr>
            <p:ph type="body" sz="quarter" idx="11"/>
          </p:nvPr>
        </p:nvSpPr>
        <p:spPr>
          <a:xfrm>
            <a:off x="595745" y="786253"/>
            <a:ext cx="7247940" cy="414338"/>
          </a:xfrm>
        </p:spPr>
        <p:txBody>
          <a:bodyPr/>
          <a:lstStyle/>
          <a:p>
            <a:r>
              <a:rPr lang="en-US" sz="2800" dirty="0"/>
              <a:t>Make linked text descriptive</a:t>
            </a:r>
          </a:p>
        </p:txBody>
      </p:sp>
      <p:sp>
        <p:nvSpPr>
          <p:cNvPr id="4" name="Text Placeholder 3">
            <a:extLst>
              <a:ext uri="{FF2B5EF4-FFF2-40B4-BE49-F238E27FC236}">
                <a16:creationId xmlns:a16="http://schemas.microsoft.com/office/drawing/2014/main" id="{797C8DC4-5152-4981-8EBA-51F585A2EADB}"/>
              </a:ext>
            </a:extLst>
          </p:cNvPr>
          <p:cNvSpPr>
            <a:spLocks noGrp="1"/>
          </p:cNvSpPr>
          <p:nvPr>
            <p:ph type="body" sz="quarter" idx="12"/>
          </p:nvPr>
        </p:nvSpPr>
        <p:spPr>
          <a:xfrm>
            <a:off x="711492" y="1384001"/>
            <a:ext cx="7388225" cy="4785305"/>
          </a:xfrm>
        </p:spPr>
        <p:txBody>
          <a:bodyPr/>
          <a:lstStyle/>
          <a:p>
            <a:pPr marL="342900" indent="-342900">
              <a:buFont typeface="Arial" panose="020B0604020202020204" pitchFamily="34" charset="0"/>
              <a:buChar char="•"/>
            </a:pPr>
            <a:r>
              <a:rPr lang="en-US" sz="2000" dirty="0"/>
              <a:t>Course readings section – hyperlink resource titles vs. URLs</a:t>
            </a:r>
          </a:p>
          <a:p>
            <a:endParaRPr lang="en-US" sz="2000" dirty="0"/>
          </a:p>
          <a:p>
            <a:pPr marL="342900" indent="-342900">
              <a:buFont typeface="Arial" panose="020B0604020202020204" pitchFamily="34" charset="0"/>
              <a:buChar char="•"/>
            </a:pPr>
            <a:r>
              <a:rPr lang="en-US" sz="2000" dirty="0"/>
              <a:t>Course content –  use descriptive language in link titles vs. URLs or linked entries like ‘click here.’ </a:t>
            </a:r>
          </a:p>
          <a:p>
            <a:pPr marL="0" indent="0">
              <a:buNone/>
            </a:pPr>
            <a:r>
              <a:rPr lang="en-US" sz="1800" dirty="0"/>
              <a:t> </a:t>
            </a:r>
          </a:p>
          <a:p>
            <a:pPr marL="0" indent="0">
              <a:buNone/>
            </a:pPr>
            <a:r>
              <a:rPr lang="en-US" sz="1800" b="1" dirty="0"/>
              <a:t>E.g., do this: </a:t>
            </a:r>
          </a:p>
          <a:p>
            <a:pPr marL="285750" indent="-285750">
              <a:buFont typeface="Arial" panose="020B0604020202020204" pitchFamily="34" charset="0"/>
              <a:buChar char="•"/>
            </a:pPr>
            <a:r>
              <a:rPr lang="en-US" sz="1800" dirty="0"/>
              <a:t>CAST, (2022). (Website). </a:t>
            </a:r>
            <a:r>
              <a:rPr lang="en-US" sz="1800" dirty="0">
                <a:hlinkClick r:id="rId3"/>
              </a:rPr>
              <a:t>UDL On Campus</a:t>
            </a:r>
            <a:r>
              <a:rPr lang="en-US" sz="1800" dirty="0"/>
              <a:t>. </a:t>
            </a:r>
          </a:p>
          <a:p>
            <a:endParaRPr lang="en-US" sz="1800" dirty="0"/>
          </a:p>
          <a:p>
            <a:pPr marL="285750" indent="-285750">
              <a:buFont typeface="Arial" panose="020B0604020202020204" pitchFamily="34" charset="0"/>
              <a:buChar char="•"/>
            </a:pPr>
            <a:r>
              <a:rPr lang="en-US" sz="1800" dirty="0"/>
              <a:t>Learn about the </a:t>
            </a:r>
            <a:r>
              <a:rPr lang="en-US" sz="1800" dirty="0">
                <a:hlinkClick r:id="rId4"/>
              </a:rPr>
              <a:t>accessibility guidelines </a:t>
            </a:r>
            <a:r>
              <a:rPr lang="en-US" sz="1800" dirty="0"/>
              <a:t>for course development on the RRU Knowledgebase. </a:t>
            </a:r>
          </a:p>
          <a:p>
            <a:endParaRPr lang="en-US" sz="1800" b="1" dirty="0"/>
          </a:p>
          <a:p>
            <a:r>
              <a:rPr lang="en-US" sz="1800" b="1" dirty="0"/>
              <a:t>Not this:</a:t>
            </a:r>
          </a:p>
          <a:p>
            <a:pPr marL="285750" indent="-285750">
              <a:buFont typeface="Arial" panose="020B0604020202020204" pitchFamily="34" charset="0"/>
              <a:buChar char="•"/>
            </a:pPr>
            <a:r>
              <a:rPr lang="en-US" sz="1800" dirty="0"/>
              <a:t>Learn about the accessibility guidelines for course development at: </a:t>
            </a:r>
            <a:r>
              <a:rPr lang="en-US" sz="1800" dirty="0">
                <a:hlinkClick r:id="rId5"/>
              </a:rPr>
              <a:t>https://royalroads.atlassian.net/wiki/spaces/ITKNOW/pages/5833702/Accessibility+guidelines+for+course+development</a:t>
            </a:r>
            <a:r>
              <a:rPr lang="en-US" sz="1800" dirty="0"/>
              <a:t>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solidFill>
                  <a:srgbClr val="0070C0"/>
                </a:solidFill>
              </a:rPr>
              <a:t>Click here f</a:t>
            </a:r>
            <a:r>
              <a:rPr lang="en-US" sz="1800" dirty="0"/>
              <a:t>or information on Universal Design for Learning.</a:t>
            </a:r>
          </a:p>
        </p:txBody>
      </p:sp>
    </p:spTree>
    <p:extLst>
      <p:ext uri="{BB962C8B-B14F-4D97-AF65-F5344CB8AC3E}">
        <p14:creationId xmlns:p14="http://schemas.microsoft.com/office/powerpoint/2010/main" val="3177817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5FCCA9-6263-DFA7-6A31-46B5A0D14F65}"/>
              </a:ext>
            </a:extLst>
          </p:cNvPr>
          <p:cNvSpPr>
            <a:spLocks noGrp="1"/>
          </p:cNvSpPr>
          <p:nvPr>
            <p:ph type="body" sz="quarter" idx="11"/>
          </p:nvPr>
        </p:nvSpPr>
        <p:spPr>
          <a:xfrm>
            <a:off x="552461" y="656665"/>
            <a:ext cx="8436660" cy="414338"/>
          </a:xfrm>
        </p:spPr>
        <p:txBody>
          <a:bodyPr/>
          <a:lstStyle/>
          <a:p>
            <a:r>
              <a:rPr lang="en-US" sz="2400" dirty="0"/>
              <a:t>Provide text equivalents for images, videos &amp; audio </a:t>
            </a:r>
          </a:p>
        </p:txBody>
      </p:sp>
      <p:sp>
        <p:nvSpPr>
          <p:cNvPr id="4" name="Text Placeholder 3">
            <a:extLst>
              <a:ext uri="{FF2B5EF4-FFF2-40B4-BE49-F238E27FC236}">
                <a16:creationId xmlns:a16="http://schemas.microsoft.com/office/drawing/2014/main" id="{9ED8DB35-1A27-652E-AF64-F04066CCA34A}"/>
              </a:ext>
            </a:extLst>
          </p:cNvPr>
          <p:cNvSpPr>
            <a:spLocks noGrp="1"/>
          </p:cNvSpPr>
          <p:nvPr>
            <p:ph type="body" sz="quarter" idx="12"/>
          </p:nvPr>
        </p:nvSpPr>
        <p:spPr>
          <a:xfrm>
            <a:off x="877887" y="1288173"/>
            <a:ext cx="7388225" cy="4913162"/>
          </a:xfrm>
        </p:spPr>
        <p:txBody>
          <a:bodyPr/>
          <a:lstStyle/>
          <a:p>
            <a:pPr marL="285750" indent="-285750">
              <a:buFont typeface="Arial" panose="020B0604020202020204" pitchFamily="34" charset="0"/>
              <a:buChar char="•"/>
            </a:pPr>
            <a:r>
              <a:rPr lang="en-US" sz="2200" dirty="0"/>
              <a:t>Write meaningful ‘alt text’ to describe images for learners who use screen readers.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Provide captions on your videos and/or video and audio transcripts.</a:t>
            </a:r>
          </a:p>
          <a:p>
            <a:endParaRPr lang="en-US" sz="2200" dirty="0"/>
          </a:p>
          <a:p>
            <a:pPr marL="285750" indent="-285750">
              <a:buFont typeface="Arial" panose="020B0604020202020204" pitchFamily="34" charset="0"/>
              <a:buChar char="•"/>
            </a:pPr>
            <a:r>
              <a:rPr lang="en-US" sz="2200" dirty="0"/>
              <a:t>Enunciate clearly and speak slowly – consider using a script.</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Provide text only versions of pdfs, graphics, charts, etc. </a:t>
            </a:r>
          </a:p>
          <a:p>
            <a:pPr marL="285750" indent="-285750">
              <a:buFont typeface="Arial" panose="020B0604020202020204" pitchFamily="34" charset="0"/>
              <a:buChar char="•"/>
            </a:pPr>
            <a:endParaRPr lang="en-US" sz="2200" dirty="0"/>
          </a:p>
          <a:p>
            <a:pPr marL="0" indent="0">
              <a:buNone/>
            </a:pPr>
            <a:r>
              <a:rPr lang="en-US" sz="2200" b="1" dirty="0"/>
              <a:t>Tip </a:t>
            </a:r>
          </a:p>
          <a:p>
            <a:pPr marL="0" indent="0">
              <a:buNone/>
            </a:pPr>
            <a:r>
              <a:rPr lang="en-US" sz="2200" dirty="0"/>
              <a:t>Use </a:t>
            </a:r>
            <a:r>
              <a:rPr lang="en-US" sz="2200" dirty="0">
                <a:hlinkClick r:id="rId3"/>
              </a:rPr>
              <a:t>MyMedia</a:t>
            </a:r>
            <a:r>
              <a:rPr lang="en-US" sz="2200" dirty="0"/>
              <a:t> to create your Moodle course videos and benefit from high quality automatic captions.</a:t>
            </a:r>
          </a:p>
          <a:p>
            <a:endParaRPr lang="en-US" sz="2200" dirty="0"/>
          </a:p>
          <a:p>
            <a:endParaRPr lang="en-US" dirty="0"/>
          </a:p>
        </p:txBody>
      </p:sp>
    </p:spTree>
    <p:extLst>
      <p:ext uri="{BB962C8B-B14F-4D97-AF65-F5344CB8AC3E}">
        <p14:creationId xmlns:p14="http://schemas.microsoft.com/office/powerpoint/2010/main" val="1739019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A797EC-5CAE-81C0-EA84-E51AE15C7273}"/>
              </a:ext>
            </a:extLst>
          </p:cNvPr>
          <p:cNvSpPr>
            <a:spLocks noGrp="1"/>
          </p:cNvSpPr>
          <p:nvPr>
            <p:ph type="body" sz="quarter" idx="10"/>
          </p:nvPr>
        </p:nvSpPr>
        <p:spPr>
          <a:xfrm>
            <a:off x="410158" y="4618226"/>
            <a:ext cx="8733842" cy="1703610"/>
          </a:xfrm>
        </p:spPr>
        <p:txBody>
          <a:bodyPr/>
          <a:lstStyle/>
          <a:p>
            <a:endParaRPr lang="en-US" sz="2400" dirty="0">
              <a:latin typeface="+mn-lt"/>
            </a:endParaRPr>
          </a:p>
          <a:p>
            <a:r>
              <a:rPr lang="en-US" sz="2600" b="0" dirty="0">
                <a:latin typeface="+mn-lt"/>
              </a:rPr>
              <a:t>Tip: Check out </a:t>
            </a:r>
            <a:r>
              <a:rPr lang="en-US" sz="2600" b="0" dirty="0">
                <a:latin typeface="+mn-lt"/>
                <a:hlinkClick r:id="rId2"/>
              </a:rPr>
              <a:t>Bits &amp; Bytes Session 5 </a:t>
            </a:r>
            <a:r>
              <a:rPr lang="en-US" sz="2600" b="0" dirty="0">
                <a:latin typeface="+mn-lt"/>
              </a:rPr>
              <a:t>for info on using images effectively in Moodle to increase student engagement and learning. </a:t>
            </a:r>
          </a:p>
          <a:p>
            <a:endParaRPr lang="en-US" sz="2600" b="0" dirty="0">
              <a:latin typeface="+mn-lt"/>
            </a:endParaRPr>
          </a:p>
          <a:p>
            <a:pPr marL="342900" indent="-342900">
              <a:buFont typeface="Arial" panose="020B0604020202020204" pitchFamily="34" charset="0"/>
              <a:buChar char="•"/>
            </a:pPr>
            <a:endParaRPr lang="en-US" sz="2400" b="0" dirty="0">
              <a:latin typeface="+mn-lt"/>
            </a:endParaRPr>
          </a:p>
          <a:p>
            <a:endParaRPr lang="en-US" sz="2400" b="0" dirty="0">
              <a:latin typeface="+mn-lt"/>
            </a:endParaRPr>
          </a:p>
          <a:p>
            <a:endParaRPr lang="en-US" sz="2400" b="0" dirty="0">
              <a:latin typeface="+mn-lt"/>
            </a:endParaRPr>
          </a:p>
        </p:txBody>
      </p:sp>
      <p:sp>
        <p:nvSpPr>
          <p:cNvPr id="3" name="Text Placeholder 2">
            <a:extLst>
              <a:ext uri="{FF2B5EF4-FFF2-40B4-BE49-F238E27FC236}">
                <a16:creationId xmlns:a16="http://schemas.microsoft.com/office/drawing/2014/main" id="{6195279F-3FC5-A28A-E070-C36B21C048C2}"/>
              </a:ext>
            </a:extLst>
          </p:cNvPr>
          <p:cNvSpPr>
            <a:spLocks noGrp="1"/>
          </p:cNvSpPr>
          <p:nvPr>
            <p:ph type="body" sz="quarter" idx="11"/>
          </p:nvPr>
        </p:nvSpPr>
        <p:spPr>
          <a:xfrm>
            <a:off x="410158" y="712364"/>
            <a:ext cx="7606179" cy="353596"/>
          </a:xfrm>
        </p:spPr>
        <p:txBody>
          <a:bodyPr/>
          <a:lstStyle/>
          <a:p>
            <a:r>
              <a:rPr lang="en-US" sz="2800" dirty="0"/>
              <a:t>Headers &amp; Alt Text Example </a:t>
            </a:r>
          </a:p>
        </p:txBody>
      </p:sp>
      <p:pic>
        <p:nvPicPr>
          <p:cNvPr id="6" name="Picture 5" descr="An example of how headers create structure that allows people who use screen readers to perceive concept hierarchy.  Use of headers and also supports ALL learners to process information more efficiently. ">
            <a:extLst>
              <a:ext uri="{FF2B5EF4-FFF2-40B4-BE49-F238E27FC236}">
                <a16:creationId xmlns:a16="http://schemas.microsoft.com/office/drawing/2014/main" id="{84472401-9348-9B9B-7CD6-1CB79B16BF07}"/>
              </a:ext>
            </a:extLst>
          </p:cNvPr>
          <p:cNvPicPr>
            <a:picLocks noChangeAspect="1"/>
          </p:cNvPicPr>
          <p:nvPr/>
        </p:nvPicPr>
        <p:blipFill>
          <a:blip r:embed="rId3"/>
          <a:stretch>
            <a:fillRect/>
          </a:stretch>
        </p:blipFill>
        <p:spPr>
          <a:xfrm>
            <a:off x="585641" y="1387969"/>
            <a:ext cx="7430696" cy="2759281"/>
          </a:xfrm>
          <a:prstGeom prst="rect">
            <a:avLst/>
          </a:prstGeom>
        </p:spPr>
      </p:pic>
    </p:spTree>
    <p:extLst>
      <p:ext uri="{BB962C8B-B14F-4D97-AF65-F5344CB8AC3E}">
        <p14:creationId xmlns:p14="http://schemas.microsoft.com/office/powerpoint/2010/main" val="4021174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29E178-51DE-17BD-7FA6-06390BE578EA}"/>
              </a:ext>
            </a:extLst>
          </p:cNvPr>
          <p:cNvSpPr>
            <a:spLocks noGrp="1"/>
          </p:cNvSpPr>
          <p:nvPr>
            <p:ph type="body" sz="quarter" idx="11"/>
          </p:nvPr>
        </p:nvSpPr>
        <p:spPr>
          <a:xfrm>
            <a:off x="410160" y="1283964"/>
            <a:ext cx="6707816" cy="330200"/>
          </a:xfrm>
        </p:spPr>
        <p:txBody>
          <a:bodyPr/>
          <a:lstStyle/>
          <a:p>
            <a:r>
              <a:rPr lang="en-US" dirty="0"/>
              <a:t>Accessible Colour Contrast</a:t>
            </a:r>
          </a:p>
        </p:txBody>
      </p:sp>
      <p:sp>
        <p:nvSpPr>
          <p:cNvPr id="4" name="Text Placeholder 3">
            <a:extLst>
              <a:ext uri="{FF2B5EF4-FFF2-40B4-BE49-F238E27FC236}">
                <a16:creationId xmlns:a16="http://schemas.microsoft.com/office/drawing/2014/main" id="{21F92BFF-A85D-6C00-0A68-DDB7B3E6B2C5}"/>
              </a:ext>
            </a:extLst>
          </p:cNvPr>
          <p:cNvSpPr>
            <a:spLocks noGrp="1"/>
          </p:cNvSpPr>
          <p:nvPr>
            <p:ph type="body" sz="quarter" idx="12"/>
          </p:nvPr>
        </p:nvSpPr>
        <p:spPr>
          <a:xfrm>
            <a:off x="410160" y="1965923"/>
            <a:ext cx="8198268" cy="1703610"/>
          </a:xfrm>
        </p:spPr>
        <p:txBody>
          <a:bodyPr/>
          <a:lstStyle/>
          <a:p>
            <a:r>
              <a:rPr lang="en-US" b="1" dirty="0"/>
              <a:t>Basics:</a:t>
            </a:r>
            <a:r>
              <a:rPr lang="en-US" dirty="0"/>
              <a:t> Use dark text on a light background or light text on a dark background and avoid the colour combinations shown in the image. </a:t>
            </a:r>
          </a:p>
          <a:p>
            <a:endParaRPr lang="en-US" dirty="0"/>
          </a:p>
        </p:txBody>
      </p:sp>
      <p:pic>
        <p:nvPicPr>
          <p:cNvPr id="6" name="Picture 5" descr="Colour combinations to avoid: red &amp; green; blue and yellow; and red and black. ">
            <a:extLst>
              <a:ext uri="{FF2B5EF4-FFF2-40B4-BE49-F238E27FC236}">
                <a16:creationId xmlns:a16="http://schemas.microsoft.com/office/drawing/2014/main" id="{AD386F42-6C83-5FE7-720E-4A157D558852}"/>
              </a:ext>
            </a:extLst>
          </p:cNvPr>
          <p:cNvPicPr>
            <a:picLocks noChangeAspect="1"/>
          </p:cNvPicPr>
          <p:nvPr/>
        </p:nvPicPr>
        <p:blipFill>
          <a:blip r:embed="rId3"/>
          <a:stretch>
            <a:fillRect/>
          </a:stretch>
        </p:blipFill>
        <p:spPr>
          <a:xfrm>
            <a:off x="535572" y="3429000"/>
            <a:ext cx="3568700" cy="3086100"/>
          </a:xfrm>
          <a:prstGeom prst="rect">
            <a:avLst/>
          </a:prstGeom>
        </p:spPr>
      </p:pic>
      <p:sp>
        <p:nvSpPr>
          <p:cNvPr id="7" name="TextBox 6">
            <a:extLst>
              <a:ext uri="{FF2B5EF4-FFF2-40B4-BE49-F238E27FC236}">
                <a16:creationId xmlns:a16="http://schemas.microsoft.com/office/drawing/2014/main" id="{AC6211B7-C6D3-B1EA-8754-84E6178D14D0}"/>
              </a:ext>
            </a:extLst>
          </p:cNvPr>
          <p:cNvSpPr txBox="1"/>
          <p:nvPr/>
        </p:nvSpPr>
        <p:spPr>
          <a:xfrm>
            <a:off x="4572000" y="3845821"/>
            <a:ext cx="4036428" cy="954107"/>
          </a:xfrm>
          <a:prstGeom prst="rect">
            <a:avLst/>
          </a:prstGeom>
          <a:noFill/>
        </p:spPr>
        <p:txBody>
          <a:bodyPr wrap="square" rtlCol="0">
            <a:spAutoFit/>
          </a:bodyPr>
          <a:lstStyle/>
          <a:p>
            <a:r>
              <a:rPr lang="en-US" sz="2800" dirty="0">
                <a:hlinkClick r:id="rId4"/>
              </a:rPr>
              <a:t>Accessible Colour Palette Generator Example</a:t>
            </a:r>
            <a:r>
              <a:rPr lang="en-US" sz="2800" dirty="0"/>
              <a:t>  </a:t>
            </a:r>
          </a:p>
        </p:txBody>
      </p:sp>
    </p:spTree>
    <p:extLst>
      <p:ext uri="{BB962C8B-B14F-4D97-AF65-F5344CB8AC3E}">
        <p14:creationId xmlns:p14="http://schemas.microsoft.com/office/powerpoint/2010/main" val="180987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4A76-294A-4DFE-ACAF-F40290AEE01D}"/>
              </a:ext>
            </a:extLst>
          </p:cNvPr>
          <p:cNvSpPr>
            <a:spLocks noGrp="1"/>
          </p:cNvSpPr>
          <p:nvPr>
            <p:ph type="title"/>
          </p:nvPr>
        </p:nvSpPr>
        <p:spPr>
          <a:xfrm>
            <a:off x="533400" y="1767030"/>
            <a:ext cx="3788229" cy="4073652"/>
          </a:xfrm>
        </p:spPr>
        <p:txBody>
          <a:bodyPr>
            <a:normAutofit/>
          </a:bodyPr>
          <a:lstStyle/>
          <a:p>
            <a:pPr algn="l"/>
            <a:br>
              <a:rPr lang="en-US" sz="2800" dirty="0">
                <a:latin typeface="Arial Rounded MT Bold" panose="020F0704030504030204" pitchFamily="34" charset="77"/>
              </a:rPr>
            </a:br>
            <a:br>
              <a:rPr lang="en-US" sz="2800" dirty="0">
                <a:latin typeface="Arial Rounded MT Bold" panose="020F0704030504030204" pitchFamily="34" charset="77"/>
              </a:rPr>
            </a:br>
            <a:br>
              <a:rPr lang="en-US" sz="2800" dirty="0">
                <a:latin typeface="Arial Rounded MT Bold" panose="020F0704030504030204" pitchFamily="34" charset="77"/>
              </a:rPr>
            </a:br>
            <a:r>
              <a:rPr lang="en-US" sz="2400" b="1" dirty="0">
                <a:solidFill>
                  <a:srgbClr val="009DAE"/>
                </a:solidFill>
                <a:latin typeface="+mn-lt"/>
                <a:cs typeface="Arial" panose="020B0604020202020204" pitchFamily="34" charset="0"/>
              </a:rPr>
              <a:t>Most </a:t>
            </a:r>
            <a:r>
              <a:rPr lang="en-US" sz="2400" b="1" dirty="0">
                <a:solidFill>
                  <a:srgbClr val="009DAE"/>
                </a:solidFill>
                <a:latin typeface="+mn-lt"/>
                <a:ea typeface="Verdana" panose="020B0604030504040204" pitchFamily="34" charset="0"/>
                <a:cs typeface="Arial" panose="020B0604020202020204" pitchFamily="34" charset="0"/>
              </a:rPr>
              <a:t>Common Accessibility Fails on website homepages</a:t>
            </a:r>
            <a:endParaRPr lang="en-CA" sz="2400" b="1" dirty="0">
              <a:solidFill>
                <a:srgbClr val="009DAE"/>
              </a:solidFill>
              <a:latin typeface="+mn-lt"/>
              <a:ea typeface="Verdana" panose="020B060403050404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4EC987A-2F85-4BB2-BA40-FB5EBED41407}"/>
              </a:ext>
            </a:extLst>
          </p:cNvPr>
          <p:cNvSpPr>
            <a:spLocks noGrp="1"/>
          </p:cNvSpPr>
          <p:nvPr>
            <p:ph idx="1"/>
          </p:nvPr>
        </p:nvSpPr>
        <p:spPr>
          <a:xfrm>
            <a:off x="4321629" y="2011275"/>
            <a:ext cx="4643077" cy="3229898"/>
          </a:xfrm>
        </p:spPr>
        <p:txBody>
          <a:bodyPr anchor="ctr">
            <a:normAutofit/>
          </a:bodyPr>
          <a:lstStyle/>
          <a:p>
            <a:r>
              <a:rPr lang="en-CA" sz="2400" dirty="0"/>
              <a:t>Low Contrast Text </a:t>
            </a:r>
          </a:p>
          <a:p>
            <a:pPr>
              <a:buFont typeface="Arial" panose="020B0604020202020204" pitchFamily="34" charset="0"/>
              <a:buChar char="•"/>
            </a:pPr>
            <a:r>
              <a:rPr lang="en-CA" sz="2400" dirty="0"/>
              <a:t>Missing Image Alternate Text</a:t>
            </a:r>
          </a:p>
          <a:p>
            <a:pPr>
              <a:buFont typeface="Arial" panose="020B0604020202020204" pitchFamily="34" charset="0"/>
              <a:buChar char="•"/>
            </a:pPr>
            <a:r>
              <a:rPr lang="en-CA" sz="2400" dirty="0"/>
              <a:t>Empty (dead) Links </a:t>
            </a:r>
          </a:p>
          <a:p>
            <a:pPr>
              <a:buFont typeface="Arial" panose="020B0604020202020204" pitchFamily="34" charset="0"/>
              <a:buChar char="•"/>
            </a:pPr>
            <a:r>
              <a:rPr lang="en-CA" sz="2400" dirty="0"/>
              <a:t>Missing Form Input Labels</a:t>
            </a:r>
          </a:p>
          <a:p>
            <a:pPr>
              <a:buFont typeface="Arial" panose="020B0604020202020204" pitchFamily="34" charset="0"/>
              <a:buChar char="•"/>
            </a:pPr>
            <a:r>
              <a:rPr lang="en-CA" sz="2400" dirty="0"/>
              <a:t>Empty Buttons</a:t>
            </a:r>
          </a:p>
          <a:p>
            <a:pPr>
              <a:buFont typeface="Arial" panose="020B0604020202020204" pitchFamily="34" charset="0"/>
              <a:buChar char="•"/>
            </a:pPr>
            <a:r>
              <a:rPr lang="en-CA" sz="2400" dirty="0"/>
              <a:t>Missing Document Language </a:t>
            </a:r>
          </a:p>
        </p:txBody>
      </p:sp>
      <p:sp>
        <p:nvSpPr>
          <p:cNvPr id="4" name="TextBox 3">
            <a:extLst>
              <a:ext uri="{FF2B5EF4-FFF2-40B4-BE49-F238E27FC236}">
                <a16:creationId xmlns:a16="http://schemas.microsoft.com/office/drawing/2014/main" id="{BCCBB090-3950-37ED-BF88-2FEF247EF9B3}"/>
              </a:ext>
            </a:extLst>
          </p:cNvPr>
          <p:cNvSpPr txBox="1"/>
          <p:nvPr/>
        </p:nvSpPr>
        <p:spPr>
          <a:xfrm>
            <a:off x="533400" y="1017318"/>
            <a:ext cx="7935685" cy="584775"/>
          </a:xfrm>
          <a:prstGeom prst="rect">
            <a:avLst/>
          </a:prstGeom>
          <a:noFill/>
        </p:spPr>
        <p:txBody>
          <a:bodyPr wrap="square" rtlCol="0">
            <a:spAutoFit/>
          </a:bodyPr>
          <a:lstStyle/>
          <a:p>
            <a:r>
              <a:rPr lang="en-US" sz="3200" b="1" dirty="0">
                <a:solidFill>
                  <a:srgbClr val="009DAE"/>
                </a:solidFill>
                <a:latin typeface="Arial" panose="020B0604020202020204" pitchFamily="34" charset="0"/>
                <a:ea typeface="Verdana" panose="020B0604030504040204" pitchFamily="34" charset="0"/>
                <a:cs typeface="Arial" panose="020B0604020202020204" pitchFamily="34" charset="0"/>
                <a:hlinkClick r:id="rId3"/>
              </a:rPr>
              <a:t>WebAIM Million Report, 2023  </a:t>
            </a:r>
            <a:endParaRPr lang="en-US" sz="3200" b="1" dirty="0">
              <a:solidFill>
                <a:srgbClr val="009DAE"/>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7466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4D594F-A0E1-CE53-22DB-D830C4ABB01E}"/>
              </a:ext>
            </a:extLst>
          </p:cNvPr>
          <p:cNvSpPr>
            <a:spLocks noGrp="1"/>
          </p:cNvSpPr>
          <p:nvPr>
            <p:ph type="body" sz="quarter" idx="11"/>
          </p:nvPr>
        </p:nvSpPr>
        <p:spPr>
          <a:xfrm>
            <a:off x="410159" y="1283964"/>
            <a:ext cx="6110383" cy="414338"/>
          </a:xfrm>
        </p:spPr>
        <p:txBody>
          <a:bodyPr/>
          <a:lstStyle/>
          <a:p>
            <a:r>
              <a:rPr lang="en-US" dirty="0"/>
              <a:t>Key RRU Resources</a:t>
            </a:r>
          </a:p>
        </p:txBody>
      </p:sp>
      <p:sp>
        <p:nvSpPr>
          <p:cNvPr id="4" name="Text Placeholder 3">
            <a:extLst>
              <a:ext uri="{FF2B5EF4-FFF2-40B4-BE49-F238E27FC236}">
                <a16:creationId xmlns:a16="http://schemas.microsoft.com/office/drawing/2014/main" id="{7F907BC7-11C5-8FAB-0512-93E22956ABCE}"/>
              </a:ext>
            </a:extLst>
          </p:cNvPr>
          <p:cNvSpPr>
            <a:spLocks noGrp="1"/>
          </p:cNvSpPr>
          <p:nvPr>
            <p:ph type="body" sz="quarter" idx="12"/>
          </p:nvPr>
        </p:nvSpPr>
        <p:spPr>
          <a:xfrm>
            <a:off x="630464" y="2175312"/>
            <a:ext cx="7760501" cy="3093373"/>
          </a:xfrm>
        </p:spPr>
        <p:txBody>
          <a:bodyPr/>
          <a:lstStyle/>
          <a:p>
            <a:endParaRPr lang="en-US" sz="2400" dirty="0"/>
          </a:p>
          <a:p>
            <a:pPr marL="457200" indent="-457200">
              <a:buFont typeface="Arial" panose="020B0604020202020204" pitchFamily="34" charset="0"/>
              <a:buChar char="•"/>
            </a:pPr>
            <a:r>
              <a:rPr lang="en-US" sz="2600" dirty="0">
                <a:hlinkClick r:id="rId2"/>
              </a:rPr>
              <a:t>CTET Learning Design &amp; Technologist Liaisons</a:t>
            </a:r>
            <a:endParaRPr lang="en-US" sz="2600" dirty="0"/>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hlinkClick r:id="rId3"/>
              </a:rPr>
              <a:t>IT Knowledgebase Self-Paced Tutorials – Accessibility in Teaching and Learning</a:t>
            </a:r>
            <a:endParaRPr lang="en-US" sz="2600" dirty="0"/>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hlinkClick r:id="rId4"/>
              </a:rPr>
              <a:t>RRU Accessibility Services</a:t>
            </a:r>
            <a:endParaRPr lang="en-US" sz="2600" dirty="0"/>
          </a:p>
          <a:p>
            <a:pPr marL="457200"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616512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1DF18EF-8DCF-4725-9240-F392F1874B79}"/>
              </a:ext>
            </a:extLst>
          </p:cNvPr>
          <p:cNvSpPr txBox="1"/>
          <p:nvPr/>
        </p:nvSpPr>
        <p:spPr>
          <a:xfrm>
            <a:off x="0" y="6510726"/>
            <a:ext cx="9144000" cy="523220"/>
          </a:xfrm>
          <a:prstGeom prst="rect">
            <a:avLst/>
          </a:prstGeom>
          <a:noFill/>
        </p:spPr>
        <p:txBody>
          <a:bodyPr wrap="square">
            <a:spAutoFit/>
          </a:bodyPr>
          <a:lstStyle/>
          <a:p>
            <a:r>
              <a:rPr lang="en-US" sz="1400" dirty="0">
                <a:solidFill>
                  <a:schemeClr val="bg1">
                    <a:lumMod val="65000"/>
                  </a:schemeClr>
                </a:solidFill>
              </a:rPr>
              <a:t>                                                                              Image by donnadebien</a:t>
            </a:r>
          </a:p>
          <a:p>
            <a:endParaRPr lang="en-CA" sz="1400" dirty="0">
              <a:solidFill>
                <a:schemeClr val="bg1">
                  <a:lumMod val="65000"/>
                </a:schemeClr>
              </a:solidFill>
            </a:endParaRPr>
          </a:p>
        </p:txBody>
      </p:sp>
      <p:pic>
        <p:nvPicPr>
          <p:cNvPr id="3" name="Picture 2" descr="Stained glass and metal art work that contains the word &quot;Imagine&quot; &#10;">
            <a:extLst>
              <a:ext uri="{FF2B5EF4-FFF2-40B4-BE49-F238E27FC236}">
                <a16:creationId xmlns:a16="http://schemas.microsoft.com/office/drawing/2014/main" id="{00912A43-08CF-9609-A98F-C7F382F55344}"/>
              </a:ext>
            </a:extLst>
          </p:cNvPr>
          <p:cNvPicPr>
            <a:picLocks noChangeAspect="1"/>
          </p:cNvPicPr>
          <p:nvPr/>
        </p:nvPicPr>
        <p:blipFill>
          <a:blip r:embed="rId3"/>
          <a:stretch>
            <a:fillRect/>
          </a:stretch>
        </p:blipFill>
        <p:spPr>
          <a:xfrm>
            <a:off x="4917758" y="283029"/>
            <a:ext cx="4226242" cy="6858000"/>
          </a:xfrm>
          <a:prstGeom prst="rect">
            <a:avLst/>
          </a:prstGeom>
        </p:spPr>
      </p:pic>
      <p:sp>
        <p:nvSpPr>
          <p:cNvPr id="8" name="Text Placeholder 7">
            <a:extLst>
              <a:ext uri="{FF2B5EF4-FFF2-40B4-BE49-F238E27FC236}">
                <a16:creationId xmlns:a16="http://schemas.microsoft.com/office/drawing/2014/main" id="{EA5459E4-9E23-7A4D-7855-66726077487D}"/>
              </a:ext>
            </a:extLst>
          </p:cNvPr>
          <p:cNvSpPr>
            <a:spLocks noGrp="1"/>
          </p:cNvSpPr>
          <p:nvPr>
            <p:ph type="body" sz="quarter" idx="12"/>
          </p:nvPr>
        </p:nvSpPr>
        <p:spPr>
          <a:xfrm>
            <a:off x="154462" y="1202586"/>
            <a:ext cx="4226242" cy="5201057"/>
          </a:xfrm>
        </p:spPr>
        <p:txBody>
          <a:bodyPr/>
          <a:lstStyle/>
          <a:p>
            <a:r>
              <a:rPr lang="en-CA" sz="2400" dirty="0">
                <a:solidFill>
                  <a:srgbClr val="303544"/>
                </a:solidFill>
                <a:effectLst/>
                <a:latin typeface="Calibri" panose="020F0502020204030204" pitchFamily="34" charset="0"/>
              </a:rPr>
              <a:t>"Teaching must be an act of imagination, hope, and possibility. </a:t>
            </a:r>
          </a:p>
          <a:p>
            <a:endParaRPr lang="en-CA" sz="2400" dirty="0">
              <a:solidFill>
                <a:srgbClr val="303544"/>
              </a:solidFill>
              <a:effectLst/>
              <a:latin typeface="Calibri" panose="020F0502020204030204" pitchFamily="34" charset="0"/>
            </a:endParaRPr>
          </a:p>
          <a:p>
            <a:r>
              <a:rPr lang="en-CA" sz="2400" dirty="0">
                <a:solidFill>
                  <a:srgbClr val="303544"/>
                </a:solidFill>
                <a:effectLst/>
                <a:latin typeface="Calibri" panose="020F0502020204030204" pitchFamily="34" charset="0"/>
              </a:rPr>
              <a:t>Education must be a practice done with hearts as much as heads, with hands as much as books. </a:t>
            </a:r>
          </a:p>
          <a:p>
            <a:endParaRPr lang="en-CA" sz="2400" dirty="0">
              <a:solidFill>
                <a:srgbClr val="303544"/>
              </a:solidFill>
              <a:effectLst/>
              <a:latin typeface="Calibri" panose="020F0502020204030204" pitchFamily="34" charset="0"/>
            </a:endParaRPr>
          </a:p>
          <a:p>
            <a:r>
              <a:rPr lang="en-CA" sz="2400" dirty="0">
                <a:solidFill>
                  <a:srgbClr val="303544"/>
                </a:solidFill>
                <a:effectLst/>
                <a:latin typeface="Calibri" panose="020F0502020204030204" pitchFamily="34" charset="0"/>
              </a:rPr>
              <a:t>Care has to be at the center of this work." </a:t>
            </a:r>
            <a:endParaRPr lang="en-CA" sz="2400" dirty="0">
              <a:effectLst/>
            </a:endParaRPr>
          </a:p>
          <a:p>
            <a:endParaRPr lang="en-US" dirty="0"/>
          </a:p>
          <a:p>
            <a:r>
              <a:rPr lang="en-CA" sz="1800" dirty="0">
                <a:solidFill>
                  <a:srgbClr val="303544"/>
                </a:solidFill>
                <a:effectLst/>
              </a:rPr>
              <a:t>Stommel, J., Friend, C., Morris, S.M., 2020, </a:t>
            </a:r>
            <a:r>
              <a:rPr lang="en-CA" sz="1800" dirty="0">
                <a:solidFill>
                  <a:srgbClr val="303544"/>
                </a:solidFill>
                <a:effectLst/>
                <a:hlinkClick r:id="rId4"/>
              </a:rPr>
              <a:t>Care is a Practice, Care is Pedagogical</a:t>
            </a:r>
            <a:r>
              <a:rPr lang="en-CA" sz="1800" dirty="0">
                <a:solidFill>
                  <a:srgbClr val="303544"/>
                </a:solidFill>
                <a:effectLst/>
              </a:rPr>
              <a:t>. American Association of University Professors (AAUP). </a:t>
            </a:r>
            <a:endParaRPr lang="en-CA" sz="1800" dirty="0">
              <a:effectLst/>
            </a:endParaRPr>
          </a:p>
          <a:p>
            <a:endParaRPr lang="en-US" dirty="0"/>
          </a:p>
        </p:txBody>
      </p:sp>
      <p:sp>
        <p:nvSpPr>
          <p:cNvPr id="2" name="TextBox 1">
            <a:extLst>
              <a:ext uri="{FF2B5EF4-FFF2-40B4-BE49-F238E27FC236}">
                <a16:creationId xmlns:a16="http://schemas.microsoft.com/office/drawing/2014/main" id="{C9266AF0-0C18-0921-F863-2DF7AC48E3ED}"/>
              </a:ext>
            </a:extLst>
          </p:cNvPr>
          <p:cNvSpPr txBox="1"/>
          <p:nvPr/>
        </p:nvSpPr>
        <p:spPr>
          <a:xfrm>
            <a:off x="1110343" y="402771"/>
            <a:ext cx="2763385" cy="523220"/>
          </a:xfrm>
          <a:prstGeom prst="rect">
            <a:avLst/>
          </a:prstGeom>
          <a:noFill/>
        </p:spPr>
        <p:txBody>
          <a:bodyPr wrap="none" rtlCol="0">
            <a:spAutoFit/>
          </a:bodyPr>
          <a:lstStyle/>
          <a:p>
            <a:r>
              <a:rPr lang="en-US" sz="2800" b="1" dirty="0">
                <a:solidFill>
                  <a:srgbClr val="009DAE"/>
                </a:solidFill>
              </a:rPr>
              <a:t>Pedagogy of Care</a:t>
            </a:r>
          </a:p>
        </p:txBody>
      </p:sp>
    </p:spTree>
    <p:extLst>
      <p:ext uri="{BB962C8B-B14F-4D97-AF65-F5344CB8AC3E}">
        <p14:creationId xmlns:p14="http://schemas.microsoft.com/office/powerpoint/2010/main" val="4129757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1C961-74FA-46D9-93A9-8BEB7856AF06}"/>
              </a:ext>
            </a:extLst>
          </p:cNvPr>
          <p:cNvSpPr>
            <a:spLocks noGrp="1"/>
          </p:cNvSpPr>
          <p:nvPr>
            <p:ph type="title"/>
          </p:nvPr>
        </p:nvSpPr>
        <p:spPr>
          <a:xfrm>
            <a:off x="628650" y="881852"/>
            <a:ext cx="7886700" cy="994172"/>
          </a:xfrm>
        </p:spPr>
        <p:txBody>
          <a:bodyPr>
            <a:normAutofit/>
          </a:bodyPr>
          <a:lstStyle/>
          <a:p>
            <a:r>
              <a:rPr lang="en-CA" sz="3750" b="1" dirty="0">
                <a:solidFill>
                  <a:srgbClr val="009DAE"/>
                </a:solidFill>
              </a:rPr>
              <a:t>More Learning Resources</a:t>
            </a:r>
          </a:p>
        </p:txBody>
      </p:sp>
      <p:sp>
        <p:nvSpPr>
          <p:cNvPr id="3" name="Content Placeholder 2">
            <a:extLst>
              <a:ext uri="{FF2B5EF4-FFF2-40B4-BE49-F238E27FC236}">
                <a16:creationId xmlns:a16="http://schemas.microsoft.com/office/drawing/2014/main" id="{BCB194B7-CC63-4E38-9DAA-3E74FE2D1AD8}"/>
              </a:ext>
            </a:extLst>
          </p:cNvPr>
          <p:cNvSpPr>
            <a:spLocks noGrp="1"/>
          </p:cNvSpPr>
          <p:nvPr>
            <p:ph idx="1"/>
          </p:nvPr>
        </p:nvSpPr>
        <p:spPr>
          <a:xfrm>
            <a:off x="628650" y="1876024"/>
            <a:ext cx="7886700" cy="4399270"/>
          </a:xfrm>
        </p:spPr>
        <p:txBody>
          <a:bodyPr>
            <a:normAutofit fontScale="25000" lnSpcReduction="20000"/>
          </a:bodyPr>
          <a:lstStyle/>
          <a:p>
            <a:endParaRPr lang="en-US" sz="2000" dirty="0"/>
          </a:p>
          <a:p>
            <a:pPr marL="0" indent="0">
              <a:buNone/>
            </a:pPr>
            <a:endParaRPr lang="en-US" sz="4400" dirty="0"/>
          </a:p>
          <a:p>
            <a:r>
              <a:rPr lang="en-US" sz="8000" dirty="0"/>
              <a:t>American Psychological Association, (2020). </a:t>
            </a:r>
            <a:r>
              <a:rPr lang="en-US" sz="8000" dirty="0">
                <a:hlinkClick r:id="rId2"/>
              </a:rPr>
              <a:t>APA Style – Accessible URLs</a:t>
            </a:r>
            <a:r>
              <a:rPr lang="en-US" sz="8000" dirty="0"/>
              <a:t>.</a:t>
            </a:r>
          </a:p>
          <a:p>
            <a:endParaRPr lang="en-US" sz="8000" dirty="0"/>
          </a:p>
          <a:p>
            <a:r>
              <a:rPr lang="en-US" sz="8000" dirty="0">
                <a:hlinkClick r:id="rId3"/>
              </a:rPr>
              <a:t>BC Creates – Accessibility Week 2023 </a:t>
            </a:r>
            <a:r>
              <a:rPr lang="en-US" sz="8000" dirty="0"/>
              <a:t>(Last week in May). This site includes resources from the Creative Sector.</a:t>
            </a:r>
          </a:p>
          <a:p>
            <a:pPr marL="0" indent="0">
              <a:buNone/>
            </a:pPr>
            <a:endParaRPr lang="en-US" sz="8000" dirty="0"/>
          </a:p>
          <a:p>
            <a:r>
              <a:rPr lang="en-US" sz="8000" dirty="0"/>
              <a:t>CUPE, (2021). </a:t>
            </a:r>
            <a:r>
              <a:rPr lang="en-US" sz="8000" dirty="0">
                <a:hlinkClick r:id="rId4"/>
              </a:rPr>
              <a:t>Virtual Meetings Accessibility Checklist</a:t>
            </a:r>
            <a:r>
              <a:rPr lang="en-US" sz="8000" dirty="0"/>
              <a:t>.</a:t>
            </a:r>
          </a:p>
          <a:p>
            <a:endParaRPr lang="en-US" sz="8000" dirty="0"/>
          </a:p>
          <a:p>
            <a:r>
              <a:rPr lang="en-US" sz="8000" dirty="0">
                <a:hlinkClick r:id="rId5"/>
              </a:rPr>
              <a:t>Global Accessibility Awareness Day</a:t>
            </a:r>
            <a:r>
              <a:rPr lang="en-US" sz="8000" dirty="0"/>
              <a:t>. (May 18). The purpose of GAAD is to get people learning about digital access and inclusion. </a:t>
            </a:r>
          </a:p>
          <a:p>
            <a:pPr marL="0" indent="0">
              <a:buNone/>
            </a:pPr>
            <a:endParaRPr lang="en-US" sz="8000" dirty="0"/>
          </a:p>
          <a:p>
            <a:r>
              <a:rPr lang="en-US" sz="8000" dirty="0">
                <a:hlinkClick r:id="rId6"/>
              </a:rPr>
              <a:t>National AccessAbility Week Canada 2023</a:t>
            </a:r>
            <a:r>
              <a:rPr lang="en-US" sz="8000" dirty="0"/>
              <a:t> (Last week in May). Resources on Disability Inclusion: From Possibilities to Practice.</a:t>
            </a:r>
          </a:p>
          <a:p>
            <a:endParaRPr lang="en-US" sz="8000" dirty="0"/>
          </a:p>
          <a:p>
            <a:endParaRPr lang="en-US" sz="8000" dirty="0">
              <a:hlinkClick r:id="rId5"/>
            </a:endParaRPr>
          </a:p>
        </p:txBody>
      </p:sp>
    </p:spTree>
    <p:extLst>
      <p:ext uri="{BB962C8B-B14F-4D97-AF65-F5344CB8AC3E}">
        <p14:creationId xmlns:p14="http://schemas.microsoft.com/office/powerpoint/2010/main" val="116334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76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D1D46-5EFD-4A3B-A168-ACE832765B34}"/>
              </a:ext>
            </a:extLst>
          </p:cNvPr>
          <p:cNvSpPr>
            <a:spLocks noGrp="1"/>
          </p:cNvSpPr>
          <p:nvPr>
            <p:ph type="body" sz="quarter" idx="11"/>
          </p:nvPr>
        </p:nvSpPr>
        <p:spPr>
          <a:xfrm>
            <a:off x="3673927" y="1491133"/>
            <a:ext cx="1796145" cy="414338"/>
          </a:xfrm>
        </p:spPr>
        <p:txBody>
          <a:bodyPr/>
          <a:lstStyle/>
          <a:p>
            <a:r>
              <a:rPr lang="en-CA" dirty="0"/>
              <a:t>Q&amp;A</a:t>
            </a:r>
            <a:endParaRPr lang="en-US" dirty="0"/>
          </a:p>
        </p:txBody>
      </p:sp>
      <p:pic>
        <p:nvPicPr>
          <p:cNvPr id="6" name="Picture 5" descr="A picture containing indoor, light, lit, dark&#10;&#10;Description automatically generated">
            <a:extLst>
              <a:ext uri="{FF2B5EF4-FFF2-40B4-BE49-F238E27FC236}">
                <a16:creationId xmlns:a16="http://schemas.microsoft.com/office/drawing/2014/main" id="{5FC86CE3-32FD-44BB-94B1-3FFA33427DC2}"/>
              </a:ext>
            </a:extLst>
          </p:cNvPr>
          <p:cNvPicPr>
            <a:picLocks noChangeAspect="1"/>
          </p:cNvPicPr>
          <p:nvPr/>
        </p:nvPicPr>
        <p:blipFill>
          <a:blip r:embed="rId2"/>
          <a:stretch>
            <a:fillRect/>
          </a:stretch>
        </p:blipFill>
        <p:spPr>
          <a:xfrm>
            <a:off x="2879521" y="2153873"/>
            <a:ext cx="2963411" cy="2963411"/>
          </a:xfrm>
          <a:prstGeom prst="rect">
            <a:avLst/>
          </a:prstGeom>
        </p:spPr>
      </p:pic>
    </p:spTree>
    <p:extLst>
      <p:ext uri="{BB962C8B-B14F-4D97-AF65-F5344CB8AC3E}">
        <p14:creationId xmlns:p14="http://schemas.microsoft.com/office/powerpoint/2010/main" val="276579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33451" y="1123950"/>
            <a:ext cx="7019924" cy="2203127"/>
          </a:xfrm>
        </p:spPr>
        <p:txBody>
          <a:bodyPr/>
          <a:lstStyle/>
          <a:p>
            <a:pPr algn="ctr"/>
            <a:r>
              <a:rPr lang="en-CA" dirty="0"/>
              <a:t>Thank you!</a:t>
            </a:r>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r>
              <a:rPr lang="en-CA" b="0" dirty="0"/>
              <a:t>ctet.royalroads.ca  </a:t>
            </a:r>
          </a:p>
          <a:p>
            <a:pPr algn="ctr"/>
            <a:r>
              <a:rPr lang="en-CA" b="0" dirty="0">
                <a:sym typeface="Wingdings" panose="05000000000000000000" pitchFamily="2" charset="2"/>
              </a:rPr>
              <a:t> </a:t>
            </a:r>
            <a:r>
              <a:rPr lang="en-CA" b="0" dirty="0"/>
              <a:t> </a:t>
            </a:r>
            <a:endParaRPr lang="en-US" b="0" dirty="0"/>
          </a:p>
        </p:txBody>
      </p:sp>
      <p:pic>
        <p:nvPicPr>
          <p:cNvPr id="5" name="Picture 4" descr="A group of purple flowers&#10;&#10;Description automatically generated with medium confidence">
            <a:extLst>
              <a:ext uri="{FF2B5EF4-FFF2-40B4-BE49-F238E27FC236}">
                <a16:creationId xmlns:a16="http://schemas.microsoft.com/office/drawing/2014/main" id="{914AFF3D-486E-4628-8AC5-35CF0251A72B}"/>
              </a:ext>
            </a:extLst>
          </p:cNvPr>
          <p:cNvPicPr>
            <a:picLocks noChangeAspect="1"/>
          </p:cNvPicPr>
          <p:nvPr/>
        </p:nvPicPr>
        <p:blipFill rotWithShape="1">
          <a:blip r:embed="rId2"/>
          <a:srcRect t="44159"/>
          <a:stretch/>
        </p:blipFill>
        <p:spPr>
          <a:xfrm>
            <a:off x="2696059" y="2069142"/>
            <a:ext cx="3494707" cy="2923563"/>
          </a:xfrm>
          <a:prstGeom prst="rect">
            <a:avLst/>
          </a:prstGeom>
        </p:spPr>
      </p:pic>
    </p:spTree>
    <p:extLst>
      <p:ext uri="{BB962C8B-B14F-4D97-AF65-F5344CB8AC3E}">
        <p14:creationId xmlns:p14="http://schemas.microsoft.com/office/powerpoint/2010/main" val="3126948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FDB55-E426-4EEC-9822-8C15A9E657F8}"/>
              </a:ext>
            </a:extLst>
          </p:cNvPr>
          <p:cNvSpPr>
            <a:spLocks noGrp="1"/>
          </p:cNvSpPr>
          <p:nvPr>
            <p:ph type="body" sz="quarter" idx="10"/>
          </p:nvPr>
        </p:nvSpPr>
        <p:spPr>
          <a:xfrm>
            <a:off x="371604" y="2971407"/>
            <a:ext cx="4567466" cy="1030782"/>
          </a:xfrm>
        </p:spPr>
        <p:txBody>
          <a:bodyPr/>
          <a:lstStyle/>
          <a:p>
            <a:r>
              <a:rPr lang="en-US" dirty="0"/>
              <a:t>Bits &amp; Bytes Series</a:t>
            </a:r>
          </a:p>
          <a:p>
            <a:endParaRPr lang="en-US" dirty="0"/>
          </a:p>
        </p:txBody>
      </p:sp>
      <p:pic>
        <p:nvPicPr>
          <p:cNvPr id="6" name="Picture Placeholder 5">
            <a:extLst>
              <a:ext uri="{FF2B5EF4-FFF2-40B4-BE49-F238E27FC236}">
                <a16:creationId xmlns:a16="http://schemas.microsoft.com/office/drawing/2014/main" id="{126823B2-6BD3-47A2-9DB6-7B38D72106E8}"/>
              </a:ext>
              <a:ext uri="{C183D7F6-B498-43B3-948B-1728B52AA6E4}">
                <adec:decorative xmlns:adec="http://schemas.microsoft.com/office/drawing/2017/decorative" val="1"/>
              </a:ext>
            </a:extLst>
          </p:cNvPr>
          <p:cNvPicPr>
            <a:picLocks noGrp="1" noChangeAspect="1"/>
          </p:cNvPicPr>
          <p:nvPr>
            <p:ph type="pic" sz="quarter" idx="12"/>
          </p:nvPr>
        </p:nvPicPr>
        <p:blipFill>
          <a:blip r:embed="rId2"/>
          <a:srcRect l="23306" r="23306"/>
          <a:stretch>
            <a:fillRect/>
          </a:stretch>
        </p:blipFill>
        <p:spPr>
          <a:xfrm>
            <a:off x="3631422" y="337209"/>
            <a:ext cx="5512578" cy="6891337"/>
          </a:xfrm>
        </p:spPr>
      </p:pic>
    </p:spTree>
    <p:extLst>
      <p:ext uri="{BB962C8B-B14F-4D97-AF65-F5344CB8AC3E}">
        <p14:creationId xmlns:p14="http://schemas.microsoft.com/office/powerpoint/2010/main" val="217799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86C37-6701-4E6F-9304-25CDCBBB8FC2}"/>
              </a:ext>
            </a:extLst>
          </p:cNvPr>
          <p:cNvSpPr>
            <a:spLocks noGrp="1"/>
          </p:cNvSpPr>
          <p:nvPr>
            <p:ph type="body" sz="quarter" idx="10"/>
          </p:nvPr>
        </p:nvSpPr>
        <p:spPr>
          <a:xfrm>
            <a:off x="410160" y="763846"/>
            <a:ext cx="8003998" cy="414338"/>
          </a:xfrm>
        </p:spPr>
        <p:txBody>
          <a:bodyPr/>
          <a:lstStyle/>
          <a:p>
            <a:pPr algn="ctr">
              <a:spcBef>
                <a:spcPts val="600"/>
              </a:spcBef>
              <a:spcAft>
                <a:spcPts val="600"/>
              </a:spcAft>
            </a:pPr>
            <a:r>
              <a:rPr lang="en-US" sz="4400" b="0" dirty="0"/>
              <a:t>Web address: </a:t>
            </a:r>
          </a:p>
          <a:p>
            <a:pPr algn="ctr">
              <a:spcBef>
                <a:spcPts val="600"/>
              </a:spcBef>
              <a:spcAft>
                <a:spcPts val="600"/>
              </a:spcAft>
            </a:pPr>
            <a:r>
              <a:rPr lang="en-US" sz="4400" dirty="0">
                <a:hlinkClick r:id="rId2"/>
              </a:rPr>
              <a:t>oer.royalroads.ca</a:t>
            </a:r>
            <a:endParaRPr lang="en-US" sz="4400" dirty="0"/>
          </a:p>
          <a:p>
            <a:pPr algn="ctr">
              <a:spcBef>
                <a:spcPts val="600"/>
              </a:spcBef>
              <a:spcAft>
                <a:spcPts val="600"/>
              </a:spcAft>
            </a:pPr>
            <a:endParaRPr lang="en-US" sz="4400" dirty="0"/>
          </a:p>
          <a:p>
            <a:pPr algn="ctr">
              <a:spcBef>
                <a:spcPts val="600"/>
              </a:spcBef>
              <a:spcAft>
                <a:spcPts val="600"/>
              </a:spcAft>
            </a:pPr>
            <a:r>
              <a:rPr lang="en-US" sz="4400" b="0" dirty="0"/>
              <a:t>Google search terms: </a:t>
            </a:r>
          </a:p>
          <a:p>
            <a:pPr algn="ctr">
              <a:spcBef>
                <a:spcPts val="600"/>
              </a:spcBef>
              <a:spcAft>
                <a:spcPts val="600"/>
              </a:spcAft>
            </a:pPr>
            <a:r>
              <a:rPr lang="en-US" sz="4400" dirty="0"/>
              <a:t>Royal Roads OER</a:t>
            </a:r>
          </a:p>
          <a:p>
            <a:pPr algn="ctr">
              <a:spcBef>
                <a:spcPts val="600"/>
              </a:spcBef>
              <a:spcAft>
                <a:spcPts val="600"/>
              </a:spcAft>
            </a:pPr>
            <a:endParaRPr lang="en-US" sz="4400" dirty="0"/>
          </a:p>
          <a:p>
            <a:pPr algn="ctr">
              <a:spcBef>
                <a:spcPts val="600"/>
              </a:spcBef>
              <a:spcAft>
                <a:spcPts val="600"/>
              </a:spcAft>
            </a:pPr>
            <a:r>
              <a:rPr lang="en-US" sz="4400" b="0" dirty="0"/>
              <a:t>Page name:</a:t>
            </a:r>
          </a:p>
          <a:p>
            <a:pPr algn="ctr">
              <a:spcBef>
                <a:spcPts val="600"/>
              </a:spcBef>
              <a:spcAft>
                <a:spcPts val="600"/>
              </a:spcAft>
            </a:pPr>
            <a:r>
              <a:rPr lang="en-US" sz="4400" dirty="0"/>
              <a:t>Bits &amp; Bytes</a:t>
            </a:r>
          </a:p>
        </p:txBody>
      </p:sp>
    </p:spTree>
    <p:extLst>
      <p:ext uri="{BB962C8B-B14F-4D97-AF65-F5344CB8AC3E}">
        <p14:creationId xmlns:p14="http://schemas.microsoft.com/office/powerpoint/2010/main" val="1362506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4BDA9E-9059-48B0-96A3-5512E2AFCBC2}"/>
              </a:ext>
            </a:extLst>
          </p:cNvPr>
          <p:cNvSpPr>
            <a:spLocks noGrp="1"/>
          </p:cNvSpPr>
          <p:nvPr>
            <p:ph type="body" sz="quarter" idx="10"/>
          </p:nvPr>
        </p:nvSpPr>
        <p:spPr>
          <a:xfrm>
            <a:off x="410159" y="780624"/>
            <a:ext cx="7081210" cy="414338"/>
          </a:xfrm>
        </p:spPr>
        <p:txBody>
          <a:bodyPr/>
          <a:lstStyle/>
          <a:p>
            <a:r>
              <a:rPr lang="en-CA" sz="2800" dirty="0"/>
              <a:t>What are Bits &amp; Bytes sessions?</a:t>
            </a:r>
            <a:endParaRPr lang="en-US" sz="2800" dirty="0"/>
          </a:p>
        </p:txBody>
      </p:sp>
      <p:sp>
        <p:nvSpPr>
          <p:cNvPr id="3" name="Text Placeholder 2">
            <a:extLst>
              <a:ext uri="{FF2B5EF4-FFF2-40B4-BE49-F238E27FC236}">
                <a16:creationId xmlns:a16="http://schemas.microsoft.com/office/drawing/2014/main" id="{CB040236-9034-4B98-9F49-00973E19A0E7}"/>
              </a:ext>
            </a:extLst>
          </p:cNvPr>
          <p:cNvSpPr>
            <a:spLocks noGrp="1"/>
          </p:cNvSpPr>
          <p:nvPr>
            <p:ph type="body" sz="quarter" idx="11"/>
          </p:nvPr>
        </p:nvSpPr>
        <p:spPr>
          <a:xfrm>
            <a:off x="253749" y="1578408"/>
            <a:ext cx="5421232" cy="3165061"/>
          </a:xfrm>
        </p:spPr>
        <p:txBody>
          <a:bodyPr/>
          <a:lstStyle/>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Drop-in, single-topic, practical sessions about teaching with technology at RRU</a:t>
            </a:r>
          </a:p>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Offered on an ongoing basis on the first Wednesday of each </a:t>
            </a:r>
            <a:r>
              <a:rPr lang="en-US" sz="1800" dirty="0">
                <a:solidFill>
                  <a:srgbClr val="000000"/>
                </a:solidFill>
                <a:latin typeface="Calibri" panose="020F0502020204030204" pitchFamily="34" charset="0"/>
              </a:rPr>
              <a:t>month, at 12:00 – 12:30 pm P</a:t>
            </a:r>
            <a:r>
              <a:rPr lang="en-US" sz="1800" b="0" i="0" u="none" strike="noStrike" dirty="0">
                <a:solidFill>
                  <a:srgbClr val="000000"/>
                </a:solidFill>
                <a:effectLst/>
                <a:latin typeface="Calibri" panose="020F0502020204030204" pitchFamily="34" charset="0"/>
              </a:rPr>
              <a:t>ST</a:t>
            </a: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rPr>
              <a:t>Sessions include explanation/demo  + time for Q&amp;A</a:t>
            </a:r>
            <a:endParaRPr lang="en-US" sz="1800" b="0" i="0" u="none" strike="noStrike" dirty="0">
              <a:solidFill>
                <a:srgbClr val="000000"/>
              </a:solidFill>
              <a:effectLst/>
              <a:latin typeface="Calibri" panose="020F0502020204030204" pitchFamily="34" charset="0"/>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rPr>
              <a:t>No registration or participation required! Just show up. </a:t>
            </a:r>
            <a:r>
              <a:rPr lang="en-US" sz="1800" dirty="0">
                <a:solidFill>
                  <a:srgbClr val="000000"/>
                </a:solidFill>
                <a:latin typeface="Calibri" panose="020F0502020204030204" pitchFamily="34" charset="0"/>
                <a:sym typeface="Wingdings" panose="05000000000000000000" pitchFamily="2" charset="2"/>
              </a:rPr>
              <a:t></a:t>
            </a:r>
          </a:p>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Cameras and microphones are optional, so please feel free to simply listen while you enjoy your lunch.</a:t>
            </a:r>
            <a:endParaRPr lang="en-US" sz="1800" b="0" i="0" u="none" strike="noStrike" dirty="0">
              <a:solidFill>
                <a:srgbClr val="000000"/>
              </a:solidFill>
              <a:effectLst/>
              <a:latin typeface="Calibri" panose="020F0502020204030204" pitchFamily="34" charset="0"/>
              <a:sym typeface="Wingdings" panose="05000000000000000000" pitchFamily="2" charset="2"/>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sym typeface="Wingdings" panose="05000000000000000000" pitchFamily="2" charset="2"/>
              </a:rPr>
              <a:t>Use the same link &amp; password each time. </a:t>
            </a:r>
          </a:p>
          <a:p>
            <a:pPr marL="285750" indent="-285750">
              <a:spcBef>
                <a:spcPts val="1200"/>
              </a:spcBef>
              <a:spcAft>
                <a:spcPts val="1200"/>
              </a:spcAft>
              <a:buFont typeface="Arial" panose="020B0604020202020204" pitchFamily="34" charset="0"/>
              <a:buChar char="•"/>
            </a:pPr>
            <a:endParaRPr lang="en-US" sz="1800" dirty="0">
              <a:solidFill>
                <a:srgbClr val="000000"/>
              </a:solidFill>
              <a:latin typeface="Calibri" panose="020F0502020204030204" pitchFamily="34" charset="0"/>
              <a:sym typeface="Wingdings" panose="05000000000000000000" pitchFamily="2" charset="2"/>
            </a:endParaRPr>
          </a:p>
        </p:txBody>
      </p:sp>
      <p:pic>
        <p:nvPicPr>
          <p:cNvPr id="8" name="Picture 7" descr="Colourful image of a question mark&#10;&#10;">
            <a:extLst>
              <a:ext uri="{FF2B5EF4-FFF2-40B4-BE49-F238E27FC236}">
                <a16:creationId xmlns:a16="http://schemas.microsoft.com/office/drawing/2014/main" id="{9262A6B9-A990-4A6E-8EF5-DCF1AB5614C5}"/>
              </a:ext>
            </a:extLst>
          </p:cNvPr>
          <p:cNvPicPr>
            <a:picLocks noChangeAspect="1"/>
          </p:cNvPicPr>
          <p:nvPr/>
        </p:nvPicPr>
        <p:blipFill>
          <a:blip r:embed="rId2"/>
          <a:stretch>
            <a:fillRect/>
          </a:stretch>
        </p:blipFill>
        <p:spPr>
          <a:xfrm>
            <a:off x="5831391" y="1578408"/>
            <a:ext cx="2572389" cy="4226774"/>
          </a:xfrm>
          <a:prstGeom prst="rect">
            <a:avLst/>
          </a:prstGeom>
        </p:spPr>
      </p:pic>
    </p:spTree>
    <p:extLst>
      <p:ext uri="{BB962C8B-B14F-4D97-AF65-F5344CB8AC3E}">
        <p14:creationId xmlns:p14="http://schemas.microsoft.com/office/powerpoint/2010/main" val="149559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1DF18EF-8DCF-4725-9240-F392F1874B79}"/>
              </a:ext>
            </a:extLst>
          </p:cNvPr>
          <p:cNvSpPr txBox="1"/>
          <p:nvPr/>
        </p:nvSpPr>
        <p:spPr>
          <a:xfrm>
            <a:off x="0" y="6510726"/>
            <a:ext cx="9144000" cy="523220"/>
          </a:xfrm>
          <a:prstGeom prst="rect">
            <a:avLst/>
          </a:prstGeom>
          <a:noFill/>
        </p:spPr>
        <p:txBody>
          <a:bodyPr wrap="square">
            <a:spAutoFit/>
          </a:bodyPr>
          <a:lstStyle/>
          <a:p>
            <a:r>
              <a:rPr lang="en-US" sz="1400" dirty="0">
                <a:solidFill>
                  <a:schemeClr val="bg1">
                    <a:lumMod val="65000"/>
                  </a:schemeClr>
                </a:solidFill>
              </a:rPr>
              <a:t>                                                                              Image by donnadebien</a:t>
            </a:r>
          </a:p>
          <a:p>
            <a:endParaRPr lang="en-CA" sz="1400" dirty="0">
              <a:solidFill>
                <a:schemeClr val="bg1">
                  <a:lumMod val="65000"/>
                </a:schemeClr>
              </a:solidFill>
            </a:endParaRPr>
          </a:p>
        </p:txBody>
      </p:sp>
      <p:pic>
        <p:nvPicPr>
          <p:cNvPr id="3" name="Picture 2" descr="Stained glass and metal art work that contains the word &quot;Imagine&quot; ">
            <a:extLst>
              <a:ext uri="{FF2B5EF4-FFF2-40B4-BE49-F238E27FC236}">
                <a16:creationId xmlns:a16="http://schemas.microsoft.com/office/drawing/2014/main" id="{00912A43-08CF-9609-A98F-C7F382F55344}"/>
              </a:ext>
            </a:extLst>
          </p:cNvPr>
          <p:cNvPicPr>
            <a:picLocks noChangeAspect="1"/>
          </p:cNvPicPr>
          <p:nvPr/>
        </p:nvPicPr>
        <p:blipFill>
          <a:blip r:embed="rId3"/>
          <a:stretch>
            <a:fillRect/>
          </a:stretch>
        </p:blipFill>
        <p:spPr>
          <a:xfrm>
            <a:off x="4917758" y="0"/>
            <a:ext cx="4226242" cy="6858000"/>
          </a:xfrm>
          <a:prstGeom prst="rect">
            <a:avLst/>
          </a:prstGeom>
        </p:spPr>
      </p:pic>
      <p:sp>
        <p:nvSpPr>
          <p:cNvPr id="8" name="Text Placeholder 7">
            <a:extLst>
              <a:ext uri="{FF2B5EF4-FFF2-40B4-BE49-F238E27FC236}">
                <a16:creationId xmlns:a16="http://schemas.microsoft.com/office/drawing/2014/main" id="{EA5459E4-9E23-7A4D-7855-66726077487D}"/>
              </a:ext>
            </a:extLst>
          </p:cNvPr>
          <p:cNvSpPr>
            <a:spLocks noGrp="1"/>
          </p:cNvSpPr>
          <p:nvPr>
            <p:ph type="body" sz="quarter" idx="12"/>
          </p:nvPr>
        </p:nvSpPr>
        <p:spPr>
          <a:xfrm>
            <a:off x="154461" y="1202586"/>
            <a:ext cx="4560973" cy="4452827"/>
          </a:xfrm>
        </p:spPr>
        <p:txBody>
          <a:bodyPr/>
          <a:lstStyle/>
          <a:p>
            <a:r>
              <a:rPr lang="en-US" dirty="0">
                <a:solidFill>
                  <a:schemeClr val="tx1"/>
                </a:solidFill>
              </a:rPr>
              <a:t>Imagine </a:t>
            </a:r>
            <a:r>
              <a:rPr lang="en-US" dirty="0"/>
              <a:t>a university where no one feels left out of learning because of a disability.</a:t>
            </a:r>
          </a:p>
          <a:p>
            <a:endParaRPr lang="en-US" sz="2400" dirty="0"/>
          </a:p>
          <a:p>
            <a:r>
              <a:rPr lang="en-US" dirty="0"/>
              <a:t>…A university that builds </a:t>
            </a:r>
            <a:r>
              <a:rPr lang="en-US" b="1" dirty="0">
                <a:solidFill>
                  <a:srgbClr val="009DAE"/>
                </a:solidFill>
              </a:rPr>
              <a:t>accessibility</a:t>
            </a:r>
            <a:r>
              <a:rPr lang="en-US" dirty="0"/>
              <a:t> into courses and communications from the start and ensures accommodation when needs exceed the built in provisions.   </a:t>
            </a:r>
          </a:p>
        </p:txBody>
      </p:sp>
    </p:spTree>
    <p:extLst>
      <p:ext uri="{BB962C8B-B14F-4D97-AF65-F5344CB8AC3E}">
        <p14:creationId xmlns:p14="http://schemas.microsoft.com/office/powerpoint/2010/main" val="989734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ctet.royalroads.ca/sites/default/files/images/ltrm_values.png">
            <a:extLst>
              <a:ext uri="{FF2B5EF4-FFF2-40B4-BE49-F238E27FC236}">
                <a16:creationId xmlns:a16="http://schemas.microsoft.com/office/drawing/2014/main" id="{0D2B46A2-FF6B-4207-97F5-9586A20E02A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788" y="2133599"/>
            <a:ext cx="8114948" cy="34065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727C17-F47C-42EE-91C2-DAA1F380033B}"/>
              </a:ext>
            </a:extLst>
          </p:cNvPr>
          <p:cNvSpPr txBox="1"/>
          <p:nvPr/>
        </p:nvSpPr>
        <p:spPr>
          <a:xfrm>
            <a:off x="36576" y="6627168"/>
            <a:ext cx="2212848" cy="230832"/>
          </a:xfrm>
          <a:prstGeom prst="rect">
            <a:avLst/>
          </a:prstGeom>
          <a:noFill/>
        </p:spPr>
        <p:txBody>
          <a:bodyPr wrap="square" rtlCol="0">
            <a:spAutoFit/>
          </a:bodyPr>
          <a:lstStyle/>
          <a:p>
            <a:r>
              <a:rPr lang="en-US" sz="900" dirty="0">
                <a:solidFill>
                  <a:schemeClr val="bg1">
                    <a:lumMod val="65000"/>
                  </a:schemeClr>
                </a:solidFill>
              </a:rPr>
              <a:t>Image Source: </a:t>
            </a:r>
            <a:r>
              <a:rPr lang="en-US" sz="900" dirty="0">
                <a:solidFill>
                  <a:schemeClr val="bg1">
                    <a:lumMod val="65000"/>
                  </a:schemeClr>
                </a:solidFill>
                <a:hlinkClick r:id="rId4">
                  <a:extLst>
                    <a:ext uri="{A12FA001-AC4F-418D-AE19-62706E023703}">
                      <ahyp:hlinkClr xmlns:ahyp="http://schemas.microsoft.com/office/drawing/2018/hyperlinkcolor" val="tx"/>
                    </a:ext>
                  </a:extLst>
                </a:hlinkClick>
              </a:rPr>
              <a:t>CTET, Royal Roads</a:t>
            </a:r>
            <a:endParaRPr lang="en-US" sz="900" dirty="0">
              <a:solidFill>
                <a:schemeClr val="bg1">
                  <a:lumMod val="65000"/>
                </a:schemeClr>
              </a:solidFill>
            </a:endParaRPr>
          </a:p>
        </p:txBody>
      </p:sp>
      <p:sp>
        <p:nvSpPr>
          <p:cNvPr id="8" name="Text Placeholder 4">
            <a:extLst>
              <a:ext uri="{FF2B5EF4-FFF2-40B4-BE49-F238E27FC236}">
                <a16:creationId xmlns:a16="http://schemas.microsoft.com/office/drawing/2014/main" id="{A581C780-B55A-4457-808E-3D6F50E5F678}"/>
              </a:ext>
            </a:extLst>
          </p:cNvPr>
          <p:cNvSpPr>
            <a:spLocks noGrp="1"/>
          </p:cNvSpPr>
          <p:nvPr>
            <p:ph type="body" sz="quarter" idx="10"/>
          </p:nvPr>
        </p:nvSpPr>
        <p:spPr>
          <a:xfrm>
            <a:off x="612130" y="859704"/>
            <a:ext cx="8101564" cy="763929"/>
          </a:xfrm>
        </p:spPr>
        <p:txBody>
          <a:bodyPr>
            <a:normAutofit/>
          </a:bodyPr>
          <a:lstStyle/>
          <a:p>
            <a:pPr algn="ctr"/>
            <a:r>
              <a:rPr lang="en-CA" sz="2800" kern="900" spc="-135" dirty="0">
                <a:solidFill>
                  <a:srgbClr val="2BA9B9"/>
                </a:solidFill>
                <a:cs typeface="+mn-cs"/>
                <a:hlinkClick r:id="rId5"/>
              </a:rPr>
              <a:t>RRU Learning, Teaching &amp; Research Model </a:t>
            </a:r>
            <a:endParaRPr lang="en-US" dirty="0"/>
          </a:p>
        </p:txBody>
      </p:sp>
    </p:spTree>
    <p:extLst>
      <p:ext uri="{BB962C8B-B14F-4D97-AF65-F5344CB8AC3E}">
        <p14:creationId xmlns:p14="http://schemas.microsoft.com/office/powerpoint/2010/main" val="123284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0F188-CEC8-C478-61FB-31BB9E2FEE36}"/>
              </a:ext>
            </a:extLst>
          </p:cNvPr>
          <p:cNvSpPr>
            <a:spLocks noGrp="1"/>
          </p:cNvSpPr>
          <p:nvPr>
            <p:ph type="body" sz="quarter" idx="11"/>
          </p:nvPr>
        </p:nvSpPr>
        <p:spPr>
          <a:xfrm>
            <a:off x="885465" y="790929"/>
            <a:ext cx="7726844" cy="414338"/>
          </a:xfrm>
        </p:spPr>
        <p:txBody>
          <a:bodyPr/>
          <a:lstStyle/>
          <a:p>
            <a:r>
              <a:rPr lang="en-US" sz="2800" dirty="0">
                <a:hlinkClick r:id="rId3"/>
              </a:rPr>
              <a:t>RRU Commitment to Diversity &amp; Inclusion </a:t>
            </a:r>
            <a:endParaRPr lang="en-US" sz="2800" dirty="0"/>
          </a:p>
        </p:txBody>
      </p:sp>
      <p:pic>
        <p:nvPicPr>
          <p:cNvPr id="5" name="Picture 4" descr="RRU Commitment to Diversity &amp; Inclusion graphic depicting multiple dimensions of diversity and intersecting identities, experiences, and perspectives.  &#10;&#10;E.g., Culture, ancestry, citizenship, traditions, gender identity, family status, disabilities, age, and many more! &#10; ">
            <a:extLst>
              <a:ext uri="{FF2B5EF4-FFF2-40B4-BE49-F238E27FC236}">
                <a16:creationId xmlns:a16="http://schemas.microsoft.com/office/drawing/2014/main" id="{A58C27CD-BFA9-BCB9-D9A1-DF0512C83B78}"/>
              </a:ext>
            </a:extLst>
          </p:cNvPr>
          <p:cNvPicPr>
            <a:picLocks noChangeAspect="1"/>
          </p:cNvPicPr>
          <p:nvPr/>
        </p:nvPicPr>
        <p:blipFill>
          <a:blip r:embed="rId4"/>
          <a:stretch>
            <a:fillRect/>
          </a:stretch>
        </p:blipFill>
        <p:spPr>
          <a:xfrm>
            <a:off x="885465" y="1737717"/>
            <a:ext cx="6962172" cy="3915016"/>
          </a:xfrm>
          <a:prstGeom prst="rect">
            <a:avLst/>
          </a:prstGeom>
        </p:spPr>
      </p:pic>
    </p:spTree>
    <p:extLst>
      <p:ext uri="{BB962C8B-B14F-4D97-AF65-F5344CB8AC3E}">
        <p14:creationId xmlns:p14="http://schemas.microsoft.com/office/powerpoint/2010/main" val="3069611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079277-D089-CEC3-339E-DFE16602620A}"/>
              </a:ext>
            </a:extLst>
          </p:cNvPr>
          <p:cNvSpPr>
            <a:spLocks noGrp="1"/>
          </p:cNvSpPr>
          <p:nvPr>
            <p:ph type="body" sz="quarter" idx="11"/>
          </p:nvPr>
        </p:nvSpPr>
        <p:spPr>
          <a:xfrm>
            <a:off x="450262" y="802861"/>
            <a:ext cx="3870366" cy="414338"/>
          </a:xfrm>
        </p:spPr>
        <p:txBody>
          <a:bodyPr/>
          <a:lstStyle/>
          <a:p>
            <a:r>
              <a:rPr lang="en-US" sz="2800" dirty="0"/>
              <a:t>Legislation </a:t>
            </a:r>
          </a:p>
        </p:txBody>
      </p:sp>
      <p:sp>
        <p:nvSpPr>
          <p:cNvPr id="4" name="Text Placeholder 3">
            <a:extLst>
              <a:ext uri="{FF2B5EF4-FFF2-40B4-BE49-F238E27FC236}">
                <a16:creationId xmlns:a16="http://schemas.microsoft.com/office/drawing/2014/main" id="{9E661AC5-D135-104D-4E9A-EB279726BD44}"/>
              </a:ext>
            </a:extLst>
          </p:cNvPr>
          <p:cNvSpPr>
            <a:spLocks noGrp="1"/>
          </p:cNvSpPr>
          <p:nvPr>
            <p:ph type="body" sz="quarter" idx="12"/>
          </p:nvPr>
        </p:nvSpPr>
        <p:spPr>
          <a:xfrm>
            <a:off x="568482" y="1409876"/>
            <a:ext cx="7504291" cy="3398861"/>
          </a:xfrm>
        </p:spPr>
        <p:txBody>
          <a:bodyPr/>
          <a:lstStyle/>
          <a:p>
            <a:pPr marL="457200" indent="-457200">
              <a:buFont typeface="Arial" panose="020B0604020202020204" pitchFamily="34" charset="0"/>
              <a:buChar char="•"/>
            </a:pPr>
            <a:r>
              <a:rPr lang="en-US" sz="2400" dirty="0"/>
              <a:t>AccessibleBC Act, (2021). </a:t>
            </a:r>
            <a:r>
              <a:rPr lang="en-US" sz="2400" dirty="0">
                <a:hlinkClick r:id="rId3"/>
              </a:rPr>
              <a:t>Accessibility legislation plain language summary</a:t>
            </a:r>
            <a:r>
              <a:rPr lang="en-US" sz="2400" dirty="0"/>
              <a: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Employment and Social Development Canada, (2022). </a:t>
            </a:r>
            <a:r>
              <a:rPr lang="en-US" sz="2400" dirty="0">
                <a:hlinkClick r:id="rId4"/>
              </a:rPr>
              <a:t>Guidance on the Accessible Canada Regulations</a:t>
            </a:r>
            <a:r>
              <a:rPr lang="en-US" sz="2400" dirty="0"/>
              <a:t>.  </a:t>
            </a:r>
          </a:p>
        </p:txBody>
      </p:sp>
      <p:sp>
        <p:nvSpPr>
          <p:cNvPr id="5" name="Text Placeholder 4">
            <a:extLst>
              <a:ext uri="{FF2B5EF4-FFF2-40B4-BE49-F238E27FC236}">
                <a16:creationId xmlns:a16="http://schemas.microsoft.com/office/drawing/2014/main" id="{EC0A430E-0420-530B-B3FB-4944E17580CE}"/>
              </a:ext>
            </a:extLst>
          </p:cNvPr>
          <p:cNvSpPr txBox="1">
            <a:spLocks/>
          </p:cNvSpPr>
          <p:nvPr/>
        </p:nvSpPr>
        <p:spPr>
          <a:xfrm>
            <a:off x="1071227" y="3445539"/>
            <a:ext cx="6710137" cy="3413370"/>
          </a:xfrm>
          <a:custGeom>
            <a:avLst/>
            <a:gdLst>
              <a:gd name="connsiteX0" fmla="*/ 0 w 6710137"/>
              <a:gd name="connsiteY0" fmla="*/ 0 h 3413370"/>
              <a:gd name="connsiteX1" fmla="*/ 805216 w 6710137"/>
              <a:gd name="connsiteY1" fmla="*/ 0 h 3413370"/>
              <a:gd name="connsiteX2" fmla="*/ 1409129 w 6710137"/>
              <a:gd name="connsiteY2" fmla="*/ 0 h 3413370"/>
              <a:gd name="connsiteX3" fmla="*/ 2147244 w 6710137"/>
              <a:gd name="connsiteY3" fmla="*/ 0 h 3413370"/>
              <a:gd name="connsiteX4" fmla="*/ 2885359 w 6710137"/>
              <a:gd name="connsiteY4" fmla="*/ 0 h 3413370"/>
              <a:gd name="connsiteX5" fmla="*/ 3355069 w 6710137"/>
              <a:gd name="connsiteY5" fmla="*/ 0 h 3413370"/>
              <a:gd name="connsiteX6" fmla="*/ 3824778 w 6710137"/>
              <a:gd name="connsiteY6" fmla="*/ 0 h 3413370"/>
              <a:gd name="connsiteX7" fmla="*/ 4562893 w 6710137"/>
              <a:gd name="connsiteY7" fmla="*/ 0 h 3413370"/>
              <a:gd name="connsiteX8" fmla="*/ 5032603 w 6710137"/>
              <a:gd name="connsiteY8" fmla="*/ 0 h 3413370"/>
              <a:gd name="connsiteX9" fmla="*/ 5569414 w 6710137"/>
              <a:gd name="connsiteY9" fmla="*/ 0 h 3413370"/>
              <a:gd name="connsiteX10" fmla="*/ 6039123 w 6710137"/>
              <a:gd name="connsiteY10" fmla="*/ 0 h 3413370"/>
              <a:gd name="connsiteX11" fmla="*/ 6710137 w 6710137"/>
              <a:gd name="connsiteY11" fmla="*/ 0 h 3413370"/>
              <a:gd name="connsiteX12" fmla="*/ 6710137 w 6710137"/>
              <a:gd name="connsiteY12" fmla="*/ 750941 h 3413370"/>
              <a:gd name="connsiteX13" fmla="*/ 6710137 w 6710137"/>
              <a:gd name="connsiteY13" fmla="*/ 1467749 h 3413370"/>
              <a:gd name="connsiteX14" fmla="*/ 6710137 w 6710137"/>
              <a:gd name="connsiteY14" fmla="*/ 2150423 h 3413370"/>
              <a:gd name="connsiteX15" fmla="*/ 6710137 w 6710137"/>
              <a:gd name="connsiteY15" fmla="*/ 2730696 h 3413370"/>
              <a:gd name="connsiteX16" fmla="*/ 6710137 w 6710137"/>
              <a:gd name="connsiteY16" fmla="*/ 3413370 h 3413370"/>
              <a:gd name="connsiteX17" fmla="*/ 6173326 w 6710137"/>
              <a:gd name="connsiteY17" fmla="*/ 3413370 h 3413370"/>
              <a:gd name="connsiteX18" fmla="*/ 5636515 w 6710137"/>
              <a:gd name="connsiteY18" fmla="*/ 3413370 h 3413370"/>
              <a:gd name="connsiteX19" fmla="*/ 5032603 w 6710137"/>
              <a:gd name="connsiteY19" fmla="*/ 3413370 h 3413370"/>
              <a:gd name="connsiteX20" fmla="*/ 4428690 w 6710137"/>
              <a:gd name="connsiteY20" fmla="*/ 3413370 h 3413370"/>
              <a:gd name="connsiteX21" fmla="*/ 3757677 w 6710137"/>
              <a:gd name="connsiteY21" fmla="*/ 3413370 h 3413370"/>
              <a:gd name="connsiteX22" fmla="*/ 3220866 w 6710137"/>
              <a:gd name="connsiteY22" fmla="*/ 3413370 h 3413370"/>
              <a:gd name="connsiteX23" fmla="*/ 2482751 w 6710137"/>
              <a:gd name="connsiteY23" fmla="*/ 3413370 h 3413370"/>
              <a:gd name="connsiteX24" fmla="*/ 1878838 w 6710137"/>
              <a:gd name="connsiteY24" fmla="*/ 3413370 h 3413370"/>
              <a:gd name="connsiteX25" fmla="*/ 1342027 w 6710137"/>
              <a:gd name="connsiteY25" fmla="*/ 3413370 h 3413370"/>
              <a:gd name="connsiteX26" fmla="*/ 671014 w 6710137"/>
              <a:gd name="connsiteY26" fmla="*/ 3413370 h 3413370"/>
              <a:gd name="connsiteX27" fmla="*/ 0 w 6710137"/>
              <a:gd name="connsiteY27" fmla="*/ 3413370 h 3413370"/>
              <a:gd name="connsiteX28" fmla="*/ 0 w 6710137"/>
              <a:gd name="connsiteY28" fmla="*/ 2798963 h 3413370"/>
              <a:gd name="connsiteX29" fmla="*/ 0 w 6710137"/>
              <a:gd name="connsiteY29" fmla="*/ 2218690 h 3413370"/>
              <a:gd name="connsiteX30" fmla="*/ 0 w 6710137"/>
              <a:gd name="connsiteY30" fmla="*/ 1501883 h 3413370"/>
              <a:gd name="connsiteX31" fmla="*/ 0 w 6710137"/>
              <a:gd name="connsiteY31" fmla="*/ 887476 h 3413370"/>
              <a:gd name="connsiteX32" fmla="*/ 0 w 6710137"/>
              <a:gd name="connsiteY32" fmla="*/ 0 h 341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710137" h="3413370" extrusionOk="0">
                <a:moveTo>
                  <a:pt x="0" y="0"/>
                </a:moveTo>
                <a:cubicBezTo>
                  <a:pt x="189883" y="-4461"/>
                  <a:pt x="496633" y="28972"/>
                  <a:pt x="805216" y="0"/>
                </a:cubicBezTo>
                <a:cubicBezTo>
                  <a:pt x="1113799" y="-28972"/>
                  <a:pt x="1247629" y="-6270"/>
                  <a:pt x="1409129" y="0"/>
                </a:cubicBezTo>
                <a:cubicBezTo>
                  <a:pt x="1570629" y="6270"/>
                  <a:pt x="1868856" y="10130"/>
                  <a:pt x="2147244" y="0"/>
                </a:cubicBezTo>
                <a:cubicBezTo>
                  <a:pt x="2425633" y="-10130"/>
                  <a:pt x="2535135" y="-16428"/>
                  <a:pt x="2885359" y="0"/>
                </a:cubicBezTo>
                <a:cubicBezTo>
                  <a:pt x="3235584" y="16428"/>
                  <a:pt x="3162166" y="-10406"/>
                  <a:pt x="3355069" y="0"/>
                </a:cubicBezTo>
                <a:cubicBezTo>
                  <a:pt x="3547972" y="10406"/>
                  <a:pt x="3614910" y="-999"/>
                  <a:pt x="3824778" y="0"/>
                </a:cubicBezTo>
                <a:cubicBezTo>
                  <a:pt x="4034646" y="999"/>
                  <a:pt x="4263517" y="5495"/>
                  <a:pt x="4562893" y="0"/>
                </a:cubicBezTo>
                <a:cubicBezTo>
                  <a:pt x="4862270" y="-5495"/>
                  <a:pt x="4845956" y="15723"/>
                  <a:pt x="5032603" y="0"/>
                </a:cubicBezTo>
                <a:cubicBezTo>
                  <a:pt x="5219250" y="-15723"/>
                  <a:pt x="5386538" y="-4237"/>
                  <a:pt x="5569414" y="0"/>
                </a:cubicBezTo>
                <a:cubicBezTo>
                  <a:pt x="5752290" y="4237"/>
                  <a:pt x="5895208" y="-8330"/>
                  <a:pt x="6039123" y="0"/>
                </a:cubicBezTo>
                <a:cubicBezTo>
                  <a:pt x="6183038" y="8330"/>
                  <a:pt x="6415762" y="-33395"/>
                  <a:pt x="6710137" y="0"/>
                </a:cubicBezTo>
                <a:cubicBezTo>
                  <a:pt x="6708141" y="354068"/>
                  <a:pt x="6740003" y="449704"/>
                  <a:pt x="6710137" y="750941"/>
                </a:cubicBezTo>
                <a:cubicBezTo>
                  <a:pt x="6680271" y="1052178"/>
                  <a:pt x="6743651" y="1287919"/>
                  <a:pt x="6710137" y="1467749"/>
                </a:cubicBezTo>
                <a:cubicBezTo>
                  <a:pt x="6676623" y="1647579"/>
                  <a:pt x="6688348" y="1986584"/>
                  <a:pt x="6710137" y="2150423"/>
                </a:cubicBezTo>
                <a:cubicBezTo>
                  <a:pt x="6731926" y="2314262"/>
                  <a:pt x="6704684" y="2575165"/>
                  <a:pt x="6710137" y="2730696"/>
                </a:cubicBezTo>
                <a:cubicBezTo>
                  <a:pt x="6715590" y="2886227"/>
                  <a:pt x="6676485" y="3105837"/>
                  <a:pt x="6710137" y="3413370"/>
                </a:cubicBezTo>
                <a:cubicBezTo>
                  <a:pt x="6492960" y="3412975"/>
                  <a:pt x="6338349" y="3430841"/>
                  <a:pt x="6173326" y="3413370"/>
                </a:cubicBezTo>
                <a:cubicBezTo>
                  <a:pt x="6008303" y="3395899"/>
                  <a:pt x="5790949" y="3401309"/>
                  <a:pt x="5636515" y="3413370"/>
                </a:cubicBezTo>
                <a:cubicBezTo>
                  <a:pt x="5482081" y="3425431"/>
                  <a:pt x="5333009" y="3393789"/>
                  <a:pt x="5032603" y="3413370"/>
                </a:cubicBezTo>
                <a:cubicBezTo>
                  <a:pt x="4732197" y="3432951"/>
                  <a:pt x="4686055" y="3442016"/>
                  <a:pt x="4428690" y="3413370"/>
                </a:cubicBezTo>
                <a:cubicBezTo>
                  <a:pt x="4171325" y="3384724"/>
                  <a:pt x="4044698" y="3436696"/>
                  <a:pt x="3757677" y="3413370"/>
                </a:cubicBezTo>
                <a:cubicBezTo>
                  <a:pt x="3470656" y="3390044"/>
                  <a:pt x="3409716" y="3394184"/>
                  <a:pt x="3220866" y="3413370"/>
                </a:cubicBezTo>
                <a:cubicBezTo>
                  <a:pt x="3032016" y="3432556"/>
                  <a:pt x="2782376" y="3424086"/>
                  <a:pt x="2482751" y="3413370"/>
                </a:cubicBezTo>
                <a:cubicBezTo>
                  <a:pt x="2183126" y="3402654"/>
                  <a:pt x="2077361" y="3428249"/>
                  <a:pt x="1878838" y="3413370"/>
                </a:cubicBezTo>
                <a:cubicBezTo>
                  <a:pt x="1680315" y="3398491"/>
                  <a:pt x="1570755" y="3438568"/>
                  <a:pt x="1342027" y="3413370"/>
                </a:cubicBezTo>
                <a:cubicBezTo>
                  <a:pt x="1113299" y="3388172"/>
                  <a:pt x="894381" y="3429240"/>
                  <a:pt x="671014" y="3413370"/>
                </a:cubicBezTo>
                <a:cubicBezTo>
                  <a:pt x="447647" y="3397500"/>
                  <a:pt x="166343" y="3420184"/>
                  <a:pt x="0" y="3413370"/>
                </a:cubicBezTo>
                <a:cubicBezTo>
                  <a:pt x="-13605" y="3265567"/>
                  <a:pt x="13185" y="2953282"/>
                  <a:pt x="0" y="2798963"/>
                </a:cubicBezTo>
                <a:cubicBezTo>
                  <a:pt x="-13185" y="2644644"/>
                  <a:pt x="13785" y="2477758"/>
                  <a:pt x="0" y="2218690"/>
                </a:cubicBezTo>
                <a:cubicBezTo>
                  <a:pt x="-13785" y="1959622"/>
                  <a:pt x="-20751" y="1736930"/>
                  <a:pt x="0" y="1501883"/>
                </a:cubicBezTo>
                <a:cubicBezTo>
                  <a:pt x="20751" y="1266836"/>
                  <a:pt x="-10265" y="1074453"/>
                  <a:pt x="0" y="887476"/>
                </a:cubicBezTo>
                <a:cubicBezTo>
                  <a:pt x="10265" y="700499"/>
                  <a:pt x="18402" y="312074"/>
                  <a:pt x="0" y="0"/>
                </a:cubicBezTo>
                <a:close/>
              </a:path>
            </a:pathLst>
          </a:custGeom>
          <a:noFill/>
          <a:ln w="28575">
            <a:solidFill>
              <a:schemeClr val="accent2"/>
            </a:solidFill>
            <a:extLst>
              <a:ext uri="{C807C97D-BFC1-408E-A445-0C87EB9F89A2}">
                <ask:lineSketchStyleProps xmlns:ask="http://schemas.microsoft.com/office/drawing/2018/sketchyshapes" sd="386032457">
                  <a:prstGeom prst="rect">
                    <a:avLst/>
                  </a:prstGeom>
                  <ask:type>
                    <ask:lineSketchFreehand/>
                  </ask:type>
                </ask:lineSketchStyleProps>
              </a:ext>
            </a:extLst>
          </a:ln>
        </p:spPr>
        <p:txBody>
          <a:bodyPr vert="horz" wrap="square" rtlCol="0">
            <a:spAutoFit/>
          </a:bodyPr>
          <a:lstStyle>
            <a:lvl1pPr marL="0" indent="0" algn="l" defTabSz="457200" rtl="0" eaLnBrk="1" latinLnBrk="0" hangingPunct="1">
              <a:lnSpc>
                <a:spcPct val="83000"/>
              </a:lnSpc>
              <a:spcBef>
                <a:spcPct val="20000"/>
              </a:spcBef>
              <a:buFont typeface="Arial"/>
              <a:buNone/>
              <a:defRPr sz="2800" kern="800" spc="-30" baseline="0">
                <a:solidFill>
                  <a:srgbClr val="313645"/>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2400" b="1" dirty="0">
                <a:solidFill>
                  <a:srgbClr val="009DAE"/>
                </a:solidFill>
              </a:rPr>
              <a:t>Accessibility matters a lot to:</a:t>
            </a:r>
          </a:p>
          <a:p>
            <a:pPr marL="457200" indent="-457200">
              <a:spcAft>
                <a:spcPts val="600"/>
              </a:spcAft>
              <a:buFont typeface="Arial" panose="020B0604020202020204" pitchFamily="34" charset="0"/>
              <a:buChar char="•"/>
            </a:pPr>
            <a:r>
              <a:rPr lang="en-US" sz="2400" dirty="0">
                <a:solidFill>
                  <a:schemeClr val="tx1"/>
                </a:solidFill>
              </a:rPr>
              <a:t>20% of students in Canada</a:t>
            </a:r>
          </a:p>
          <a:p>
            <a:pPr marL="457200" indent="-457200">
              <a:spcAft>
                <a:spcPts val="600"/>
              </a:spcAft>
              <a:buFont typeface="Arial" panose="020B0604020202020204" pitchFamily="34" charset="0"/>
              <a:buChar char="•"/>
            </a:pPr>
            <a:r>
              <a:rPr lang="en-US" sz="2400" dirty="0">
                <a:solidFill>
                  <a:schemeClr val="tx1"/>
                </a:solidFill>
              </a:rPr>
              <a:t>Over 500,000 people in BC over 15 (About 15%)</a:t>
            </a:r>
          </a:p>
          <a:p>
            <a:pPr marL="457200" indent="-457200">
              <a:spcAft>
                <a:spcPts val="600"/>
              </a:spcAft>
              <a:buFont typeface="Arial" panose="020B0604020202020204" pitchFamily="34" charset="0"/>
              <a:buChar char="•"/>
            </a:pPr>
            <a:r>
              <a:rPr lang="en-US" sz="2400" dirty="0">
                <a:solidFill>
                  <a:schemeClr val="tx1"/>
                </a:solidFill>
              </a:rPr>
              <a:t>Over 6 million Canadians over 15 (About 1 in 7) </a:t>
            </a:r>
          </a:p>
          <a:p>
            <a:pPr marL="457200" indent="-457200">
              <a:spcAft>
                <a:spcPts val="600"/>
              </a:spcAft>
              <a:buFont typeface="Arial" panose="020B0604020202020204" pitchFamily="34" charset="0"/>
              <a:buChar char="•"/>
            </a:pPr>
            <a:r>
              <a:rPr lang="en-US" sz="2400" dirty="0">
                <a:solidFill>
                  <a:schemeClr val="tx1"/>
                </a:solidFill>
              </a:rPr>
              <a:t>Over 1 billion people in the world (About 15%)</a:t>
            </a:r>
          </a:p>
          <a:p>
            <a:pPr>
              <a:spcAft>
                <a:spcPts val="600"/>
              </a:spcAft>
            </a:pPr>
            <a:endParaRPr lang="en-US" sz="2400" dirty="0">
              <a:solidFill>
                <a:schemeClr val="tx1"/>
              </a:solidFill>
            </a:endParaRPr>
          </a:p>
          <a:p>
            <a:pPr>
              <a:spcAft>
                <a:spcPts val="600"/>
              </a:spcAft>
            </a:pPr>
            <a:r>
              <a:rPr lang="en-US" sz="2000" dirty="0">
                <a:solidFill>
                  <a:schemeClr val="tx1"/>
                </a:solidFill>
                <a:hlinkClick r:id="rId5"/>
              </a:rPr>
              <a:t>BC Gov News</a:t>
            </a:r>
            <a:r>
              <a:rPr lang="en-US" sz="2000" dirty="0">
                <a:solidFill>
                  <a:schemeClr val="tx1"/>
                </a:solidFill>
              </a:rPr>
              <a:t>, 2018 and </a:t>
            </a:r>
            <a:r>
              <a:rPr lang="en-US" sz="2000" dirty="0">
                <a:solidFill>
                  <a:schemeClr val="tx1"/>
                </a:solidFill>
                <a:hlinkClick r:id="rId6"/>
              </a:rPr>
              <a:t>Easter Seals, </a:t>
            </a:r>
            <a:r>
              <a:rPr lang="en-US" sz="2000" dirty="0">
                <a:solidFill>
                  <a:schemeClr val="tx1"/>
                </a:solidFill>
              </a:rPr>
              <a:t>~2016  </a:t>
            </a:r>
          </a:p>
          <a:p>
            <a:endParaRPr lang="en-US" sz="1600" dirty="0">
              <a:solidFill>
                <a:srgbClr val="009DAE"/>
              </a:solidFill>
            </a:endParaRPr>
          </a:p>
        </p:txBody>
      </p:sp>
    </p:spTree>
    <p:extLst>
      <p:ext uri="{BB962C8B-B14F-4D97-AF65-F5344CB8AC3E}">
        <p14:creationId xmlns:p14="http://schemas.microsoft.com/office/powerpoint/2010/main" val="4181560441"/>
      </p:ext>
    </p:extLst>
  </p:cSld>
  <p:clrMapOvr>
    <a:masterClrMapping/>
  </p:clrMapOvr>
</p:sld>
</file>

<file path=ppt/theme/theme1.xml><?xml version="1.0" encoding="utf-8"?>
<a:theme xmlns:a="http://schemas.openxmlformats.org/drawingml/2006/main" name="RRU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E2EB128-662B-4404-9A6D-315FD912FB28}"/>
    </a:ext>
  </a:extLst>
</a:theme>
</file>

<file path=ppt/theme/theme10.xml><?xml version="1.0" encoding="utf-8"?>
<a:theme xmlns:a="http://schemas.openxmlformats.org/drawingml/2006/main" name="Section divider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8E250C2A-A5C2-4376-ADBC-CC6EBD10B06F}"/>
    </a:ext>
  </a:extLst>
</a:theme>
</file>

<file path=ppt/theme/theme11.xml><?xml version="1.0" encoding="utf-8"?>
<a:theme xmlns:a="http://schemas.openxmlformats.org/drawingml/2006/main" name="Section divider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A35F8211-DC5E-4648-B97E-DDB83489109B}"/>
    </a:ext>
  </a:extLst>
</a:theme>
</file>

<file path=ppt/theme/theme12.xml><?xml version="1.0" encoding="utf-8"?>
<a:theme xmlns:a="http://schemas.openxmlformats.org/drawingml/2006/main" name="Section divider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2AFAFA79-318D-4FFB-864F-D2194F20861B}"/>
    </a:ext>
  </a:extLst>
</a:theme>
</file>

<file path=ppt/theme/theme1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1B2CFF12-5A36-455D-AC51-70496C08E1DA}"/>
    </a:ext>
  </a:extLst>
</a:theme>
</file>

<file path=ppt/theme/theme14.xml><?xml version="1.0" encoding="utf-8"?>
<a:theme xmlns:a="http://schemas.openxmlformats.org/drawingml/2006/main" name="Conten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30DA55E2-E0F8-4656-9531-9B035FADF136}"/>
    </a:ext>
  </a:extLst>
</a:theme>
</file>

<file path=ppt/theme/theme15.xml><?xml version="1.0" encoding="utf-8"?>
<a:theme xmlns:a="http://schemas.openxmlformats.org/drawingml/2006/main" name="Content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CDC3F6FD-C5A1-4CC2-9AFE-4FB21FA0DC34}"/>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0EA14DA7-76D2-4613-9D49-42A336096F1F}"/>
    </a:ext>
  </a:extLst>
</a:theme>
</file>

<file path=ppt/theme/theme3.xml><?xml version="1.0" encoding="utf-8"?>
<a:theme xmlns:a="http://schemas.openxmlformats.org/drawingml/2006/main" name="Title Slide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42002432-B2C1-470F-88DA-B2EF81DC097C}"/>
    </a:ext>
  </a:extLst>
</a:theme>
</file>

<file path=ppt/theme/theme4.xml><?xml version="1.0" encoding="utf-8"?>
<a:theme xmlns:a="http://schemas.openxmlformats.org/drawingml/2006/main" name="Title Slide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9759CA7-2470-4E0A-AF9A-1B295D5656E6}"/>
    </a:ext>
  </a:extLst>
</a:theme>
</file>

<file path=ppt/theme/theme5.xml><?xml version="1.0" encoding="utf-8"?>
<a:theme xmlns:a="http://schemas.openxmlformats.org/drawingml/2006/main" name="Title Slide op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06BE12F2-A8A2-4259-90F3-1D091730514B}"/>
    </a:ext>
  </a:extLst>
</a:theme>
</file>

<file path=ppt/theme/theme6.xml><?xml version="1.0" encoding="utf-8"?>
<a:theme xmlns:a="http://schemas.openxmlformats.org/drawingml/2006/main" name="Title Slide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81FDE9C3-88CB-4248-A513-D74A059C83A7}"/>
    </a:ext>
  </a:extLst>
</a:theme>
</file>

<file path=ppt/theme/theme7.xml><?xml version="1.0" encoding="utf-8"?>
<a:theme xmlns:a="http://schemas.openxmlformats.org/drawingml/2006/main" name="Traditional Acknowledge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E2FD6D71-BDA0-47DF-8ED8-5C13BB6CA01D}"/>
    </a:ext>
  </a:extLst>
</a:theme>
</file>

<file path=ppt/theme/theme8.xml><?xml version="1.0" encoding="utf-8"?>
<a:theme xmlns:a="http://schemas.openxmlformats.org/drawingml/2006/main" name="Section divider op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DEAE8703-C024-41AA-8F5A-B7AB5B7C1537}"/>
    </a:ext>
  </a:extLst>
</a:theme>
</file>

<file path=ppt/theme/theme9.xml><?xml version="1.0" encoding="utf-8"?>
<a:theme xmlns:a="http://schemas.openxmlformats.org/drawingml/2006/main" name="Section divider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F02946C6-2B82-4035-966D-74BCFEF6F765}"/>
    </a:ext>
  </a:extLst>
</a:theme>
</file>

<file path=docProps/app.xml><?xml version="1.0" encoding="utf-8"?>
<Properties xmlns="http://schemas.openxmlformats.org/officeDocument/2006/extended-properties" xmlns:vt="http://schemas.openxmlformats.org/officeDocument/2006/docPropsVTypes">
  <Template>RRU_Corporate_PPT</Template>
  <TotalTime>2997</TotalTime>
  <Words>1357</Words>
  <Application>Microsoft Macintosh PowerPoint</Application>
  <PresentationFormat>On-screen Show (4:3)</PresentationFormat>
  <Paragraphs>169</Paragraphs>
  <Slides>21</Slides>
  <Notes>12</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21</vt:i4>
      </vt:variant>
    </vt:vector>
  </HeadingPairs>
  <TitlesOfParts>
    <vt:vector size="42" baseType="lpstr">
      <vt:lpstr>Arial</vt:lpstr>
      <vt:lpstr>Arial Rounded MT Bold</vt:lpstr>
      <vt:lpstr>Auto1</vt:lpstr>
      <vt:lpstr>Calibri</vt:lpstr>
      <vt:lpstr>Verdana</vt:lpstr>
      <vt:lpstr>Wingdings</vt:lpstr>
      <vt:lpstr>RRU PowerPoint Template</vt:lpstr>
      <vt:lpstr>Title Slide opt 2</vt:lpstr>
      <vt:lpstr>Title Slide opt 3</vt:lpstr>
      <vt:lpstr>Title Slide opt 4</vt:lpstr>
      <vt:lpstr>Title Slide opt 5</vt:lpstr>
      <vt:lpstr>Title Slide custom image</vt:lpstr>
      <vt:lpstr>Traditional Acknowledgement</vt:lpstr>
      <vt:lpstr>Section divider opt 1</vt:lpstr>
      <vt:lpstr>Section divider opt 2</vt:lpstr>
      <vt:lpstr>Section divider opt 3</vt:lpstr>
      <vt:lpstr>Section divider opt 4</vt:lpstr>
      <vt:lpstr>Section divider custom image</vt:lpstr>
      <vt:lpstr>Content slides</vt:lpstr>
      <vt:lpstr>Content with image</vt:lpstr>
      <vt:lpstr>Content custom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Most Common Accessibility Fails on website homepages</vt:lpstr>
      <vt:lpstr>PowerPoint Presentation</vt:lpstr>
      <vt:lpstr>PowerPoint Presentation</vt:lpstr>
      <vt:lpstr>More Learning Resources</vt:lpstr>
      <vt:lpstr>PowerPoint Presentation</vt:lpstr>
      <vt:lpstr>PowerPoint Presentation</vt:lpstr>
    </vt:vector>
  </TitlesOfParts>
  <Company>Royal Roads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HalcombSmith</dc:creator>
  <cp:lastModifiedBy>Donna Desbiens</cp:lastModifiedBy>
  <cp:revision>58</cp:revision>
  <dcterms:created xsi:type="dcterms:W3CDTF">2020-01-24T16:50:09Z</dcterms:created>
  <dcterms:modified xsi:type="dcterms:W3CDTF">2023-06-07T17:44:06Z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Local)">
    <vt:lpwstr>Royal Roads University</vt:lpwstr>
  </property>
  <property fmtid="{D5CDD505-2E9C-101B-9397-08002B2CF9AE}" pid="3" name="Retention Period">
    <vt:lpwstr>Long-Term</vt:lpwstr>
  </property>
</Properties>
</file>