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50" r:id="rId2"/>
    <p:sldMasterId id="2147483654" r:id="rId3"/>
    <p:sldMasterId id="2147483656" r:id="rId4"/>
    <p:sldMasterId id="2147483741" r:id="rId5"/>
    <p:sldMasterId id="2147483730" r:id="rId6"/>
    <p:sldMasterId id="2147483739" r:id="rId7"/>
    <p:sldMasterId id="2147483658" r:id="rId8"/>
    <p:sldMasterId id="2147483670" r:id="rId9"/>
    <p:sldMasterId id="2147483682" r:id="rId10"/>
    <p:sldMasterId id="2147483694" r:id="rId11"/>
    <p:sldMasterId id="2147483732" r:id="rId12"/>
    <p:sldMasterId id="2147483706" r:id="rId13"/>
    <p:sldMasterId id="2147483718" r:id="rId14"/>
    <p:sldMasterId id="2147483734" r:id="rId15"/>
  </p:sldMasterIdLst>
  <p:notesMasterIdLst>
    <p:notesMasterId r:id="rId29"/>
  </p:notesMasterIdLst>
  <p:handoutMasterIdLst>
    <p:handoutMasterId r:id="rId30"/>
  </p:handoutMasterIdLst>
  <p:sldIdLst>
    <p:sldId id="279" r:id="rId16"/>
    <p:sldId id="258" r:id="rId17"/>
    <p:sldId id="269" r:id="rId18"/>
    <p:sldId id="268" r:id="rId19"/>
    <p:sldId id="280" r:id="rId20"/>
    <p:sldId id="281" r:id="rId21"/>
    <p:sldId id="283" r:id="rId22"/>
    <p:sldId id="286" r:id="rId23"/>
    <p:sldId id="292" r:id="rId24"/>
    <p:sldId id="287" r:id="rId25"/>
    <p:sldId id="289" r:id="rId26"/>
    <p:sldId id="291" r:id="rId27"/>
    <p:sldId id="29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645"/>
    <a:srgbClr val="2BA9B9"/>
    <a:srgbClr val="252835"/>
    <a:srgbClr val="2EABBA"/>
    <a:srgbClr val="30A8B2"/>
    <a:srgbClr val="009D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434" autoAdjust="0"/>
  </p:normalViewPr>
  <p:slideViewPr>
    <p:cSldViewPr snapToGrid="0" snapToObjects="1">
      <p:cViewPr varScale="1">
        <p:scale>
          <a:sx n="55" d="100"/>
          <a:sy n="55" d="100"/>
        </p:scale>
        <p:origin x="158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9669F0-B897-4FEA-8FB3-4560A50CA4AA}" type="datetimeFigureOut">
              <a:rPr lang="en-US" smtClean="0"/>
              <a:t>5/22/2020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F3E023-B587-40E0-BA12-269F5A4E7240}" type="slidenum">
              <a:rPr lang="en-US" smtClean="0"/>
              <a:t>‹#›</a:t>
            </a:fld>
            <a:endParaRPr lang="en-US"/>
          </a:p>
        </p:txBody>
      </p:sp>
    </p:spTree>
    <p:extLst>
      <p:ext uri="{BB962C8B-B14F-4D97-AF65-F5344CB8AC3E}">
        <p14:creationId xmlns:p14="http://schemas.microsoft.com/office/powerpoint/2010/main" val="887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49751-F982-4BBC-B5E9-11519A936D13}" type="datetimeFigureOut">
              <a:rPr lang="en-US" smtClean="0"/>
              <a:t>5/22/2020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1C99C-756F-4199-93C1-06CD41658318}" type="slidenum">
              <a:rPr lang="en-US" smtClean="0"/>
              <a:t>‹#›</a:t>
            </a:fld>
            <a:endParaRPr lang="en-US"/>
          </a:p>
        </p:txBody>
      </p:sp>
    </p:spTree>
    <p:extLst>
      <p:ext uri="{BB962C8B-B14F-4D97-AF65-F5344CB8AC3E}">
        <p14:creationId xmlns:p14="http://schemas.microsoft.com/office/powerpoint/2010/main" val="387853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Have this slide showing when participants enter the room. Welcome participants as they enter and support them to check their sound and video and make sure they know where the chat is. </a:t>
            </a:r>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CA" sz="1200" smtClean="0">
                <a:solidFill>
                  <a:schemeClr val="dk1"/>
                </a:solidFill>
                <a:latin typeface="Calibri"/>
                <a:ea typeface="Calibri"/>
                <a:cs typeface="Calibri"/>
                <a:sym typeface="Calibri"/>
              </a:rPr>
              <a:pPr algn="r">
                <a:buSzPct val="25000"/>
              </a:pPr>
              <a:t>1</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3569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1C99C-756F-4199-93C1-06CD41658318}" type="slidenum">
              <a:rPr lang="en-US" smtClean="0"/>
              <a:t>11</a:t>
            </a:fld>
            <a:endParaRPr lang="en-US"/>
          </a:p>
        </p:txBody>
      </p:sp>
    </p:spTree>
    <p:extLst>
      <p:ext uri="{BB962C8B-B14F-4D97-AF65-F5344CB8AC3E}">
        <p14:creationId xmlns:p14="http://schemas.microsoft.com/office/powerpoint/2010/main" val="180774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a:t>Title</a:t>
            </a:r>
            <a:r>
              <a:rPr lang="en-CA" b="1" baseline="0" dirty="0"/>
              <a:t> slides</a:t>
            </a:r>
            <a:endParaRPr lang="en-CA" b="1"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There are five</a:t>
            </a:r>
            <a:r>
              <a:rPr lang="en-CA" baseline="0" dirty="0"/>
              <a:t> different title slide image options. Text boxes can be customized or deleted.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Add a slide: Under the ‘Home’ menu, click on ‘New Slide’ and select the layout you would like to use.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Duplicate a slide: In the left navigation window, right-click on the slide you would like to duplicate and select ‘Duplicate Slide’.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Delete a slide: In the left navigation window, right-click on the slide you would like to delete and select ‘Delete Slide’.</a:t>
            </a:r>
          </a:p>
        </p:txBody>
      </p:sp>
      <p:sp>
        <p:nvSpPr>
          <p:cNvPr id="4" name="Slide Number Placeholder 3"/>
          <p:cNvSpPr>
            <a:spLocks noGrp="1"/>
          </p:cNvSpPr>
          <p:nvPr>
            <p:ph type="sldNum" sz="quarter" idx="10"/>
          </p:nvPr>
        </p:nvSpPr>
        <p:spPr/>
        <p:txBody>
          <a:bodyPr/>
          <a:lstStyle/>
          <a:p>
            <a:fld id="{4621C99C-756F-4199-93C1-06CD41658318}" type="slidenum">
              <a:rPr lang="en-US" smtClean="0"/>
              <a:t>2</a:t>
            </a:fld>
            <a:endParaRPr lang="en-US"/>
          </a:p>
        </p:txBody>
      </p:sp>
    </p:spTree>
    <p:extLst>
      <p:ext uri="{BB962C8B-B14F-4D97-AF65-F5344CB8AC3E}">
        <p14:creationId xmlns:p14="http://schemas.microsoft.com/office/powerpoint/2010/main" val="297983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1C99C-756F-4199-93C1-06CD41658318}" type="slidenum">
              <a:rPr lang="en-US" smtClean="0"/>
              <a:t>3</a:t>
            </a:fld>
            <a:endParaRPr lang="en-US"/>
          </a:p>
        </p:txBody>
      </p:sp>
    </p:spTree>
    <p:extLst>
      <p:ext uri="{BB962C8B-B14F-4D97-AF65-F5344CB8AC3E}">
        <p14:creationId xmlns:p14="http://schemas.microsoft.com/office/powerpoint/2010/main" val="41974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a:t>Section divider</a:t>
            </a:r>
            <a:r>
              <a:rPr lang="en-CA" b="1" baseline="0" dirty="0"/>
              <a:t> slides</a:t>
            </a:r>
            <a:endParaRPr lang="en-CA" b="1"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There are five</a:t>
            </a:r>
            <a:r>
              <a:rPr lang="en-CA" baseline="0" dirty="0"/>
              <a:t> different divider slide image options. Text boxes can be customized or deleted.</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Add a slide: Under the ‘Home’ menu, click on ‘New Slide’ and select the layout you would like to use.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Duplicate a slide: In the left navigation window, right-click on the slide you would like to duplicate and select ‘Duplicate Slide’.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Delete a slide: In the left navigation window, right-click on the slide you would like to delete and select ‘Delete Slide’.</a:t>
            </a:r>
          </a:p>
          <a:p>
            <a:endParaRPr lang="en-US" dirty="0"/>
          </a:p>
        </p:txBody>
      </p:sp>
      <p:sp>
        <p:nvSpPr>
          <p:cNvPr id="4" name="Slide Number Placeholder 3"/>
          <p:cNvSpPr>
            <a:spLocks noGrp="1"/>
          </p:cNvSpPr>
          <p:nvPr>
            <p:ph type="sldNum" sz="quarter" idx="10"/>
          </p:nvPr>
        </p:nvSpPr>
        <p:spPr/>
        <p:txBody>
          <a:bodyPr/>
          <a:lstStyle/>
          <a:p>
            <a:fld id="{4621C99C-756F-4199-93C1-06CD41658318}" type="slidenum">
              <a:rPr lang="en-US" smtClean="0"/>
              <a:t>4</a:t>
            </a:fld>
            <a:endParaRPr lang="en-US"/>
          </a:p>
        </p:txBody>
      </p:sp>
    </p:spTree>
    <p:extLst>
      <p:ext uri="{BB962C8B-B14F-4D97-AF65-F5344CB8AC3E}">
        <p14:creationId xmlns:p14="http://schemas.microsoft.com/office/powerpoint/2010/main" val="985400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participants to turn on their mics or share in the chat. This is 100% optional. </a:t>
            </a:r>
          </a:p>
        </p:txBody>
      </p:sp>
      <p:sp>
        <p:nvSpPr>
          <p:cNvPr id="4" name="Slide Number Placeholder 3"/>
          <p:cNvSpPr>
            <a:spLocks noGrp="1"/>
          </p:cNvSpPr>
          <p:nvPr>
            <p:ph type="sldNum" sz="quarter" idx="5"/>
          </p:nvPr>
        </p:nvSpPr>
        <p:spPr/>
        <p:txBody>
          <a:bodyPr/>
          <a:lstStyle/>
          <a:p>
            <a:fld id="{4621C99C-756F-4199-93C1-06CD41658318}" type="slidenum">
              <a:rPr lang="en-US" smtClean="0"/>
              <a:t>5</a:t>
            </a:fld>
            <a:endParaRPr lang="en-US"/>
          </a:p>
        </p:txBody>
      </p:sp>
    </p:spTree>
    <p:extLst>
      <p:ext uri="{BB962C8B-B14F-4D97-AF65-F5344CB8AC3E}">
        <p14:creationId xmlns:p14="http://schemas.microsoft.com/office/powerpoint/2010/main" val="3860718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This slide can be used a number of ways, e.g.</a:t>
            </a:r>
          </a:p>
          <a:p>
            <a:pPr marL="457200" indent="-457200">
              <a:buFontTx/>
              <a:buChar char="-"/>
            </a:pPr>
            <a:r>
              <a:rPr lang="en-US" i="1" dirty="0"/>
              <a:t>If you have a screen grab of the learning goals activity from the week 1 Collaborate session, you can paste it here.</a:t>
            </a:r>
          </a:p>
          <a:p>
            <a:pPr marL="457200" indent="-457200">
              <a:buFontTx/>
              <a:buChar char="-"/>
            </a:pPr>
            <a:r>
              <a:rPr lang="en-US" i="1" dirty="0"/>
              <a:t>Alternatively, invite participants to remember their learning goals. </a:t>
            </a:r>
          </a:p>
          <a:p>
            <a:pPr marL="457200" indent="-457200">
              <a:buFontTx/>
              <a:buChar char="-"/>
            </a:pPr>
            <a:r>
              <a:rPr lang="en-US" i="1" dirty="0"/>
              <a:t>Give 1 minute for participants to reflect on their goals. Which have they achieved? Which are in progress? Which are ongoing?</a:t>
            </a:r>
          </a:p>
          <a:p>
            <a:pPr>
              <a:spcBef>
                <a:spcPts val="0"/>
              </a:spcBef>
              <a:buSzPct val="25000"/>
            </a:pPr>
            <a:endParaRPr lang="en-US" dirty="0"/>
          </a:p>
        </p:txBody>
      </p:sp>
      <p:sp>
        <p:nvSpPr>
          <p:cNvPr id="4" name="Slide Number Placeholder 3"/>
          <p:cNvSpPr>
            <a:spLocks noGrp="1"/>
          </p:cNvSpPr>
          <p:nvPr>
            <p:ph type="sldNum" sz="quarter" idx="5"/>
          </p:nvPr>
        </p:nvSpPr>
        <p:spPr/>
        <p:txBody>
          <a:bodyPr/>
          <a:lstStyle/>
          <a:p>
            <a:fld id="{4621C99C-756F-4199-93C1-06CD41658318}" type="slidenum">
              <a:rPr lang="en-US" smtClean="0"/>
              <a:t>6</a:t>
            </a:fld>
            <a:endParaRPr lang="en-US"/>
          </a:p>
        </p:txBody>
      </p:sp>
    </p:spTree>
    <p:extLst>
      <p:ext uri="{BB962C8B-B14F-4D97-AF65-F5344CB8AC3E}">
        <p14:creationId xmlns:p14="http://schemas.microsoft.com/office/powerpoint/2010/main" val="217473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participants to share using the whiteboard tools on the top left of the screen</a:t>
            </a:r>
          </a:p>
        </p:txBody>
      </p:sp>
      <p:sp>
        <p:nvSpPr>
          <p:cNvPr id="4" name="Slide Number Placeholder 3"/>
          <p:cNvSpPr>
            <a:spLocks noGrp="1"/>
          </p:cNvSpPr>
          <p:nvPr>
            <p:ph type="sldNum" sz="quarter" idx="5"/>
          </p:nvPr>
        </p:nvSpPr>
        <p:spPr/>
        <p:txBody>
          <a:bodyPr/>
          <a:lstStyle/>
          <a:p>
            <a:fld id="{4621C99C-756F-4199-93C1-06CD41658318}" type="slidenum">
              <a:rPr lang="en-US" smtClean="0"/>
              <a:t>7</a:t>
            </a:fld>
            <a:endParaRPr lang="en-US"/>
          </a:p>
        </p:txBody>
      </p:sp>
    </p:spTree>
    <p:extLst>
      <p:ext uri="{BB962C8B-B14F-4D97-AF65-F5344CB8AC3E}">
        <p14:creationId xmlns:p14="http://schemas.microsoft.com/office/powerpoint/2010/main" val="4063520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explain the capstone project. Highlight that everything we do from week 1-5 will build towards this project. </a:t>
            </a:r>
          </a:p>
          <a:p>
            <a:r>
              <a:rPr lang="en-US" dirty="0"/>
              <a:t>We will give more information in our Week 4 collaborate call. </a:t>
            </a:r>
          </a:p>
        </p:txBody>
      </p:sp>
      <p:sp>
        <p:nvSpPr>
          <p:cNvPr id="4" name="Slide Number Placeholder 3"/>
          <p:cNvSpPr>
            <a:spLocks noGrp="1"/>
          </p:cNvSpPr>
          <p:nvPr>
            <p:ph type="sldNum" sz="quarter" idx="5"/>
          </p:nvPr>
        </p:nvSpPr>
        <p:spPr/>
        <p:txBody>
          <a:bodyPr/>
          <a:lstStyle/>
          <a:p>
            <a:fld id="{4621C99C-756F-4199-93C1-06CD41658318}" type="slidenum">
              <a:rPr lang="en-US" smtClean="0"/>
              <a:t>8</a:t>
            </a:fld>
            <a:endParaRPr lang="en-US"/>
          </a:p>
        </p:txBody>
      </p:sp>
    </p:spTree>
    <p:extLst>
      <p:ext uri="{BB962C8B-B14F-4D97-AF65-F5344CB8AC3E}">
        <p14:creationId xmlns:p14="http://schemas.microsoft.com/office/powerpoint/2010/main" val="2394658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people’s questions about the capstone, FLO, facilitation etc. </a:t>
            </a:r>
          </a:p>
        </p:txBody>
      </p:sp>
      <p:sp>
        <p:nvSpPr>
          <p:cNvPr id="4" name="Slide Number Placeholder 3"/>
          <p:cNvSpPr>
            <a:spLocks noGrp="1"/>
          </p:cNvSpPr>
          <p:nvPr>
            <p:ph type="sldNum" sz="quarter" idx="5"/>
          </p:nvPr>
        </p:nvSpPr>
        <p:spPr/>
        <p:txBody>
          <a:bodyPr/>
          <a:lstStyle/>
          <a:p>
            <a:fld id="{4621C99C-756F-4199-93C1-06CD41658318}" type="slidenum">
              <a:rPr lang="en-US" smtClean="0"/>
              <a:t>10</a:t>
            </a:fld>
            <a:endParaRPr lang="en-US"/>
          </a:p>
        </p:txBody>
      </p:sp>
    </p:spTree>
    <p:extLst>
      <p:ext uri="{BB962C8B-B14F-4D97-AF65-F5344CB8AC3E}">
        <p14:creationId xmlns:p14="http://schemas.microsoft.com/office/powerpoint/2010/main" val="319817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 1">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19931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opt 3">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67563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opt 4">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1967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custom image">
    <p:spTree>
      <p:nvGrpSpPr>
        <p:cNvPr id="1" name=""/>
        <p:cNvGrpSpPr/>
        <p:nvPr/>
      </p:nvGrpSpPr>
      <p:grpSpPr>
        <a:xfrm>
          <a:off x="0" y="0"/>
          <a:ext cx="0" cy="0"/>
          <a:chOff x="0" y="0"/>
          <a:chExt cx="0" cy="0"/>
        </a:xfrm>
      </p:grpSpPr>
      <p:grpSp>
        <p:nvGrpSpPr>
          <p:cNvPr id="5" name="Group 4"/>
          <p:cNvGrpSpPr>
            <a:grpSpLocks noChangeAspect="1"/>
          </p:cNvGrpSpPr>
          <p:nvPr userDrawn="1"/>
        </p:nvGrpSpPr>
        <p:grpSpPr>
          <a:xfrm>
            <a:off x="0" y="0"/>
            <a:ext cx="6400800" cy="6858000"/>
            <a:chOff x="0" y="0"/>
            <a:chExt cx="6400800" cy="6858000"/>
          </a:xfrm>
          <a:solidFill>
            <a:srgbClr val="F0F1EE"/>
          </a:solidFill>
        </p:grpSpPr>
        <p:sp>
          <p:nvSpPr>
            <p:cNvPr id="6"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userDrawn="1"/>
        </p:nvSpPr>
        <p:spPr>
          <a:xfrm>
            <a:off x="0" y="-1"/>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12" name="Picture 11"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15"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828230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2" name="Text Placeholder 11"/>
          <p:cNvSpPr>
            <a:spLocks noGrp="1"/>
          </p:cNvSpPr>
          <p:nvPr>
            <p:ph type="body" sz="quarter" idx="11" hasCustomPrompt="1"/>
          </p:nvPr>
        </p:nvSpPr>
        <p:spPr>
          <a:xfrm>
            <a:off x="641350" y="1943104"/>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1615176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8"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9" name="Text Placeholder 11"/>
          <p:cNvSpPr>
            <a:spLocks noGrp="1"/>
          </p:cNvSpPr>
          <p:nvPr>
            <p:ph type="body" sz="quarter" idx="12" hasCustomPrompt="1"/>
          </p:nvPr>
        </p:nvSpPr>
        <p:spPr>
          <a:xfrm>
            <a:off x="641350" y="2360370"/>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4068320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wo column">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350" y="1943104"/>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1920307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head two column">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6"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7" name="Text Placeholder 11"/>
          <p:cNvSpPr>
            <a:spLocks noGrp="1"/>
          </p:cNvSpPr>
          <p:nvPr>
            <p:ph type="body" sz="quarter" idx="12" hasCustomPrompt="1"/>
          </p:nvPr>
        </p:nvSpPr>
        <p:spPr>
          <a:xfrm>
            <a:off x="641350" y="2360485"/>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4238035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wo column bullets">
    <p:spTree>
      <p:nvGrpSpPr>
        <p:cNvPr id="1" name=""/>
        <p:cNvGrpSpPr/>
        <p:nvPr/>
      </p:nvGrpSpPr>
      <p:grpSpPr>
        <a:xfrm>
          <a:off x="0" y="0"/>
          <a:ext cx="0" cy="0"/>
          <a:chOff x="0" y="0"/>
          <a:chExt cx="0" cy="0"/>
        </a:xfrm>
      </p:grpSpPr>
      <p:sp>
        <p:nvSpPr>
          <p:cNvPr id="4"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5" name="Text Placeholder 11"/>
          <p:cNvSpPr>
            <a:spLocks noGrp="1"/>
          </p:cNvSpPr>
          <p:nvPr>
            <p:ph type="body" sz="quarter" idx="12" hasCustomPrompt="1"/>
          </p:nvPr>
        </p:nvSpPr>
        <p:spPr>
          <a:xfrm>
            <a:off x="641451" y="1944476"/>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upsum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Tree>
    <p:extLst>
      <p:ext uri="{BB962C8B-B14F-4D97-AF65-F5344CB8AC3E}">
        <p14:creationId xmlns:p14="http://schemas.microsoft.com/office/powerpoint/2010/main" val="826211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head two column bullets">
    <p:spTree>
      <p:nvGrpSpPr>
        <p:cNvPr id="1" name=""/>
        <p:cNvGrpSpPr/>
        <p:nvPr/>
      </p:nvGrpSpPr>
      <p:grpSpPr>
        <a:xfrm>
          <a:off x="0" y="0"/>
          <a:ext cx="0" cy="0"/>
          <a:chOff x="0" y="0"/>
          <a:chExt cx="0" cy="0"/>
        </a:xfrm>
      </p:grpSpPr>
      <p:sp>
        <p:nvSpPr>
          <p:cNvPr id="5" name="Text Placeholder 11"/>
          <p:cNvSpPr>
            <a:spLocks noGrp="1"/>
          </p:cNvSpPr>
          <p:nvPr>
            <p:ph type="body" sz="quarter" idx="12" hasCustomPrompt="1"/>
          </p:nvPr>
        </p:nvSpPr>
        <p:spPr>
          <a:xfrm>
            <a:off x="641451" y="2325458"/>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Tree>
    <p:extLst>
      <p:ext uri="{BB962C8B-B14F-4D97-AF65-F5344CB8AC3E}">
        <p14:creationId xmlns:p14="http://schemas.microsoft.com/office/powerpoint/2010/main" val="2163871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49796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548108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head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0" name="Text Placeholder 11"/>
          <p:cNvSpPr>
            <a:spLocks noGrp="1"/>
          </p:cNvSpPr>
          <p:nvPr>
            <p:ph type="body" sz="quarter" idx="12"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556566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1"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3410696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head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8" name="Text Placeholder 2"/>
          <p:cNvSpPr>
            <a:spLocks noGrp="1"/>
          </p:cNvSpPr>
          <p:nvPr>
            <p:ph type="body" sz="quarter" idx="12"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2" name="Text Placeholder 11"/>
          <p:cNvSpPr>
            <a:spLocks noGrp="1"/>
          </p:cNvSpPr>
          <p:nvPr>
            <p:ph type="body" sz="quarter" idx="13"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148752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 3">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69180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 4">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7792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 5">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5"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21677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grpSp>
        <p:nvGrpSpPr>
          <p:cNvPr id="6" name="Group 5"/>
          <p:cNvGrpSpPr>
            <a:grpSpLocks noChangeAspect="1"/>
          </p:cNvGrpSpPr>
          <p:nvPr userDrawn="1"/>
        </p:nvGrpSpPr>
        <p:grpSpPr>
          <a:xfrm>
            <a:off x="0" y="0"/>
            <a:ext cx="6400800" cy="6858000"/>
            <a:chOff x="0" y="0"/>
            <a:chExt cx="6400800" cy="6858000"/>
          </a:xfrm>
          <a:solidFill>
            <a:srgbClr val="272B38"/>
          </a:solidFill>
        </p:grpSpPr>
        <p:sp>
          <p:nvSpPr>
            <p:cNvPr id="7"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4"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52409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knowledgement of Traditional Lands">
    <p:spTree>
      <p:nvGrpSpPr>
        <p:cNvPr id="1" name=""/>
        <p:cNvGrpSpPr/>
        <p:nvPr/>
      </p:nvGrpSpPr>
      <p:grpSpPr>
        <a:xfrm>
          <a:off x="0" y="0"/>
          <a:ext cx="0" cy="0"/>
          <a:chOff x="0" y="0"/>
          <a:chExt cx="0" cy="0"/>
        </a:xfrm>
      </p:grpSpPr>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9" name="TextBox 8"/>
          <p:cNvSpPr txBox="1"/>
          <p:nvPr userDrawn="1"/>
        </p:nvSpPr>
        <p:spPr>
          <a:xfrm>
            <a:off x="371605" y="1713131"/>
            <a:ext cx="4275210" cy="4801314"/>
          </a:xfrm>
          <a:prstGeom prst="rect">
            <a:avLst/>
          </a:prstGeom>
          <a:noFill/>
        </p:spPr>
        <p:txBody>
          <a:bodyPr wrap="square" rtlCol="0">
            <a:spAutoFit/>
          </a:bodyPr>
          <a:lstStyle/>
          <a:p>
            <a:r>
              <a:rPr lang="en-US" sz="1800" b="0" i="0" u="none" strike="noStrike" kern="1200" baseline="0" dirty="0">
                <a:solidFill>
                  <a:srgbClr val="313645"/>
                </a:solidFill>
                <a:latin typeface="+mn-lt"/>
                <a:ea typeface="+mn-ea"/>
                <a:cs typeface="+mn-cs"/>
              </a:rPr>
              <a:t>Royal Roads University acknowledges that the campus is located on the traditional lands of the Xwsepsum (Esquimalt) and </a:t>
            </a:r>
            <a:r>
              <a:rPr lang="en-US" sz="1800" b="0" i="0" u="none" strike="noStrike" kern="1200" baseline="0" dirty="0" err="1">
                <a:solidFill>
                  <a:srgbClr val="313645"/>
                </a:solidFill>
                <a:latin typeface="+mn-lt"/>
                <a:ea typeface="+mn-ea"/>
                <a:cs typeface="+mn-cs"/>
              </a:rPr>
              <a:t>Lekwungen</a:t>
            </a:r>
            <a:r>
              <a:rPr lang="en-US" sz="1800" b="0" i="0" u="none" strike="noStrike" kern="1200" baseline="0" dirty="0">
                <a:solidFill>
                  <a:srgbClr val="313645"/>
                </a:solidFill>
                <a:latin typeface="+mn-lt"/>
                <a:ea typeface="+mn-ea"/>
                <a:cs typeface="+mn-cs"/>
              </a:rPr>
              <a:t> (Songhees) ancestors and families who have lived here for thousands </a:t>
            </a:r>
          </a:p>
          <a:p>
            <a:r>
              <a:rPr lang="en-US" sz="1800" b="0" i="0" u="none" strike="noStrike" kern="1200" baseline="0" dirty="0">
                <a:solidFill>
                  <a:srgbClr val="313645"/>
                </a:solidFill>
                <a:latin typeface="+mn-lt"/>
                <a:ea typeface="+mn-ea"/>
                <a:cs typeface="+mn-cs"/>
              </a:rPr>
              <a:t>of years.</a:t>
            </a:r>
          </a:p>
          <a:p>
            <a:r>
              <a:rPr lang="en-US" sz="1800" b="0" i="0" u="none" strike="noStrike" kern="1200" baseline="0" dirty="0">
                <a:solidFill>
                  <a:srgbClr val="313645"/>
                </a:solidFill>
                <a:latin typeface="+mn-lt"/>
                <a:ea typeface="+mn-ea"/>
                <a:cs typeface="+mn-cs"/>
              </a:rPr>
              <a:t> </a:t>
            </a:r>
            <a:endParaRPr lang="en-CA" sz="1800" b="0" i="0" u="none" strike="noStrike" kern="1200" baseline="0" dirty="0">
              <a:solidFill>
                <a:srgbClr val="313645"/>
              </a:solidFill>
              <a:latin typeface="+mn-lt"/>
              <a:ea typeface="+mn-ea"/>
              <a:cs typeface="+mn-cs"/>
            </a:endParaRPr>
          </a:p>
          <a:p>
            <a:r>
              <a:rPr lang="en-US" sz="1800" b="0" i="0" u="none" strike="noStrike" kern="1200" baseline="0" dirty="0">
                <a:solidFill>
                  <a:srgbClr val="313645"/>
                </a:solidFill>
                <a:latin typeface="+mn-lt"/>
                <a:ea typeface="+mn-ea"/>
                <a:cs typeface="+mn-cs"/>
              </a:rPr>
              <a:t>This land has been part of the fabric of the life of Indigenous communities long before Hatley Castle was built, and it will be long into the future. It is with gratitude that we now learn and work here, where the past, present and future of Indigenous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non-Indigenous students, faculty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staff come together.</a:t>
            </a:r>
            <a:endParaRPr lang="en-CA" sz="1800" b="0" i="0" u="none" strike="noStrike" kern="1200" baseline="0" dirty="0">
              <a:solidFill>
                <a:srgbClr val="313645"/>
              </a:solidFill>
              <a:latin typeface="+mn-lt"/>
              <a:ea typeface="+mn-ea"/>
              <a:cs typeface="+mn-cs"/>
            </a:endParaRPr>
          </a:p>
          <a:p>
            <a:endParaRPr lang="en-US" sz="1800" b="0" i="0" u="none" strike="noStrike" kern="1200" baseline="0" dirty="0">
              <a:solidFill>
                <a:srgbClr val="313645"/>
              </a:solidFill>
              <a:latin typeface="+mn-lt"/>
              <a:ea typeface="+mn-ea"/>
              <a:cs typeface="+mn-cs"/>
            </a:endParaRPr>
          </a:p>
          <a:p>
            <a:r>
              <a:rPr lang="en-US" sz="1800" b="0" i="0" u="none" strike="noStrike" kern="1200" baseline="0" dirty="0" err="1">
                <a:solidFill>
                  <a:srgbClr val="313645"/>
                </a:solidFill>
                <a:latin typeface="+mn-lt"/>
                <a:ea typeface="+mn-ea"/>
                <a:cs typeface="+mn-cs"/>
              </a:rPr>
              <a:t>Hay'sxw'qa</a:t>
            </a:r>
            <a:r>
              <a:rPr lang="en-US" sz="1800" b="0" i="0" u="none" strike="noStrike" kern="1200" baseline="0" dirty="0">
                <a:solidFill>
                  <a:srgbClr val="313645"/>
                </a:solidFill>
                <a:latin typeface="+mn-lt"/>
                <a:ea typeface="+mn-ea"/>
                <a:cs typeface="+mn-cs"/>
              </a:rPr>
              <a:t> </a:t>
            </a:r>
            <a:r>
              <a:rPr lang="en-US" sz="1800" b="0" i="0" u="none" strike="noStrike" kern="1200" baseline="0" dirty="0" err="1">
                <a:solidFill>
                  <a:srgbClr val="313645"/>
                </a:solidFill>
                <a:latin typeface="+mn-lt"/>
                <a:ea typeface="+mn-ea"/>
                <a:cs typeface="+mn-cs"/>
              </a:rPr>
              <a:t>si'em</a:t>
            </a:r>
            <a:r>
              <a:rPr lang="en-US" sz="1800" b="0" i="0" u="none" strike="noStrike" kern="1200" baseline="0" dirty="0">
                <a:solidFill>
                  <a:srgbClr val="313645"/>
                </a:solidFill>
                <a:latin typeface="+mn-lt"/>
                <a:ea typeface="+mn-ea"/>
                <a:cs typeface="+mn-cs"/>
              </a:rPr>
              <a:t>!</a:t>
            </a:r>
            <a:endParaRPr lang="en-CA" sz="1800" b="0" i="0" u="none" strike="noStrike" kern="1200" baseline="0" dirty="0">
              <a:solidFill>
                <a:srgbClr val="313645"/>
              </a:solidFill>
              <a:latin typeface="+mn-lt"/>
              <a:ea typeface="+mn-ea"/>
              <a:cs typeface="+mn-cs"/>
            </a:endParaRPr>
          </a:p>
        </p:txBody>
      </p:sp>
      <p:sp>
        <p:nvSpPr>
          <p:cNvPr id="11" name="Rectangle 10"/>
          <p:cNvSpPr/>
          <p:nvPr userDrawn="1"/>
        </p:nvSpPr>
        <p:spPr>
          <a:xfrm>
            <a:off x="371605" y="731818"/>
            <a:ext cx="4406190" cy="830997"/>
          </a:xfrm>
          <a:prstGeom prst="rect">
            <a:avLst/>
          </a:prstGeom>
        </p:spPr>
        <p:txBody>
          <a:bodyPr wrap="square">
            <a:spAutoFit/>
          </a:bodyPr>
          <a:lstStyle/>
          <a:p>
            <a:r>
              <a:rPr lang="en-US" sz="2400" b="1" i="0" u="none" strike="noStrike" kern="1200" baseline="0" dirty="0">
                <a:solidFill>
                  <a:srgbClr val="2BA9B9"/>
                </a:solidFill>
                <a:latin typeface="Verdana" panose="020B0604030504040204" pitchFamily="34" charset="0"/>
                <a:ea typeface="Verdana" panose="020B0604030504040204" pitchFamily="34" charset="0"/>
                <a:cs typeface="Verdana" panose="020B0604030504040204" pitchFamily="34" charset="0"/>
              </a:rPr>
              <a:t>ACKNOWLEDGMENT OF TRADITIONAL LANDS</a:t>
            </a:r>
          </a:p>
        </p:txBody>
      </p:sp>
    </p:spTree>
    <p:extLst>
      <p:ext uri="{BB962C8B-B14F-4D97-AF65-F5344CB8AC3E}">
        <p14:creationId xmlns:p14="http://schemas.microsoft.com/office/powerpoint/2010/main" val="268024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opt 1">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5"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320664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0"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918736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5.xml"/><Relationship Id="rId7" Type="http://schemas.openxmlformats.org/officeDocument/2006/relationships/theme" Target="../theme/theme1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3.jpeg"/><Relationship Id="rId4" Type="http://schemas.openxmlformats.org/officeDocument/2006/relationships/image" Target="../media/image12.jpe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538007"/>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Section_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001193"/>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Section_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304894"/>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0" y="0"/>
            <a:ext cx="6400800" cy="6858000"/>
            <a:chOff x="0" y="0"/>
            <a:chExt cx="6400800" cy="6858000"/>
          </a:xfrm>
          <a:solidFill>
            <a:srgbClr val="F0F1EE"/>
          </a:solidFill>
        </p:grpSpPr>
        <p:sp>
          <p:nvSpPr>
            <p:cNvPr id="3"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Rectangle 4"/>
          <p:cNvSpPr/>
          <p:nvPr/>
        </p:nvSpPr>
        <p:spPr>
          <a:xfrm>
            <a:off x="0" y="-1"/>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332984"/>
      </p:ext>
    </p:extLst>
  </p:cSld>
  <p:clrMap bg1="lt1" tx1="dk1" bg2="lt2" tx2="dk2" accent1="accent1" accent2="accent2" accent3="accent3" accent4="accent4" accent5="accent5" accent6="accent6" hlink="hlink" folHlink="folHlink"/>
  <p:sldLayoutIdLst>
    <p:sldLayoutId id="214748373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16-3969_Corporate - Powerpoint Template Refresh_BKG.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9"/>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2326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BKG.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1205_LICex-16.jpg"/>
          <p:cNvPicPr>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a:off x="5707630" y="0"/>
            <a:ext cx="3436370" cy="6858000"/>
          </a:xfrm>
          <a:prstGeom prst="rect">
            <a:avLst/>
          </a:prstGeom>
        </p:spPr>
      </p:pic>
    </p:spTree>
    <p:extLst>
      <p:ext uri="{BB962C8B-B14F-4D97-AF65-F5344CB8AC3E}">
        <p14:creationId xmlns:p14="http://schemas.microsoft.com/office/powerpoint/2010/main" val="3738582420"/>
      </p:ext>
    </p:extLst>
  </p:cSld>
  <p:clrMap bg1="lt1" tx1="dk1" bg2="lt2" tx2="dk2" accent1="accent1" accent2="accent2" accent3="accent3" accent4="accent4" accent5="accent5" accent6="accent6" hlink="hlink" folHlink="folHlink"/>
  <p:sldLayoutIdLst>
    <p:sldLayoutId id="2147483728" r:id="rId1"/>
    <p:sldLayoutId id="214748372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26052"/>
      </p:ext>
    </p:extLst>
  </p:cSld>
  <p:clrMap bg1="lt1" tx1="dk1" bg2="lt2" tx2="dk2" accent1="accent1" accent2="accent2" accent3="accent3" accent4="accent4" accent5="accent5" accent6="accent6" hlink="hlink" folHlink="folHlink"/>
  <p:sldLayoutIdLst>
    <p:sldLayoutId id="2147483735" r:id="rId1"/>
    <p:sldLayoutId id="214748373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TitleScreen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005787"/>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692591"/>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038662"/>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152974"/>
      </p:ext>
    </p:extLst>
  </p:cSld>
  <p:clrMap bg1="lt1" tx1="dk1" bg2="lt2" tx2="dk2" accent1="accent1" accent2="accent2" accent3="accent3" accent4="accent4" accent5="accent5" accent6="accent6" hlink="hlink" folHlink="folHlink"/>
  <p:sldLayoutIdLst>
    <p:sldLayoutId id="21474837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0" y="0"/>
            <a:ext cx="6400800" cy="6858000"/>
            <a:chOff x="0" y="0"/>
            <a:chExt cx="6400800" cy="6858000"/>
          </a:xfrm>
          <a:solidFill>
            <a:srgbClr val="272B38"/>
          </a:solidFill>
        </p:grpSpPr>
        <p:sp>
          <p:nvSpPr>
            <p:cNvPr id="3"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2319037"/>
      </p:ext>
    </p:extLst>
  </p:cSld>
  <p:clrMap bg1="lt1" tx1="dk1" bg2="lt2" tx2="dk2" accent1="accent1" accent2="accent2" accent3="accent3" accent4="accent4" accent5="accent5" accent6="accent6" hlink="hlink" folHlink="folHlink"/>
  <p:sldLayoutIdLst>
    <p:sldLayoutId id="214748373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00400" y="0"/>
            <a:ext cx="5943600" cy="6858000"/>
          </a:xfrm>
          <a:prstGeom prst="rect">
            <a:avLst/>
          </a:prstGeom>
        </p:spPr>
      </p:pic>
      <p:grpSp>
        <p:nvGrpSpPr>
          <p:cNvPr id="7" name="Group 6"/>
          <p:cNvGrpSpPr>
            <a:grpSpLocks noChangeAspect="1"/>
          </p:cNvGrpSpPr>
          <p:nvPr/>
        </p:nvGrpSpPr>
        <p:grpSpPr>
          <a:xfrm>
            <a:off x="0" y="0"/>
            <a:ext cx="6400800" cy="6858000"/>
            <a:chOff x="0" y="0"/>
            <a:chExt cx="6400800" cy="6858000"/>
          </a:xfrm>
          <a:solidFill>
            <a:srgbClr val="F0F1EE"/>
          </a:solidFill>
        </p:grpSpPr>
        <p:sp>
          <p:nvSpPr>
            <p:cNvPr id="8"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214204"/>
      </p:ext>
    </p:extLst>
  </p:cSld>
  <p:clrMap bg1="lt1" tx1="dk1" bg2="lt2" tx2="dk2" accent1="accent1" accent2="accent2" accent3="accent3" accent4="accent4" accent5="accent5" accent6="accent6" hlink="hlink" folHlink="folHlink"/>
  <p:sldLayoutIdLst>
    <p:sldLayoutId id="214748374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Section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861563"/>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Sectio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853141"/>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s://pixabay.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s://unsplash.com/photos/" TargetMode="External"/><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 Id="rId9"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unsplash.com/photos/_U8RyuBtvQU" TargetMode="External"/><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pixabay.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pixabay.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5095" y="637921"/>
            <a:ext cx="8092495" cy="694222"/>
          </a:xfrm>
        </p:spPr>
        <p:txBody>
          <a:bodyPr/>
          <a:lstStyle/>
          <a:p>
            <a:pPr algn="ctr"/>
            <a:r>
              <a:rPr lang="en-CA" sz="3600" dirty="0"/>
              <a:t>Sound check</a:t>
            </a:r>
            <a:endParaRPr lang="en-US" sz="3600" dirty="0"/>
          </a:p>
        </p:txBody>
      </p:sp>
      <p:sp>
        <p:nvSpPr>
          <p:cNvPr id="3" name="Text Placeholder 2"/>
          <p:cNvSpPr>
            <a:spLocks noGrp="1"/>
          </p:cNvSpPr>
          <p:nvPr>
            <p:ph type="body" sz="quarter" idx="11"/>
          </p:nvPr>
        </p:nvSpPr>
        <p:spPr>
          <a:xfrm>
            <a:off x="152400" y="1235039"/>
            <a:ext cx="8269524" cy="1703610"/>
          </a:xfrm>
        </p:spPr>
        <p:txBody>
          <a:bodyPr/>
          <a:lstStyle/>
          <a:p>
            <a:pPr marL="374650" lvl="1" indent="0">
              <a:spcAft>
                <a:spcPts val="600"/>
              </a:spcAft>
              <a:buNone/>
            </a:pPr>
            <a:r>
              <a:rPr lang="en-CA" dirty="0"/>
              <a:t>1.   Connect your earphones or earbuds to avoid an echo.</a:t>
            </a:r>
            <a:endParaRPr lang="en-CA" sz="1000" dirty="0"/>
          </a:p>
          <a:p>
            <a:pPr marL="457200" lvl="1" indent="0">
              <a:spcAft>
                <a:spcPts val="600"/>
              </a:spcAft>
              <a:buNone/>
            </a:pPr>
            <a:endParaRPr lang="en-CA" sz="1000" dirty="0"/>
          </a:p>
          <a:p>
            <a:pPr marL="457200" lvl="1" indent="0">
              <a:spcAft>
                <a:spcPts val="600"/>
              </a:spcAft>
              <a:buNone/>
            </a:pPr>
            <a:endParaRPr lang="en-US" sz="1000" dirty="0"/>
          </a:p>
          <a:p>
            <a:pPr marL="374650" lvl="1" indent="0">
              <a:spcAft>
                <a:spcPts val="600"/>
              </a:spcAft>
              <a:buNone/>
            </a:pPr>
            <a:r>
              <a:rPr lang="en-US" dirty="0"/>
              <a:t>2.   Set up your camera and microphone:</a:t>
            </a:r>
          </a:p>
          <a:p>
            <a:pPr marL="374650" lvl="1" indent="0">
              <a:spcAft>
                <a:spcPts val="600"/>
              </a:spcAft>
              <a:buNone/>
            </a:pPr>
            <a:endParaRPr lang="en-US" dirty="0"/>
          </a:p>
          <a:p>
            <a:pPr lvl="1">
              <a:spcAft>
                <a:spcPts val="600"/>
              </a:spcAft>
            </a:pPr>
            <a:endParaRPr lang="en-US" dirty="0"/>
          </a:p>
          <a:p>
            <a:pPr marL="374650" lvl="1" indent="0">
              <a:spcAft>
                <a:spcPts val="600"/>
              </a:spcAft>
              <a:buNone/>
            </a:pPr>
            <a:r>
              <a:rPr lang="en-US" dirty="0"/>
              <a:t>3.  Try turning on your camera and microphone to say “hello”!</a:t>
            </a:r>
          </a:p>
          <a:p>
            <a:pPr marL="374650" lvl="1" indent="0">
              <a:spcAft>
                <a:spcPts val="600"/>
              </a:spcAft>
              <a:buNone/>
            </a:pPr>
            <a:endParaRPr lang="en-US" dirty="0"/>
          </a:p>
          <a:p>
            <a:pPr marL="374650" lvl="1" indent="0">
              <a:spcAft>
                <a:spcPts val="600"/>
              </a:spcAft>
              <a:buNone/>
            </a:pPr>
            <a:r>
              <a:rPr lang="en-US" dirty="0"/>
              <a:t>4.  Say hello in the chat area</a:t>
            </a:r>
          </a:p>
          <a:p>
            <a:pPr lvl="2"/>
            <a:endParaRPr lang="en-US" dirty="0"/>
          </a:p>
        </p:txBody>
      </p:sp>
      <p:grpSp>
        <p:nvGrpSpPr>
          <p:cNvPr id="11" name="Group 10">
            <a:extLst>
              <a:ext uri="{FF2B5EF4-FFF2-40B4-BE49-F238E27FC236}">
                <a16:creationId xmlns:a16="http://schemas.microsoft.com/office/drawing/2014/main" id="{96986702-5B5E-496D-89FE-E588DF173464}"/>
              </a:ext>
            </a:extLst>
          </p:cNvPr>
          <p:cNvGrpSpPr/>
          <p:nvPr/>
        </p:nvGrpSpPr>
        <p:grpSpPr>
          <a:xfrm>
            <a:off x="1098769" y="3425985"/>
            <a:ext cx="4465581" cy="685800"/>
            <a:chOff x="1066800" y="3785298"/>
            <a:chExt cx="5852401" cy="931462"/>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47409" y="3860657"/>
              <a:ext cx="961843" cy="833808"/>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33126" y="3785298"/>
              <a:ext cx="2886075" cy="920893"/>
            </a:xfrm>
            <a:prstGeom prst="rect">
              <a:avLst/>
            </a:prstGeom>
            <a:ln>
              <a:noFill/>
            </a:ln>
            <a:effectLst>
              <a:outerShdw blurRad="292100" dist="139700" dir="2700000" algn="tl" rotWithShape="0">
                <a:srgbClr val="333333">
                  <a:alpha val="65000"/>
                </a:srgbClr>
              </a:outerShdw>
            </a:effectLst>
          </p:spPr>
        </p:pic>
        <p:cxnSp>
          <p:nvCxnSpPr>
            <p:cNvPr id="7" name="Straight Arrow Connector 6"/>
            <p:cNvCxnSpPr/>
            <p:nvPr/>
          </p:nvCxnSpPr>
          <p:spPr>
            <a:xfrm>
              <a:off x="3509252" y="4245745"/>
              <a:ext cx="361950"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pic>
          <p:nvPicPr>
            <p:cNvPr id="8" name="Picture 7"/>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870" b="90580" l="11921" r="99338"/>
                      </a14:imgEffect>
                      <a14:imgEffect>
                        <a14:sharpenSoften amount="-50000"/>
                      </a14:imgEffect>
                      <a14:imgEffect>
                        <a14:saturation sat="400000"/>
                      </a14:imgEffect>
                    </a14:imgLayer>
                  </a14:imgProps>
                </a:ext>
                <a:ext uri="{28A0092B-C50C-407E-A947-70E740481C1C}">
                  <a14:useLocalDpi xmlns:a14="http://schemas.microsoft.com/office/drawing/2010/main"/>
                </a:ext>
              </a:extLst>
            </a:blip>
            <a:srcRect l="9244" t="8991" b="4922"/>
            <a:stretch/>
          </p:blipFill>
          <p:spPr>
            <a:xfrm>
              <a:off x="1066800" y="3882953"/>
              <a:ext cx="961843" cy="833807"/>
            </a:xfrm>
            <a:prstGeom prst="rect">
              <a:avLst/>
            </a:prstGeom>
            <a:noFill/>
            <a:ln>
              <a:noFill/>
            </a:ln>
          </p:spPr>
        </p:pic>
        <p:cxnSp>
          <p:nvCxnSpPr>
            <p:cNvPr id="10" name="Straight Arrow Connector 9"/>
            <p:cNvCxnSpPr/>
            <p:nvPr/>
          </p:nvCxnSpPr>
          <p:spPr>
            <a:xfrm>
              <a:off x="2175752" y="4257675"/>
              <a:ext cx="361950"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grpSp>
      <p:grpSp>
        <p:nvGrpSpPr>
          <p:cNvPr id="15" name="Group 14">
            <a:extLst>
              <a:ext uri="{FF2B5EF4-FFF2-40B4-BE49-F238E27FC236}">
                <a16:creationId xmlns:a16="http://schemas.microsoft.com/office/drawing/2014/main" id="{0454BB34-0330-4D89-ABF4-6686ECFC198F}"/>
              </a:ext>
            </a:extLst>
          </p:cNvPr>
          <p:cNvGrpSpPr/>
          <p:nvPr/>
        </p:nvGrpSpPr>
        <p:grpSpPr>
          <a:xfrm>
            <a:off x="4887928" y="6051160"/>
            <a:ext cx="1282411" cy="647649"/>
            <a:chOff x="3758323" y="5715000"/>
            <a:chExt cx="1282411" cy="647649"/>
          </a:xfrm>
        </p:grpSpPr>
        <p:pic>
          <p:nvPicPr>
            <p:cNvPr id="12" name="Picture 11">
              <a:extLst>
                <a:ext uri="{FF2B5EF4-FFF2-40B4-BE49-F238E27FC236}">
                  <a16:creationId xmlns:a16="http://schemas.microsoft.com/office/drawing/2014/main" id="{85FC4B4D-41FC-44A3-96B6-FE20DBC7BA7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63514" y="5715000"/>
              <a:ext cx="777220" cy="647649"/>
            </a:xfrm>
            <a:prstGeom prst="rect">
              <a:avLst/>
            </a:prstGeom>
          </p:spPr>
        </p:pic>
        <p:cxnSp>
          <p:nvCxnSpPr>
            <p:cNvPr id="13" name="Straight Arrow Connector 12">
              <a:extLst>
                <a:ext uri="{FF2B5EF4-FFF2-40B4-BE49-F238E27FC236}">
                  <a16:creationId xmlns:a16="http://schemas.microsoft.com/office/drawing/2014/main" id="{027466B1-25DA-433C-8888-8CB67B5AB3EB}"/>
                </a:ext>
              </a:extLst>
            </p:cNvPr>
            <p:cNvCxnSpPr/>
            <p:nvPr/>
          </p:nvCxnSpPr>
          <p:spPr>
            <a:xfrm>
              <a:off x="3758323" y="6038825"/>
              <a:ext cx="361950"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grpSp>
      <p:grpSp>
        <p:nvGrpSpPr>
          <p:cNvPr id="4" name="Group 3">
            <a:extLst>
              <a:ext uri="{FF2B5EF4-FFF2-40B4-BE49-F238E27FC236}">
                <a16:creationId xmlns:a16="http://schemas.microsoft.com/office/drawing/2014/main" id="{C0D3BF31-4E80-4706-ABCC-B854810F6BC8}"/>
              </a:ext>
            </a:extLst>
          </p:cNvPr>
          <p:cNvGrpSpPr/>
          <p:nvPr/>
        </p:nvGrpSpPr>
        <p:grpSpPr>
          <a:xfrm>
            <a:off x="2114456" y="1781620"/>
            <a:ext cx="1875192" cy="858969"/>
            <a:chOff x="2133600" y="2262680"/>
            <a:chExt cx="1875192" cy="858969"/>
          </a:xfrm>
        </p:grpSpPr>
        <p:pic>
          <p:nvPicPr>
            <p:cNvPr id="1030" name="Picture 6" descr="Headset, Head-Set, Headphones, Audio, Music, Listening">
              <a:extLst>
                <a:ext uri="{FF2B5EF4-FFF2-40B4-BE49-F238E27FC236}">
                  <a16:creationId xmlns:a16="http://schemas.microsoft.com/office/drawing/2014/main" id="{0EB67DAB-9BED-4C02-A75D-0CC4C269A16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133600" y="2262680"/>
              <a:ext cx="660929" cy="8589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phones, Music, Earphones, Player, Multimedia, Plugs">
              <a:extLst>
                <a:ext uri="{FF2B5EF4-FFF2-40B4-BE49-F238E27FC236}">
                  <a16:creationId xmlns:a16="http://schemas.microsoft.com/office/drawing/2014/main" id="{DE6993DF-97CF-4FFC-B7C0-9B3BF828D957}"/>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4735455">
              <a:off x="3394154" y="2370814"/>
              <a:ext cx="696417" cy="532859"/>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92CEEE58-9082-4BFE-B9DE-25DE0AF0B83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32637" b="1"/>
          <a:stretch/>
        </p:blipFill>
        <p:spPr>
          <a:xfrm>
            <a:off x="3009973" y="5232742"/>
            <a:ext cx="2554377" cy="563846"/>
          </a:xfrm>
          <a:prstGeom prst="rect">
            <a:avLst/>
          </a:prstGeom>
        </p:spPr>
      </p:pic>
      <p:sp>
        <p:nvSpPr>
          <p:cNvPr id="17" name="Oval 16">
            <a:extLst>
              <a:ext uri="{FF2B5EF4-FFF2-40B4-BE49-F238E27FC236}">
                <a16:creationId xmlns:a16="http://schemas.microsoft.com/office/drawing/2014/main" id="{FD1C01F3-AA8E-43FC-A558-5BCBC0E2D40A}"/>
              </a:ext>
            </a:extLst>
          </p:cNvPr>
          <p:cNvSpPr/>
          <p:nvPr/>
        </p:nvSpPr>
        <p:spPr>
          <a:xfrm>
            <a:off x="3694881" y="5171765"/>
            <a:ext cx="1270877" cy="685800"/>
          </a:xfrm>
          <a:prstGeom prst="ellipse">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19232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7B2BCB-C9A8-4603-88E4-E1CCB1915B09}"/>
              </a:ext>
            </a:extLst>
          </p:cNvPr>
          <p:cNvSpPr>
            <a:spLocks noGrp="1"/>
          </p:cNvSpPr>
          <p:nvPr>
            <p:ph type="body" sz="quarter" idx="11"/>
          </p:nvPr>
        </p:nvSpPr>
        <p:spPr>
          <a:xfrm>
            <a:off x="827947" y="931872"/>
            <a:ext cx="3870366" cy="414338"/>
          </a:xfrm>
        </p:spPr>
        <p:txBody>
          <a:bodyPr/>
          <a:lstStyle/>
          <a:p>
            <a:r>
              <a:rPr lang="en-US" dirty="0"/>
              <a:t>Q&amp;A Discussion</a:t>
            </a:r>
          </a:p>
        </p:txBody>
      </p:sp>
      <p:sp>
        <p:nvSpPr>
          <p:cNvPr id="4" name="Text Placeholder 3">
            <a:extLst>
              <a:ext uri="{FF2B5EF4-FFF2-40B4-BE49-F238E27FC236}">
                <a16:creationId xmlns:a16="http://schemas.microsoft.com/office/drawing/2014/main" id="{9FC68E27-BFCA-41FD-A4AC-895163901BC2}"/>
              </a:ext>
            </a:extLst>
          </p:cNvPr>
          <p:cNvSpPr>
            <a:spLocks noGrp="1"/>
          </p:cNvSpPr>
          <p:nvPr>
            <p:ph type="body" sz="quarter" idx="12"/>
          </p:nvPr>
        </p:nvSpPr>
        <p:spPr>
          <a:xfrm>
            <a:off x="577267" y="1578432"/>
            <a:ext cx="7989466" cy="1703610"/>
          </a:xfrm>
        </p:spPr>
        <p:txBody>
          <a:bodyPr/>
          <a:lstStyle/>
          <a:p>
            <a:pPr marL="457200" indent="-457200">
              <a:buFont typeface="Arial" panose="020B0604020202020204" pitchFamily="34" charset="0"/>
              <a:buChar char="•"/>
            </a:pPr>
            <a:r>
              <a:rPr lang="en-US" dirty="0"/>
              <a:t>What questions do you have?</a:t>
            </a:r>
          </a:p>
          <a:p>
            <a:pPr marL="457200" indent="-457200">
              <a:buFont typeface="Arial" panose="020B0604020202020204" pitchFamily="34" charset="0"/>
              <a:buChar char="•"/>
            </a:pPr>
            <a:r>
              <a:rPr lang="en-US" dirty="0"/>
              <a:t>What big ideas or “ah ha” moments have you had?</a:t>
            </a:r>
          </a:p>
          <a:p>
            <a:pPr marL="457200" indent="-457200">
              <a:buFont typeface="Arial" panose="020B0604020202020204" pitchFamily="34" charset="0"/>
              <a:buChar char="•"/>
            </a:pPr>
            <a:r>
              <a:rPr lang="en-US" dirty="0"/>
              <a:t>What’s still muddy or uncertain for you?</a:t>
            </a:r>
          </a:p>
          <a:p>
            <a:pPr marL="457200" indent="-457200">
              <a:buFont typeface="Arial" panose="020B0604020202020204" pitchFamily="34" charset="0"/>
              <a:buChar char="•"/>
            </a:pPr>
            <a:r>
              <a:rPr lang="en-US" dirty="0"/>
              <a:t>What’s exciting you right now?</a:t>
            </a:r>
          </a:p>
          <a:p>
            <a:pPr marL="457200" indent="-457200">
              <a:buFont typeface="Arial" panose="020B0604020202020204" pitchFamily="34" charset="0"/>
              <a:buChar char="•"/>
            </a:pPr>
            <a:r>
              <a:rPr lang="en-US" dirty="0"/>
              <a:t>What else would you like to share or bring up?</a:t>
            </a:r>
          </a:p>
        </p:txBody>
      </p:sp>
      <p:pic>
        <p:nvPicPr>
          <p:cNvPr id="2050" name="Picture 2" descr="Pixel Cells, Idea, Visualization, Visualize, Teaching">
            <a:extLst>
              <a:ext uri="{FF2B5EF4-FFF2-40B4-BE49-F238E27FC236}">
                <a16:creationId xmlns:a16="http://schemas.microsoft.com/office/drawing/2014/main" id="{5027ADBD-2308-4A4B-B798-5BF6D796D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881512" y="4148618"/>
            <a:ext cx="2934187" cy="2261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8B0A77-EECA-4257-B6AF-7EF12BCF6787}"/>
              </a:ext>
            </a:extLst>
          </p:cNvPr>
          <p:cNvSpPr txBox="1"/>
          <p:nvPr/>
        </p:nvSpPr>
        <p:spPr>
          <a:xfrm>
            <a:off x="242596" y="6540759"/>
            <a:ext cx="3284375" cy="276999"/>
          </a:xfrm>
          <a:prstGeom prst="rect">
            <a:avLst/>
          </a:prstGeom>
          <a:noFill/>
        </p:spPr>
        <p:txBody>
          <a:bodyPr wrap="square" rtlCol="0">
            <a:spAutoFit/>
          </a:bodyPr>
          <a:lstStyle/>
          <a:p>
            <a:r>
              <a:rPr lang="en-US" sz="1200" dirty="0"/>
              <a:t>Image source: </a:t>
            </a:r>
            <a:r>
              <a:rPr lang="en-US" sz="1200" dirty="0">
                <a:hlinkClick r:id="rId4"/>
              </a:rPr>
              <a:t>Pixabay</a:t>
            </a:r>
            <a:endParaRPr lang="en-US" sz="1200" dirty="0"/>
          </a:p>
        </p:txBody>
      </p:sp>
    </p:spTree>
    <p:extLst>
      <p:ext uri="{BB962C8B-B14F-4D97-AF65-F5344CB8AC3E}">
        <p14:creationId xmlns:p14="http://schemas.microsoft.com/office/powerpoint/2010/main" val="478137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01BD696-4463-4004-84CB-5716A2AB2F64}"/>
              </a:ext>
            </a:extLst>
          </p:cNvPr>
          <p:cNvSpPr txBox="1"/>
          <p:nvPr/>
        </p:nvSpPr>
        <p:spPr>
          <a:xfrm>
            <a:off x="242596" y="6540759"/>
            <a:ext cx="3284375" cy="276999"/>
          </a:xfrm>
          <a:prstGeom prst="rect">
            <a:avLst/>
          </a:prstGeom>
          <a:noFill/>
        </p:spPr>
        <p:txBody>
          <a:bodyPr wrap="square" rtlCol="0">
            <a:spAutoFit/>
          </a:bodyPr>
          <a:lstStyle/>
          <a:p>
            <a:r>
              <a:rPr lang="en-US" sz="1200" dirty="0"/>
              <a:t>Image source: </a:t>
            </a:r>
            <a:r>
              <a:rPr lang="en-US" sz="1200" dirty="0">
                <a:hlinkClick r:id="rId3"/>
              </a:rPr>
              <a:t>Unsplash</a:t>
            </a:r>
            <a:endParaRPr lang="en-US" sz="1200" dirty="0"/>
          </a:p>
        </p:txBody>
      </p:sp>
      <p:pic>
        <p:nvPicPr>
          <p:cNvPr id="2" name="Picture 2" descr="pink flamingo swim ring on body of water in summer">
            <a:extLst>
              <a:ext uri="{FF2B5EF4-FFF2-40B4-BE49-F238E27FC236}">
                <a16:creationId xmlns:a16="http://schemas.microsoft.com/office/drawing/2014/main" id="{54E2A823-483F-4936-913F-6C70900A22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5776"/>
          <a:stretch/>
        </p:blipFill>
        <p:spPr bwMode="auto">
          <a:xfrm>
            <a:off x="6543081" y="3571859"/>
            <a:ext cx="2378809" cy="20364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9B92E8F-DBEE-45D7-B793-BBCD31C454E7}"/>
              </a:ext>
            </a:extLst>
          </p:cNvPr>
          <p:cNvPicPr>
            <a:picLocks noChangeAspect="1"/>
          </p:cNvPicPr>
          <p:nvPr/>
        </p:nvPicPr>
        <p:blipFill rotWithShape="1">
          <a:blip r:embed="rId5"/>
          <a:srcRect t="32949"/>
          <a:stretch/>
        </p:blipFill>
        <p:spPr>
          <a:xfrm>
            <a:off x="606489" y="3571859"/>
            <a:ext cx="2277836" cy="2036406"/>
          </a:xfrm>
          <a:prstGeom prst="rect">
            <a:avLst/>
          </a:prstGeom>
        </p:spPr>
      </p:pic>
      <p:pic>
        <p:nvPicPr>
          <p:cNvPr id="6" name="Picture 5">
            <a:extLst>
              <a:ext uri="{FF2B5EF4-FFF2-40B4-BE49-F238E27FC236}">
                <a16:creationId xmlns:a16="http://schemas.microsoft.com/office/drawing/2014/main" id="{B68B058C-1410-4B1E-B10E-A0E40CE3BAF5}"/>
              </a:ext>
            </a:extLst>
          </p:cNvPr>
          <p:cNvPicPr>
            <a:picLocks noChangeAspect="1"/>
          </p:cNvPicPr>
          <p:nvPr/>
        </p:nvPicPr>
        <p:blipFill rotWithShape="1">
          <a:blip r:embed="rId6"/>
          <a:srcRect l="10873" r="12749"/>
          <a:stretch/>
        </p:blipFill>
        <p:spPr>
          <a:xfrm>
            <a:off x="606489" y="1008873"/>
            <a:ext cx="2277836" cy="1988182"/>
          </a:xfrm>
          <a:prstGeom prst="rect">
            <a:avLst/>
          </a:prstGeom>
        </p:spPr>
      </p:pic>
      <p:pic>
        <p:nvPicPr>
          <p:cNvPr id="12" name="Picture 11">
            <a:extLst>
              <a:ext uri="{FF2B5EF4-FFF2-40B4-BE49-F238E27FC236}">
                <a16:creationId xmlns:a16="http://schemas.microsoft.com/office/drawing/2014/main" id="{FA5629A7-C22B-4C46-B86D-8577BFB22B28}"/>
              </a:ext>
            </a:extLst>
          </p:cNvPr>
          <p:cNvPicPr>
            <a:picLocks noChangeAspect="1"/>
          </p:cNvPicPr>
          <p:nvPr/>
        </p:nvPicPr>
        <p:blipFill>
          <a:blip r:embed="rId7"/>
          <a:stretch>
            <a:fillRect/>
          </a:stretch>
        </p:blipFill>
        <p:spPr>
          <a:xfrm>
            <a:off x="3241219" y="1008873"/>
            <a:ext cx="2944967" cy="1988182"/>
          </a:xfrm>
          <a:prstGeom prst="rect">
            <a:avLst/>
          </a:prstGeom>
        </p:spPr>
      </p:pic>
      <p:sp>
        <p:nvSpPr>
          <p:cNvPr id="14" name="Text Placeholder 13">
            <a:extLst>
              <a:ext uri="{FF2B5EF4-FFF2-40B4-BE49-F238E27FC236}">
                <a16:creationId xmlns:a16="http://schemas.microsoft.com/office/drawing/2014/main" id="{97512244-DE04-4C79-B574-7519E9AA5ED2}"/>
              </a:ext>
            </a:extLst>
          </p:cNvPr>
          <p:cNvSpPr>
            <a:spLocks noGrp="1"/>
          </p:cNvSpPr>
          <p:nvPr>
            <p:ph type="body" sz="quarter" idx="10"/>
          </p:nvPr>
        </p:nvSpPr>
        <p:spPr>
          <a:xfrm>
            <a:off x="606489" y="200957"/>
            <a:ext cx="7371184" cy="414338"/>
          </a:xfrm>
        </p:spPr>
        <p:txBody>
          <a:bodyPr/>
          <a:lstStyle/>
          <a:p>
            <a:r>
              <a:rPr lang="en-US" dirty="0"/>
              <a:t>What’s your FLO forecast? </a:t>
            </a:r>
          </a:p>
        </p:txBody>
      </p:sp>
      <p:pic>
        <p:nvPicPr>
          <p:cNvPr id="16" name="Picture 6" descr="concrete road near mountain">
            <a:extLst>
              <a:ext uri="{FF2B5EF4-FFF2-40B4-BE49-F238E27FC236}">
                <a16:creationId xmlns:a16="http://schemas.microsoft.com/office/drawing/2014/main" id="{9E0D69AA-C239-4358-A487-B588EAB9325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33137"/>
          <a:stretch/>
        </p:blipFill>
        <p:spPr bwMode="auto">
          <a:xfrm>
            <a:off x="6543080" y="1008873"/>
            <a:ext cx="2378810" cy="198818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silhouette of sail boat on body of water">
            <a:extLst>
              <a:ext uri="{FF2B5EF4-FFF2-40B4-BE49-F238E27FC236}">
                <a16:creationId xmlns:a16="http://schemas.microsoft.com/office/drawing/2014/main" id="{C6CCB641-B938-4B36-A0F3-286A348F25F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1468"/>
          <a:stretch/>
        </p:blipFill>
        <p:spPr bwMode="auto">
          <a:xfrm>
            <a:off x="3241219" y="3571858"/>
            <a:ext cx="3066919" cy="203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76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924387-7AD3-4C26-95A6-6962BCCF8DCC}"/>
              </a:ext>
            </a:extLst>
          </p:cNvPr>
          <p:cNvSpPr>
            <a:spLocks noGrp="1"/>
          </p:cNvSpPr>
          <p:nvPr>
            <p:ph type="body" sz="quarter" idx="11"/>
          </p:nvPr>
        </p:nvSpPr>
        <p:spPr>
          <a:xfrm>
            <a:off x="463550" y="1255389"/>
            <a:ext cx="8528050" cy="1916436"/>
          </a:xfrm>
        </p:spPr>
        <p:txBody>
          <a:bodyPr/>
          <a:lstStyle/>
          <a:p>
            <a:r>
              <a:rPr lang="en-US" b="0" dirty="0"/>
              <a:t>If you have any other questions or concerns, or just want to connect with us or your colleagues, please post in the Open forum in Moodle! </a:t>
            </a:r>
          </a:p>
        </p:txBody>
      </p:sp>
      <p:pic>
        <p:nvPicPr>
          <p:cNvPr id="5" name="Picture 4">
            <a:extLst>
              <a:ext uri="{FF2B5EF4-FFF2-40B4-BE49-F238E27FC236}">
                <a16:creationId xmlns:a16="http://schemas.microsoft.com/office/drawing/2014/main" id="{5746F449-3B5D-4EA6-AABA-10506436C7A1}"/>
              </a:ext>
            </a:extLst>
          </p:cNvPr>
          <p:cNvPicPr>
            <a:picLocks noChangeAspect="1"/>
          </p:cNvPicPr>
          <p:nvPr/>
        </p:nvPicPr>
        <p:blipFill>
          <a:blip r:embed="rId2"/>
          <a:stretch>
            <a:fillRect/>
          </a:stretch>
        </p:blipFill>
        <p:spPr>
          <a:xfrm>
            <a:off x="1443829" y="2943225"/>
            <a:ext cx="5679284" cy="2095501"/>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B507709F-AE86-4554-9139-A415BF77656E}"/>
              </a:ext>
            </a:extLst>
          </p:cNvPr>
          <p:cNvSpPr/>
          <p:nvPr/>
        </p:nvSpPr>
        <p:spPr>
          <a:xfrm>
            <a:off x="1571625" y="4552950"/>
            <a:ext cx="2590800" cy="40957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162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047D1E-1FF6-4ADE-90E5-5CC15FAC2DA9}"/>
              </a:ext>
            </a:extLst>
          </p:cNvPr>
          <p:cNvSpPr>
            <a:spLocks noGrp="1"/>
          </p:cNvSpPr>
          <p:nvPr>
            <p:ph type="body" sz="quarter" idx="11"/>
          </p:nvPr>
        </p:nvSpPr>
        <p:spPr>
          <a:xfrm>
            <a:off x="4861670" y="3098800"/>
            <a:ext cx="3540448" cy="330200"/>
          </a:xfrm>
        </p:spPr>
        <p:txBody>
          <a:bodyPr/>
          <a:lstStyle/>
          <a:p>
            <a:pPr algn="ctr"/>
            <a:r>
              <a:rPr lang="en-US" dirty="0"/>
              <a:t>Happy final week of FLO!</a:t>
            </a:r>
          </a:p>
        </p:txBody>
      </p:sp>
      <p:pic>
        <p:nvPicPr>
          <p:cNvPr id="3074" name="Picture 2" descr="man near woman jumping near body of water">
            <a:extLst>
              <a:ext uri="{FF2B5EF4-FFF2-40B4-BE49-F238E27FC236}">
                <a16:creationId xmlns:a16="http://schemas.microsoft.com/office/drawing/2014/main" id="{C3EDCFA8-49A2-42D7-9696-A1D31F6B5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70" y="737118"/>
            <a:ext cx="4141314" cy="57103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026EF6-E399-44BB-856B-1386AEB2447C}"/>
              </a:ext>
            </a:extLst>
          </p:cNvPr>
          <p:cNvSpPr txBox="1"/>
          <p:nvPr/>
        </p:nvSpPr>
        <p:spPr>
          <a:xfrm>
            <a:off x="242596" y="6540759"/>
            <a:ext cx="3284375" cy="276999"/>
          </a:xfrm>
          <a:prstGeom prst="rect">
            <a:avLst/>
          </a:prstGeom>
          <a:noFill/>
        </p:spPr>
        <p:txBody>
          <a:bodyPr wrap="square" rtlCol="0">
            <a:spAutoFit/>
          </a:bodyPr>
          <a:lstStyle/>
          <a:p>
            <a:r>
              <a:rPr lang="en-US" sz="1200" dirty="0"/>
              <a:t>Image source: </a:t>
            </a:r>
            <a:r>
              <a:rPr lang="en-US" sz="1200" dirty="0">
                <a:hlinkClick r:id="rId3"/>
              </a:rPr>
              <a:t>Unsplash</a:t>
            </a:r>
            <a:endParaRPr lang="en-US" sz="1200" dirty="0"/>
          </a:p>
        </p:txBody>
      </p:sp>
    </p:spTree>
    <p:extLst>
      <p:ext uri="{BB962C8B-B14F-4D97-AF65-F5344CB8AC3E}">
        <p14:creationId xmlns:p14="http://schemas.microsoft.com/office/powerpoint/2010/main" val="1433692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7305" y="2111614"/>
            <a:ext cx="5200520" cy="1487256"/>
          </a:xfrm>
        </p:spPr>
        <p:txBody>
          <a:bodyPr/>
          <a:lstStyle/>
          <a:p>
            <a:r>
              <a:rPr lang="en-US" sz="3600" dirty="0"/>
              <a:t>Facilitating Learning Online (FLO) - Fundamentals</a:t>
            </a:r>
          </a:p>
        </p:txBody>
      </p:sp>
      <p:sp>
        <p:nvSpPr>
          <p:cNvPr id="3" name="Text Placeholder 2"/>
          <p:cNvSpPr>
            <a:spLocks noGrp="1"/>
          </p:cNvSpPr>
          <p:nvPr>
            <p:ph type="body" sz="quarter" idx="11"/>
          </p:nvPr>
        </p:nvSpPr>
        <p:spPr>
          <a:xfrm>
            <a:off x="371605" y="4078890"/>
            <a:ext cx="3191402" cy="994060"/>
          </a:xfrm>
        </p:spPr>
        <p:txBody>
          <a:bodyPr/>
          <a:lstStyle/>
          <a:p>
            <a:r>
              <a:rPr lang="en-US" dirty="0"/>
              <a:t>Week 4 Collaborate Session</a:t>
            </a:r>
          </a:p>
        </p:txBody>
      </p:sp>
    </p:spTree>
    <p:extLst>
      <p:ext uri="{BB962C8B-B14F-4D97-AF65-F5344CB8AC3E}">
        <p14:creationId xmlns:p14="http://schemas.microsoft.com/office/powerpoint/2010/main" val="237205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77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3362" y="1520296"/>
            <a:ext cx="4567466" cy="1030782"/>
          </a:xfrm>
        </p:spPr>
        <p:txBody>
          <a:bodyPr/>
          <a:lstStyle/>
          <a:p>
            <a:r>
              <a:rPr lang="en-US" dirty="0"/>
              <a:t>Session overview</a:t>
            </a:r>
          </a:p>
        </p:txBody>
      </p:sp>
      <p:sp>
        <p:nvSpPr>
          <p:cNvPr id="3" name="Text Placeholder 2"/>
          <p:cNvSpPr>
            <a:spLocks noGrp="1"/>
          </p:cNvSpPr>
          <p:nvPr>
            <p:ph type="body" sz="quarter" idx="11"/>
          </p:nvPr>
        </p:nvSpPr>
        <p:spPr>
          <a:xfrm>
            <a:off x="398484" y="2307272"/>
            <a:ext cx="4422344" cy="1121728"/>
          </a:xfrm>
        </p:spPr>
        <p:txBody>
          <a:bodyPr/>
          <a:lstStyle/>
          <a:p>
            <a:pPr marL="342900" indent="-342900">
              <a:buAutoNum type="arabicPeriod"/>
            </a:pPr>
            <a:r>
              <a:rPr lang="en-US" dirty="0"/>
              <a:t>Check in</a:t>
            </a:r>
          </a:p>
          <a:p>
            <a:pPr marL="342900" indent="-342900">
              <a:buAutoNum type="arabicPeriod"/>
            </a:pPr>
            <a:r>
              <a:rPr lang="en-US" dirty="0"/>
              <a:t>Reflection on learning</a:t>
            </a:r>
          </a:p>
          <a:p>
            <a:pPr marL="342900" indent="-342900">
              <a:buAutoNum type="arabicPeriod"/>
            </a:pPr>
            <a:r>
              <a:rPr lang="en-US" dirty="0"/>
              <a:t>Capstone project </a:t>
            </a:r>
          </a:p>
          <a:p>
            <a:pPr marL="342900" indent="-342900">
              <a:buAutoNum type="arabicPeriod"/>
            </a:pPr>
            <a:r>
              <a:rPr lang="en-US" dirty="0"/>
              <a:t>Q&amp;A discussion</a:t>
            </a:r>
          </a:p>
          <a:p>
            <a:pPr marL="342900" indent="-342900">
              <a:buAutoNum type="arabicPeriod"/>
            </a:pPr>
            <a:r>
              <a:rPr lang="en-US" dirty="0"/>
              <a:t>Wrap-up</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3042275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E2CDEE-7435-450D-B3D6-60FB451992BC}"/>
              </a:ext>
            </a:extLst>
          </p:cNvPr>
          <p:cNvSpPr>
            <a:spLocks noGrp="1"/>
          </p:cNvSpPr>
          <p:nvPr>
            <p:ph type="body" sz="quarter" idx="10"/>
          </p:nvPr>
        </p:nvSpPr>
        <p:spPr>
          <a:xfrm>
            <a:off x="410160" y="1283964"/>
            <a:ext cx="7548852" cy="414338"/>
          </a:xfrm>
        </p:spPr>
        <p:txBody>
          <a:bodyPr/>
          <a:lstStyle/>
          <a:p>
            <a:r>
              <a:rPr lang="en-US" dirty="0"/>
              <a:t>Check in – How’s the weather for you?</a:t>
            </a:r>
          </a:p>
        </p:txBody>
      </p:sp>
      <p:sp>
        <p:nvSpPr>
          <p:cNvPr id="5" name="Text Placeholder 4">
            <a:extLst>
              <a:ext uri="{FF2B5EF4-FFF2-40B4-BE49-F238E27FC236}">
                <a16:creationId xmlns:a16="http://schemas.microsoft.com/office/drawing/2014/main" id="{E158B11A-209D-4773-BF7C-8D67D1C9A463}"/>
              </a:ext>
            </a:extLst>
          </p:cNvPr>
          <p:cNvSpPr>
            <a:spLocks noGrp="1"/>
          </p:cNvSpPr>
          <p:nvPr>
            <p:ph type="body" sz="quarter" idx="11"/>
          </p:nvPr>
        </p:nvSpPr>
        <p:spPr/>
        <p:txBody>
          <a:bodyPr/>
          <a:lstStyle/>
          <a:p>
            <a:pPr marL="457200" indent="-457200">
              <a:buFont typeface="Arial" panose="020B0604020202020204" pitchFamily="34" charset="0"/>
              <a:buChar char="•"/>
            </a:pPr>
            <a:r>
              <a:rPr lang="en-US" dirty="0"/>
              <a:t>What kind of a day have you had so far today?</a:t>
            </a:r>
          </a:p>
          <a:p>
            <a:pPr marL="457200" indent="-457200">
              <a:buFont typeface="Arial" panose="020B0604020202020204" pitchFamily="34" charset="0"/>
              <a:buChar char="•"/>
            </a:pPr>
            <a:r>
              <a:rPr lang="en-US" dirty="0"/>
              <a:t>What is your personal weather status (cloudy, foggy, sunny breaks, etc.)?</a:t>
            </a:r>
          </a:p>
          <a:p>
            <a:pPr marL="457200" indent="-457200">
              <a:buFont typeface="Arial" panose="020B0604020202020204" pitchFamily="34" charset="0"/>
              <a:buChar char="•"/>
            </a:pPr>
            <a:r>
              <a:rPr lang="en-US" dirty="0"/>
              <a:t>What’s your FLO weather status?</a:t>
            </a:r>
          </a:p>
          <a:p>
            <a:pPr marL="457200" indent="-457200">
              <a:buFont typeface="Arial" panose="020B0604020202020204" pitchFamily="34" charset="0"/>
              <a:buChar char="•"/>
            </a:pPr>
            <a:endParaRPr lang="en-US" dirty="0"/>
          </a:p>
          <a:p>
            <a:endParaRPr lang="en-US" i="1" dirty="0"/>
          </a:p>
          <a:p>
            <a:endParaRPr lang="en-US" dirty="0"/>
          </a:p>
        </p:txBody>
      </p:sp>
      <p:pic>
        <p:nvPicPr>
          <p:cNvPr id="6" name="Picture 4" descr="Weather, Signs, Symbols, Forecast">
            <a:extLst>
              <a:ext uri="{FF2B5EF4-FFF2-40B4-BE49-F238E27FC236}">
                <a16:creationId xmlns:a16="http://schemas.microsoft.com/office/drawing/2014/main" id="{187E918C-731A-49B8-B3B5-7CAF35F52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256" y="3891516"/>
            <a:ext cx="4587487" cy="249922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8F4EF84-633A-4BA3-BA5B-C4FA6B2419C1}"/>
              </a:ext>
            </a:extLst>
          </p:cNvPr>
          <p:cNvSpPr txBox="1"/>
          <p:nvPr/>
        </p:nvSpPr>
        <p:spPr>
          <a:xfrm>
            <a:off x="242596" y="6540759"/>
            <a:ext cx="3284375" cy="276999"/>
          </a:xfrm>
          <a:prstGeom prst="rect">
            <a:avLst/>
          </a:prstGeom>
          <a:noFill/>
        </p:spPr>
        <p:txBody>
          <a:bodyPr wrap="square" rtlCol="0">
            <a:spAutoFit/>
          </a:bodyPr>
          <a:lstStyle/>
          <a:p>
            <a:r>
              <a:rPr lang="en-US" sz="1200" dirty="0"/>
              <a:t>Image source: </a:t>
            </a:r>
            <a:r>
              <a:rPr lang="en-US" sz="1200" dirty="0">
                <a:hlinkClick r:id="rId4"/>
              </a:rPr>
              <a:t>Pixabay</a:t>
            </a:r>
            <a:endParaRPr lang="en-US" sz="1200" dirty="0"/>
          </a:p>
        </p:txBody>
      </p:sp>
    </p:spTree>
    <p:extLst>
      <p:ext uri="{BB962C8B-B14F-4D97-AF65-F5344CB8AC3E}">
        <p14:creationId xmlns:p14="http://schemas.microsoft.com/office/powerpoint/2010/main" val="3448180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233ED2-8727-45B1-ABA8-30D2DA76067F}"/>
              </a:ext>
            </a:extLst>
          </p:cNvPr>
          <p:cNvSpPr>
            <a:spLocks noGrp="1"/>
          </p:cNvSpPr>
          <p:nvPr>
            <p:ph type="body" sz="quarter" idx="10"/>
          </p:nvPr>
        </p:nvSpPr>
        <p:spPr>
          <a:xfrm>
            <a:off x="410159" y="1283964"/>
            <a:ext cx="8295301" cy="414338"/>
          </a:xfrm>
        </p:spPr>
        <p:txBody>
          <a:bodyPr/>
          <a:lstStyle/>
          <a:p>
            <a:pPr algn="ctr"/>
            <a:r>
              <a:rPr lang="en-US" dirty="0"/>
              <a:t>Revisiting our week 1 learning goals…</a:t>
            </a:r>
          </a:p>
        </p:txBody>
      </p:sp>
    </p:spTree>
    <p:extLst>
      <p:ext uri="{BB962C8B-B14F-4D97-AF65-F5344CB8AC3E}">
        <p14:creationId xmlns:p14="http://schemas.microsoft.com/office/powerpoint/2010/main" val="1811687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BF4280-3D1A-4730-BCC1-0C24AE298877}"/>
              </a:ext>
            </a:extLst>
          </p:cNvPr>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771D667-93C1-4AE4-9671-2D171D4D3590}"/>
              </a:ext>
            </a:extLst>
          </p:cNvPr>
          <p:cNvSpPr>
            <a:spLocks noGrp="1"/>
          </p:cNvSpPr>
          <p:nvPr>
            <p:ph type="body" sz="quarter" idx="11"/>
          </p:nvPr>
        </p:nvSpPr>
        <p:spPr>
          <a:xfrm>
            <a:off x="1241663" y="294647"/>
            <a:ext cx="6660674" cy="414338"/>
          </a:xfrm>
        </p:spPr>
        <p:txBody>
          <a:bodyPr/>
          <a:lstStyle/>
          <a:p>
            <a:pPr algn="ctr"/>
            <a:r>
              <a:rPr lang="en-US" dirty="0">
                <a:solidFill>
                  <a:schemeClr val="tx1"/>
                </a:solidFill>
              </a:rPr>
              <a:t>My goals… </a:t>
            </a:r>
          </a:p>
          <a:p>
            <a:pPr algn="ctr"/>
            <a:r>
              <a:rPr lang="en-US" dirty="0">
                <a:solidFill>
                  <a:schemeClr val="tx1"/>
                </a:solidFill>
              </a:rPr>
              <a:t>(in week 5 and/or beyond FLO)</a:t>
            </a:r>
          </a:p>
        </p:txBody>
      </p:sp>
    </p:spTree>
    <p:extLst>
      <p:ext uri="{BB962C8B-B14F-4D97-AF65-F5344CB8AC3E}">
        <p14:creationId xmlns:p14="http://schemas.microsoft.com/office/powerpoint/2010/main" val="3241890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808BC6-8DC6-4585-9C06-FC7EE717A815}"/>
              </a:ext>
            </a:extLst>
          </p:cNvPr>
          <p:cNvSpPr>
            <a:spLocks noGrp="1"/>
          </p:cNvSpPr>
          <p:nvPr>
            <p:ph type="body" sz="quarter" idx="10"/>
          </p:nvPr>
        </p:nvSpPr>
        <p:spPr>
          <a:xfrm>
            <a:off x="641350" y="1979325"/>
            <a:ext cx="5901340" cy="330200"/>
          </a:xfrm>
        </p:spPr>
        <p:txBody>
          <a:bodyPr/>
          <a:lstStyle/>
          <a:p>
            <a:r>
              <a:rPr lang="en-US" dirty="0"/>
              <a:t>Your online teaching philosophy statement</a:t>
            </a:r>
          </a:p>
        </p:txBody>
      </p:sp>
      <p:sp>
        <p:nvSpPr>
          <p:cNvPr id="3" name="Text Placeholder 2">
            <a:extLst>
              <a:ext uri="{FF2B5EF4-FFF2-40B4-BE49-F238E27FC236}">
                <a16:creationId xmlns:a16="http://schemas.microsoft.com/office/drawing/2014/main" id="{CED9AD33-5914-4CB6-A7D5-861DA83C2403}"/>
              </a:ext>
            </a:extLst>
          </p:cNvPr>
          <p:cNvSpPr>
            <a:spLocks noGrp="1"/>
          </p:cNvSpPr>
          <p:nvPr>
            <p:ph type="body" sz="quarter" idx="11"/>
          </p:nvPr>
        </p:nvSpPr>
        <p:spPr/>
        <p:txBody>
          <a:bodyPr/>
          <a:lstStyle/>
          <a:p>
            <a:r>
              <a:rPr lang="en-US" dirty="0"/>
              <a:t>Capstone project</a:t>
            </a:r>
          </a:p>
        </p:txBody>
      </p:sp>
      <p:sp>
        <p:nvSpPr>
          <p:cNvPr id="4" name="Text Placeholder 3">
            <a:extLst>
              <a:ext uri="{FF2B5EF4-FFF2-40B4-BE49-F238E27FC236}">
                <a16:creationId xmlns:a16="http://schemas.microsoft.com/office/drawing/2014/main" id="{6A1BDB30-35EA-4C7D-BA1B-EA1217F42677}"/>
              </a:ext>
            </a:extLst>
          </p:cNvPr>
          <p:cNvSpPr>
            <a:spLocks noGrp="1"/>
          </p:cNvSpPr>
          <p:nvPr>
            <p:ph type="body" sz="quarter" idx="12"/>
          </p:nvPr>
        </p:nvSpPr>
        <p:spPr/>
        <p:txBody>
          <a:bodyPr/>
          <a:lstStyle/>
          <a:p>
            <a:pPr marL="342900" indent="-342900">
              <a:buFont typeface="Arial" panose="020B0604020202020204" pitchFamily="34" charset="0"/>
              <a:buChar char="•"/>
            </a:pPr>
            <a:r>
              <a:rPr lang="en-US" sz="2000" dirty="0"/>
              <a:t>“A written description of your values, goals, and beliefs regarding both teaching and learning” (Centre for Teaching and Learning, Western University Canada)</a:t>
            </a:r>
          </a:p>
          <a:p>
            <a:pPr marL="342900" indent="-342900">
              <a:buFont typeface="Arial" panose="020B0604020202020204" pitchFamily="34" charset="0"/>
              <a:buChar char="•"/>
            </a:pPr>
            <a:r>
              <a:rPr lang="en-US" sz="2000" dirty="0"/>
              <a:t>400-500 words</a:t>
            </a:r>
          </a:p>
          <a:p>
            <a:pPr marL="342900" indent="-342900">
              <a:buFont typeface="Arial" panose="020B0604020202020204" pitchFamily="34" charset="0"/>
              <a:buChar char="•"/>
            </a:pPr>
            <a:r>
              <a:rPr lang="en-US" sz="2000" dirty="0"/>
              <a:t>Due in week 5</a:t>
            </a:r>
          </a:p>
        </p:txBody>
      </p:sp>
      <p:pic>
        <p:nvPicPr>
          <p:cNvPr id="6" name="Picture 5">
            <a:extLst>
              <a:ext uri="{FF2B5EF4-FFF2-40B4-BE49-F238E27FC236}">
                <a16:creationId xmlns:a16="http://schemas.microsoft.com/office/drawing/2014/main" id="{E10790B8-8978-42A2-9B2E-25EAD35617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6463" y="3429000"/>
            <a:ext cx="3034862" cy="2023241"/>
          </a:xfrm>
          <a:prstGeom prst="rect">
            <a:avLst/>
          </a:prstGeom>
        </p:spPr>
      </p:pic>
      <p:sp>
        <p:nvSpPr>
          <p:cNvPr id="7" name="TextBox 6">
            <a:extLst>
              <a:ext uri="{FF2B5EF4-FFF2-40B4-BE49-F238E27FC236}">
                <a16:creationId xmlns:a16="http://schemas.microsoft.com/office/drawing/2014/main" id="{870927DE-211D-45CA-A753-F4BE1ED9FCAC}"/>
              </a:ext>
            </a:extLst>
          </p:cNvPr>
          <p:cNvSpPr txBox="1"/>
          <p:nvPr/>
        </p:nvSpPr>
        <p:spPr>
          <a:xfrm>
            <a:off x="242596" y="6540759"/>
            <a:ext cx="3284375" cy="276999"/>
          </a:xfrm>
          <a:prstGeom prst="rect">
            <a:avLst/>
          </a:prstGeom>
          <a:noFill/>
        </p:spPr>
        <p:txBody>
          <a:bodyPr wrap="square" rtlCol="0">
            <a:spAutoFit/>
          </a:bodyPr>
          <a:lstStyle/>
          <a:p>
            <a:r>
              <a:rPr lang="en-US" sz="1200" dirty="0"/>
              <a:t>Image source: </a:t>
            </a:r>
            <a:r>
              <a:rPr lang="en-US" sz="1200" dirty="0">
                <a:hlinkClick r:id="rId4"/>
              </a:rPr>
              <a:t>Pixabay</a:t>
            </a:r>
            <a:endParaRPr lang="en-US" sz="1200" dirty="0"/>
          </a:p>
        </p:txBody>
      </p:sp>
    </p:spTree>
    <p:extLst>
      <p:ext uri="{BB962C8B-B14F-4D97-AF65-F5344CB8AC3E}">
        <p14:creationId xmlns:p14="http://schemas.microsoft.com/office/powerpoint/2010/main" val="1015382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018B72-F7BD-4D37-A0D3-18B46CAA5406}"/>
              </a:ext>
            </a:extLst>
          </p:cNvPr>
          <p:cNvSpPr>
            <a:spLocks noGrp="1"/>
          </p:cNvSpPr>
          <p:nvPr>
            <p:ph type="body" sz="quarter" idx="10"/>
          </p:nvPr>
        </p:nvSpPr>
        <p:spPr>
          <a:xfrm>
            <a:off x="641350" y="1979325"/>
            <a:ext cx="6160666" cy="330200"/>
          </a:xfrm>
        </p:spPr>
        <p:txBody>
          <a:bodyPr/>
          <a:lstStyle/>
          <a:p>
            <a:r>
              <a:rPr lang="en-US" b="0" dirty="0"/>
              <a:t>There are three parts to this learning activity:</a:t>
            </a:r>
          </a:p>
          <a:p>
            <a:br>
              <a:rPr lang="en-US" b="0" dirty="0"/>
            </a:br>
            <a:endParaRPr lang="en-US" dirty="0"/>
          </a:p>
        </p:txBody>
      </p:sp>
      <p:sp>
        <p:nvSpPr>
          <p:cNvPr id="3" name="Text Placeholder 2">
            <a:extLst>
              <a:ext uri="{FF2B5EF4-FFF2-40B4-BE49-F238E27FC236}">
                <a16:creationId xmlns:a16="http://schemas.microsoft.com/office/drawing/2014/main" id="{A3D1E84B-2064-400E-A3E2-31E051A59FD0}"/>
              </a:ext>
            </a:extLst>
          </p:cNvPr>
          <p:cNvSpPr>
            <a:spLocks noGrp="1"/>
          </p:cNvSpPr>
          <p:nvPr>
            <p:ph type="body" sz="quarter" idx="11"/>
          </p:nvPr>
        </p:nvSpPr>
        <p:spPr>
          <a:xfrm>
            <a:off x="410160" y="1283964"/>
            <a:ext cx="6475832" cy="414338"/>
          </a:xfrm>
        </p:spPr>
        <p:txBody>
          <a:bodyPr/>
          <a:lstStyle/>
          <a:p>
            <a:r>
              <a:rPr lang="en-US" dirty="0"/>
              <a:t>Breaking down this activity</a:t>
            </a:r>
          </a:p>
        </p:txBody>
      </p:sp>
      <p:sp>
        <p:nvSpPr>
          <p:cNvPr id="4" name="Text Placeholder 3">
            <a:extLst>
              <a:ext uri="{FF2B5EF4-FFF2-40B4-BE49-F238E27FC236}">
                <a16:creationId xmlns:a16="http://schemas.microsoft.com/office/drawing/2014/main" id="{8B5E8D21-6330-46A5-A639-8CD970F7D9FC}"/>
              </a:ext>
            </a:extLst>
          </p:cNvPr>
          <p:cNvSpPr>
            <a:spLocks noGrp="1"/>
          </p:cNvSpPr>
          <p:nvPr>
            <p:ph type="body" sz="quarter" idx="12"/>
          </p:nvPr>
        </p:nvSpPr>
        <p:spPr/>
        <p:txBody>
          <a:bodyPr/>
          <a:lstStyle/>
          <a:p>
            <a:pPr marL="514350" indent="-514350">
              <a:buFont typeface="+mj-lt"/>
              <a:buAutoNum type="arabicPeriod"/>
            </a:pPr>
            <a:r>
              <a:rPr lang="en-US" sz="2000" dirty="0"/>
              <a:t>Draft your online teaching philosophy statement (400-500 words) and post it in the thread with your name (peer facilitators will create these threads at the start of the week). </a:t>
            </a:r>
            <a:r>
              <a:rPr lang="en-US" sz="2000" u="sng" dirty="0"/>
              <a:t>Please do this by the end of the day on Tuesday.</a:t>
            </a:r>
            <a:endParaRPr lang="en-US" sz="2000" dirty="0"/>
          </a:p>
          <a:p>
            <a:pPr marL="514350" indent="-514350">
              <a:buFont typeface="+mj-lt"/>
              <a:buAutoNum type="arabicPeriod"/>
            </a:pPr>
            <a:r>
              <a:rPr lang="en-US" sz="2000" dirty="0"/>
              <a:t>Give feedback to your partner. Your feedback should be appreciative as well as generative, focusing on the strengths that your partner should keep as well as ideas and opportunities for strengthening the effectiveness of the statement. </a:t>
            </a:r>
            <a:r>
              <a:rPr lang="en-US" sz="2000" u="sng" dirty="0"/>
              <a:t>Please do this by the end of the day on Wednesday</a:t>
            </a:r>
            <a:r>
              <a:rPr lang="en-US" sz="2000" dirty="0"/>
              <a:t>.</a:t>
            </a:r>
          </a:p>
          <a:p>
            <a:pPr marL="514350" indent="-514350">
              <a:buFont typeface="+mj-lt"/>
              <a:buAutoNum type="arabicPeriod"/>
            </a:pPr>
            <a:r>
              <a:rPr lang="en-US" sz="2000" dirty="0"/>
              <a:t>Based on the feedback you receive from your partner, as well as inspiration drawn from other people’s statements, revise your online teaching philosophy statement and post your updated version in your thread.</a:t>
            </a:r>
            <a:r>
              <a:rPr lang="en-US" sz="2000" u="sng" dirty="0"/>
              <a:t> Please do this by the end of the day on Thursday</a:t>
            </a:r>
            <a:r>
              <a:rPr lang="en-US" sz="2000" dirty="0"/>
              <a:t>.</a:t>
            </a:r>
          </a:p>
          <a:p>
            <a:endParaRPr lang="en-US" sz="2000" dirty="0"/>
          </a:p>
        </p:txBody>
      </p:sp>
    </p:spTree>
    <p:extLst>
      <p:ext uri="{BB962C8B-B14F-4D97-AF65-F5344CB8AC3E}">
        <p14:creationId xmlns:p14="http://schemas.microsoft.com/office/powerpoint/2010/main" val="2462610696"/>
      </p:ext>
    </p:extLst>
  </p:cSld>
  <p:clrMapOvr>
    <a:masterClrMapping/>
  </p:clrMapOvr>
</p:sld>
</file>

<file path=ppt/theme/theme1.xml><?xml version="1.0" encoding="utf-8"?>
<a:theme xmlns:a="http://schemas.openxmlformats.org/drawingml/2006/main" name="RRU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6E2EB128-662B-4404-9A6D-315FD912FB28}"/>
    </a:ext>
  </a:extLst>
</a:theme>
</file>

<file path=ppt/theme/theme10.xml><?xml version="1.0" encoding="utf-8"?>
<a:theme xmlns:a="http://schemas.openxmlformats.org/drawingml/2006/main" name="Section divider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8E250C2A-A5C2-4376-ADBC-CC6EBD10B06F}"/>
    </a:ext>
  </a:extLst>
</a:theme>
</file>

<file path=ppt/theme/theme11.xml><?xml version="1.0" encoding="utf-8"?>
<a:theme xmlns:a="http://schemas.openxmlformats.org/drawingml/2006/main" name="Section divider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A35F8211-DC5E-4648-B97E-DDB83489109B}"/>
    </a:ext>
  </a:extLst>
</a:theme>
</file>

<file path=ppt/theme/theme12.xml><?xml version="1.0" encoding="utf-8"?>
<a:theme xmlns:a="http://schemas.openxmlformats.org/drawingml/2006/main" name="Section divider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2AFAFA79-318D-4FFB-864F-D2194F20861B}"/>
    </a:ext>
  </a:extLst>
</a:theme>
</file>

<file path=ppt/theme/theme13.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1B2CFF12-5A36-455D-AC51-70496C08E1DA}"/>
    </a:ext>
  </a:extLst>
</a:theme>
</file>

<file path=ppt/theme/theme14.xml><?xml version="1.0" encoding="utf-8"?>
<a:theme xmlns:a="http://schemas.openxmlformats.org/drawingml/2006/main" name="Content with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30DA55E2-E0F8-4656-9531-9B035FADF136}"/>
    </a:ext>
  </a:extLst>
</a:theme>
</file>

<file path=ppt/theme/theme15.xml><?xml version="1.0" encoding="utf-8"?>
<a:theme xmlns:a="http://schemas.openxmlformats.org/drawingml/2006/main" name="Content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CDC3F6FD-C5A1-4CC2-9AFE-4FB21FA0DC34}"/>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0EA14DA7-76D2-4613-9D49-42A336096F1F}"/>
    </a:ext>
  </a:extLst>
</a:theme>
</file>

<file path=ppt/theme/theme3.xml><?xml version="1.0" encoding="utf-8"?>
<a:theme xmlns:a="http://schemas.openxmlformats.org/drawingml/2006/main" name="Title Slide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42002432-B2C1-470F-88DA-B2EF81DC097C}"/>
    </a:ext>
  </a:extLst>
</a:theme>
</file>

<file path=ppt/theme/theme4.xml><?xml version="1.0" encoding="utf-8"?>
<a:theme xmlns:a="http://schemas.openxmlformats.org/drawingml/2006/main" name="Title Slide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69759CA7-2470-4E0A-AF9A-1B295D5656E6}"/>
    </a:ext>
  </a:extLst>
</a:theme>
</file>

<file path=ppt/theme/theme5.xml><?xml version="1.0" encoding="utf-8"?>
<a:theme xmlns:a="http://schemas.openxmlformats.org/drawingml/2006/main" name="Title Slide opt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06BE12F2-A8A2-4259-90F3-1D091730514B}"/>
    </a:ext>
  </a:extLst>
</a:theme>
</file>

<file path=ppt/theme/theme6.xml><?xml version="1.0" encoding="utf-8"?>
<a:theme xmlns:a="http://schemas.openxmlformats.org/drawingml/2006/main" name="Title Slide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81FDE9C3-88CB-4248-A513-D74A059C83A7}"/>
    </a:ext>
  </a:extLst>
</a:theme>
</file>

<file path=ppt/theme/theme7.xml><?xml version="1.0" encoding="utf-8"?>
<a:theme xmlns:a="http://schemas.openxmlformats.org/drawingml/2006/main" name="Traditional Acknowledge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E2FD6D71-BDA0-47DF-8ED8-5C13BB6CA01D}"/>
    </a:ext>
  </a:extLst>
</a:theme>
</file>

<file path=ppt/theme/theme8.xml><?xml version="1.0" encoding="utf-8"?>
<a:theme xmlns:a="http://schemas.openxmlformats.org/drawingml/2006/main" name="Section divider op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DEAE8703-C024-41AA-8F5A-B7AB5B7C1537}"/>
    </a:ext>
  </a:extLst>
</a:theme>
</file>

<file path=ppt/theme/theme9.xml><?xml version="1.0" encoding="utf-8"?>
<a:theme xmlns:a="http://schemas.openxmlformats.org/drawingml/2006/main" name="Section divider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F02946C6-2B82-4035-966D-74BCFEF6F765}"/>
    </a:ext>
  </a:extLst>
</a:theme>
</file>

<file path=docProps/app.xml><?xml version="1.0" encoding="utf-8"?>
<Properties xmlns="http://schemas.openxmlformats.org/officeDocument/2006/extended-properties" xmlns:vt="http://schemas.openxmlformats.org/officeDocument/2006/docPropsVTypes">
  <Template>RRU_Corporate_PPT</Template>
  <TotalTime>130</TotalTime>
  <Words>718</Words>
  <Application>Microsoft Office PowerPoint</Application>
  <PresentationFormat>On-screen Show (4:3)</PresentationFormat>
  <Paragraphs>83</Paragraphs>
  <Slides>13</Slides>
  <Notes>10</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13</vt:i4>
      </vt:variant>
    </vt:vector>
  </HeadingPairs>
  <TitlesOfParts>
    <vt:vector size="32" baseType="lpstr">
      <vt:lpstr>Arial</vt:lpstr>
      <vt:lpstr>Calibri</vt:lpstr>
      <vt:lpstr>Verdana</vt:lpstr>
      <vt:lpstr>Wingdings</vt:lpstr>
      <vt:lpstr>RRU PowerPoint Template</vt:lpstr>
      <vt:lpstr>Title Slide opt 2</vt:lpstr>
      <vt:lpstr>Title Slide opt 3</vt:lpstr>
      <vt:lpstr>Title Slide opt 4</vt:lpstr>
      <vt:lpstr>Title Slide opt 5</vt:lpstr>
      <vt:lpstr>Title Slide custom image</vt:lpstr>
      <vt:lpstr>Traditional Acknowledgement</vt:lpstr>
      <vt:lpstr>Section divider opt 1</vt:lpstr>
      <vt:lpstr>Section divider opt 2</vt:lpstr>
      <vt:lpstr>Section divider opt 3</vt:lpstr>
      <vt:lpstr>Section divider opt 4</vt:lpstr>
      <vt:lpstr>Section divider custom image</vt:lpstr>
      <vt:lpstr>Content slides</vt:lpstr>
      <vt:lpstr>Content with image</vt:lpstr>
      <vt:lpstr>Content custom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Royal Roads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HalcombSmith</dc:creator>
  <cp:lastModifiedBy>Sophia Palahicky</cp:lastModifiedBy>
  <cp:revision>88</cp:revision>
  <dcterms:created xsi:type="dcterms:W3CDTF">2020-04-23T18:14:31Z</dcterms:created>
  <dcterms:modified xsi:type="dcterms:W3CDTF">2020-05-22T14:28:46Z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any (Local)">
    <vt:lpwstr>Royal Roads University</vt:lpwstr>
  </property>
  <property fmtid="{D5CDD505-2E9C-101B-9397-08002B2CF9AE}" pid="3" name="Retention Period">
    <vt:lpwstr>Long-Term</vt:lpwstr>
  </property>
</Properties>
</file>