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0" r:id="rId2"/>
    <p:sldMasterId id="2147483654" r:id="rId3"/>
    <p:sldMasterId id="2147483656" r:id="rId4"/>
    <p:sldMasterId id="2147483741" r:id="rId5"/>
    <p:sldMasterId id="2147483730" r:id="rId6"/>
    <p:sldMasterId id="2147483739" r:id="rId7"/>
    <p:sldMasterId id="2147483658" r:id="rId8"/>
    <p:sldMasterId id="2147483670" r:id="rId9"/>
    <p:sldMasterId id="2147483682" r:id="rId10"/>
    <p:sldMasterId id="2147483694" r:id="rId11"/>
    <p:sldMasterId id="2147483732" r:id="rId12"/>
    <p:sldMasterId id="2147483706" r:id="rId13"/>
    <p:sldMasterId id="2147483718" r:id="rId14"/>
    <p:sldMasterId id="2147483734" r:id="rId15"/>
  </p:sldMasterIdLst>
  <p:notesMasterIdLst>
    <p:notesMasterId r:id="rId27"/>
  </p:notesMasterIdLst>
  <p:handoutMasterIdLst>
    <p:handoutMasterId r:id="rId28"/>
  </p:handoutMasterIdLst>
  <p:sldIdLst>
    <p:sldId id="258" r:id="rId16"/>
    <p:sldId id="269" r:id="rId17"/>
    <p:sldId id="304" r:id="rId18"/>
    <p:sldId id="302" r:id="rId19"/>
    <p:sldId id="301" r:id="rId20"/>
    <p:sldId id="310" r:id="rId21"/>
    <p:sldId id="311" r:id="rId22"/>
    <p:sldId id="313" r:id="rId23"/>
    <p:sldId id="312" r:id="rId24"/>
    <p:sldId id="309" r:id="rId25"/>
    <p:sldId id="30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645"/>
    <a:srgbClr val="2BA9B9"/>
    <a:srgbClr val="252835"/>
    <a:srgbClr val="2EABBA"/>
    <a:srgbClr val="30A8B2"/>
    <a:srgbClr val="009D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179" autoAdjust="0"/>
  </p:normalViewPr>
  <p:slideViewPr>
    <p:cSldViewPr snapToGrid="0" snapToObjects="1">
      <p:cViewPr varScale="1">
        <p:scale>
          <a:sx n="88" d="100"/>
          <a:sy n="88" d="100"/>
        </p:scale>
        <p:origin x="33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669F0-B897-4FEA-8FB3-4560A50CA4AA}" type="datetimeFigureOut">
              <a:rPr lang="en-US" smtClean="0"/>
              <a:t>10/19/2022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3E023-B587-40E0-BA12-269F5A4E7240}" type="slidenum">
              <a:rPr lang="en-US" smtClean="0"/>
              <a:t>‹#›</a:t>
            </a:fld>
            <a:endParaRPr lang="en-US"/>
          </a:p>
        </p:txBody>
      </p:sp>
    </p:spTree>
    <p:extLst>
      <p:ext uri="{BB962C8B-B14F-4D97-AF65-F5344CB8AC3E}">
        <p14:creationId xmlns:p14="http://schemas.microsoft.com/office/powerpoint/2010/main" val="887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49751-F982-4BBC-B5E9-11519A936D13}" type="datetimeFigureOut">
              <a:rPr lang="en-US" smtClean="0"/>
              <a:t>10/19/2022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C99C-756F-4199-93C1-06CD41658318}" type="slidenum">
              <a:rPr lang="en-US" smtClean="0"/>
              <a:t>‹#›</a:t>
            </a:fld>
            <a:endParaRPr lang="en-US"/>
          </a:p>
        </p:txBody>
      </p:sp>
    </p:spTree>
    <p:extLst>
      <p:ext uri="{BB962C8B-B14F-4D97-AF65-F5344CB8AC3E}">
        <p14:creationId xmlns:p14="http://schemas.microsoft.com/office/powerpoint/2010/main" val="38785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Title</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title slide image options. Text boxes can be customized or deleted.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p:txBody>
      </p:sp>
      <p:sp>
        <p:nvSpPr>
          <p:cNvPr id="4" name="Slide Number Placeholder 3"/>
          <p:cNvSpPr>
            <a:spLocks noGrp="1"/>
          </p:cNvSpPr>
          <p:nvPr>
            <p:ph type="sldNum" sz="quarter" idx="10"/>
          </p:nvPr>
        </p:nvSpPr>
        <p:spPr/>
        <p:txBody>
          <a:bodyPr/>
          <a:lstStyle/>
          <a:p>
            <a:fld id="{4621C99C-756F-4199-93C1-06CD41658318}" type="slidenum">
              <a:rPr lang="en-US" smtClean="0"/>
              <a:t>1</a:t>
            </a:fld>
            <a:endParaRPr lang="en-US"/>
          </a:p>
        </p:txBody>
      </p:sp>
    </p:spTree>
    <p:extLst>
      <p:ext uri="{BB962C8B-B14F-4D97-AF65-F5344CB8AC3E}">
        <p14:creationId xmlns:p14="http://schemas.microsoft.com/office/powerpoint/2010/main" val="297983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19931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0"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91873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opt 3">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67563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opt 4">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196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custom image">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0" y="0"/>
            <a:ext cx="6400800" cy="6858000"/>
            <a:chOff x="0" y="0"/>
            <a:chExt cx="6400800" cy="6858000"/>
          </a:xfrm>
          <a:solidFill>
            <a:srgbClr val="F0F1EE"/>
          </a:solidFill>
        </p:grpSpPr>
        <p:sp>
          <p:nvSpPr>
            <p:cNvPr id="6"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82823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161517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8"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9" name="Text Placeholder 11"/>
          <p:cNvSpPr>
            <a:spLocks noGrp="1"/>
          </p:cNvSpPr>
          <p:nvPr>
            <p:ph type="body" sz="quarter" idx="12" hasCustomPrompt="1"/>
          </p:nvPr>
        </p:nvSpPr>
        <p:spPr>
          <a:xfrm>
            <a:off x="641350" y="2360370"/>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406832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350" y="1943104"/>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192030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head two column">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6"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7" name="Text Placeholder 11"/>
          <p:cNvSpPr>
            <a:spLocks noGrp="1"/>
          </p:cNvSpPr>
          <p:nvPr>
            <p:ph type="body" sz="quarter" idx="12" hasCustomPrompt="1"/>
          </p:nvPr>
        </p:nvSpPr>
        <p:spPr>
          <a:xfrm>
            <a:off x="641350" y="2360485"/>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423803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wo column bullets">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5" name="Text Placeholder 11"/>
          <p:cNvSpPr>
            <a:spLocks noGrp="1"/>
          </p:cNvSpPr>
          <p:nvPr>
            <p:ph type="body" sz="quarter" idx="12" hasCustomPrompt="1"/>
          </p:nvPr>
        </p:nvSpPr>
        <p:spPr>
          <a:xfrm>
            <a:off x="641451" y="1944476"/>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upsum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Tree>
    <p:extLst>
      <p:ext uri="{BB962C8B-B14F-4D97-AF65-F5344CB8AC3E}">
        <p14:creationId xmlns:p14="http://schemas.microsoft.com/office/powerpoint/2010/main" val="826211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 two column bullets">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41451" y="2325458"/>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Tree>
    <p:extLst>
      <p:ext uri="{BB962C8B-B14F-4D97-AF65-F5344CB8AC3E}">
        <p14:creationId xmlns:p14="http://schemas.microsoft.com/office/powerpoint/2010/main" val="216387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54810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97969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head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0" name="Text Placeholder 11"/>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556566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1"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41069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head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p:cNvSpPr>
            <a:spLocks noGrp="1"/>
          </p:cNvSpPr>
          <p:nvPr>
            <p:ph type="body" sz="quarter" idx="12"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2" name="Text Placeholder 11"/>
          <p:cNvSpPr>
            <a:spLocks noGrp="1"/>
          </p:cNvSpPr>
          <p:nvPr>
            <p:ph type="body" sz="quarter" idx="13"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4875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6918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7792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5"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21677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grpSp>
        <p:nvGrpSpPr>
          <p:cNvPr id="6" name="Group 5"/>
          <p:cNvGrpSpPr>
            <a:grpSpLocks noChangeAspect="1"/>
          </p:cNvGrpSpPr>
          <p:nvPr userDrawn="1"/>
        </p:nvGrpSpPr>
        <p:grpSpPr>
          <a:xfrm>
            <a:off x="0" y="0"/>
            <a:ext cx="6400800" cy="6858000"/>
            <a:chOff x="0" y="0"/>
            <a:chExt cx="6400800" cy="6858000"/>
          </a:xfrm>
          <a:solidFill>
            <a:srgbClr val="272B38"/>
          </a:solidFill>
        </p:grpSpPr>
        <p:sp>
          <p:nvSpPr>
            <p:cNvPr id="7"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4"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524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9" name="TextBox 8"/>
          <p:cNvSpPr txBox="1"/>
          <p:nvPr userDrawn="1"/>
        </p:nvSpPr>
        <p:spPr>
          <a:xfrm>
            <a:off x="371605" y="1713131"/>
            <a:ext cx="4275210" cy="4801314"/>
          </a:xfrm>
          <a:prstGeom prst="rect">
            <a:avLst/>
          </a:prstGeom>
          <a:noFill/>
        </p:spPr>
        <p:txBody>
          <a:bodyPr wrap="square" rtlCol="0">
            <a:spAutoFit/>
          </a:bodyPr>
          <a:lstStyle/>
          <a:p>
            <a:r>
              <a:rPr lang="en-US" sz="1800" b="0" i="0" u="none" strike="noStrike" kern="1200" baseline="0" dirty="0">
                <a:solidFill>
                  <a:srgbClr val="313645"/>
                </a:solidFill>
                <a:latin typeface="+mn-lt"/>
                <a:ea typeface="+mn-ea"/>
                <a:cs typeface="+mn-cs"/>
              </a:rPr>
              <a:t>Royal Roads University acknowledges that the campus is located on the traditional lands of the Xwsepsum (Esquimalt) and </a:t>
            </a:r>
            <a:r>
              <a:rPr lang="en-US" sz="1800" b="0" i="0" u="none" strike="noStrike" kern="1200" baseline="0" dirty="0" err="1">
                <a:solidFill>
                  <a:srgbClr val="313645"/>
                </a:solidFill>
                <a:latin typeface="+mn-lt"/>
                <a:ea typeface="+mn-ea"/>
                <a:cs typeface="+mn-cs"/>
              </a:rPr>
              <a:t>Lekwungen</a:t>
            </a:r>
            <a:r>
              <a:rPr lang="en-US" sz="1800" b="0" i="0" u="none" strike="noStrike" kern="1200" baseline="0" dirty="0">
                <a:solidFill>
                  <a:srgbClr val="313645"/>
                </a:solidFill>
                <a:latin typeface="+mn-lt"/>
                <a:ea typeface="+mn-ea"/>
                <a:cs typeface="+mn-cs"/>
              </a:rPr>
              <a:t> (Songhees) ancestors and families who have lived here for thousands </a:t>
            </a:r>
          </a:p>
          <a:p>
            <a:r>
              <a:rPr lang="en-US" sz="1800" b="0" i="0" u="none" strike="noStrike" kern="1200" baseline="0" dirty="0">
                <a:solidFill>
                  <a:srgbClr val="313645"/>
                </a:solidFill>
                <a:latin typeface="+mn-lt"/>
                <a:ea typeface="+mn-ea"/>
                <a:cs typeface="+mn-cs"/>
              </a:rPr>
              <a:t>of years.</a:t>
            </a:r>
          </a:p>
          <a:p>
            <a:r>
              <a:rPr lang="en-US" sz="1800" b="0" i="0" u="none" strike="noStrike" kern="1200" baseline="0" dirty="0">
                <a:solidFill>
                  <a:srgbClr val="313645"/>
                </a:solidFill>
                <a:latin typeface="+mn-lt"/>
                <a:ea typeface="+mn-ea"/>
                <a:cs typeface="+mn-cs"/>
              </a:rPr>
              <a:t> </a:t>
            </a:r>
            <a:endParaRPr lang="en-CA" sz="1800" b="0" i="0" u="none" strike="noStrike" kern="1200" baseline="0" dirty="0">
              <a:solidFill>
                <a:srgbClr val="313645"/>
              </a:solidFill>
              <a:latin typeface="+mn-lt"/>
              <a:ea typeface="+mn-ea"/>
              <a:cs typeface="+mn-cs"/>
            </a:endParaRPr>
          </a:p>
          <a:p>
            <a:r>
              <a:rPr lang="en-US" sz="1800" b="0" i="0" u="none" strike="noStrike" kern="1200" baseline="0" dirty="0">
                <a:solidFill>
                  <a:srgbClr val="313645"/>
                </a:solidFill>
                <a:latin typeface="+mn-lt"/>
                <a:ea typeface="+mn-ea"/>
                <a:cs typeface="+mn-cs"/>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non-Indigenous students, faculty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staff come together.</a:t>
            </a:r>
            <a:endParaRPr lang="en-CA" sz="1800" b="0" i="0" u="none" strike="noStrike" kern="1200" baseline="0" dirty="0">
              <a:solidFill>
                <a:srgbClr val="313645"/>
              </a:solidFill>
              <a:latin typeface="+mn-lt"/>
              <a:ea typeface="+mn-ea"/>
              <a:cs typeface="+mn-cs"/>
            </a:endParaRPr>
          </a:p>
          <a:p>
            <a:endParaRPr lang="en-US" sz="1800" b="0" i="0" u="none" strike="noStrike" kern="1200" baseline="0" dirty="0">
              <a:solidFill>
                <a:srgbClr val="313645"/>
              </a:solidFill>
              <a:latin typeface="+mn-lt"/>
              <a:ea typeface="+mn-ea"/>
              <a:cs typeface="+mn-cs"/>
            </a:endParaRPr>
          </a:p>
          <a:p>
            <a:r>
              <a:rPr lang="en-US" sz="1800" b="0" i="0" u="none" strike="noStrike" kern="1200" baseline="0" dirty="0" err="1">
                <a:solidFill>
                  <a:srgbClr val="313645"/>
                </a:solidFill>
                <a:latin typeface="+mn-lt"/>
                <a:ea typeface="+mn-ea"/>
                <a:cs typeface="+mn-cs"/>
              </a:rPr>
              <a:t>Hay'sxw'qa</a:t>
            </a:r>
            <a:r>
              <a:rPr lang="en-US" sz="1800" b="0" i="0" u="none" strike="noStrike" kern="1200" baseline="0" dirty="0">
                <a:solidFill>
                  <a:srgbClr val="313645"/>
                </a:solidFill>
                <a:latin typeface="+mn-lt"/>
                <a:ea typeface="+mn-ea"/>
                <a:cs typeface="+mn-cs"/>
              </a:rPr>
              <a:t> </a:t>
            </a:r>
            <a:r>
              <a:rPr lang="en-US" sz="1800" b="0" i="0" u="none" strike="noStrike" kern="1200" baseline="0" dirty="0" err="1">
                <a:solidFill>
                  <a:srgbClr val="313645"/>
                </a:solidFill>
                <a:latin typeface="+mn-lt"/>
                <a:ea typeface="+mn-ea"/>
                <a:cs typeface="+mn-cs"/>
              </a:rPr>
              <a:t>si'em</a:t>
            </a:r>
            <a:r>
              <a:rPr lang="en-US" sz="1800" b="0" i="0" u="none" strike="noStrike" kern="1200" baseline="0" dirty="0">
                <a:solidFill>
                  <a:srgbClr val="313645"/>
                </a:solidFill>
                <a:latin typeface="+mn-lt"/>
                <a:ea typeface="+mn-ea"/>
                <a:cs typeface="+mn-cs"/>
              </a:rPr>
              <a:t>!</a:t>
            </a:r>
            <a:endParaRPr lang="en-CA" sz="1800" b="0" i="0" u="none" strike="noStrike" kern="1200" baseline="0" dirty="0">
              <a:solidFill>
                <a:srgbClr val="313645"/>
              </a:solidFill>
              <a:latin typeface="+mn-lt"/>
              <a:ea typeface="+mn-ea"/>
              <a:cs typeface="+mn-cs"/>
            </a:endParaRPr>
          </a:p>
        </p:txBody>
      </p:sp>
      <p:sp>
        <p:nvSpPr>
          <p:cNvPr id="11" name="Rectangle 10"/>
          <p:cNvSpPr/>
          <p:nvPr userDrawn="1"/>
        </p:nvSpPr>
        <p:spPr>
          <a:xfrm>
            <a:off x="371605" y="731818"/>
            <a:ext cx="4406190" cy="830997"/>
          </a:xfrm>
          <a:prstGeom prst="rect">
            <a:avLst/>
          </a:prstGeom>
        </p:spPr>
        <p:txBody>
          <a:bodyPr wrap="square">
            <a:spAutoFit/>
          </a:bodyPr>
          <a:lstStyle/>
          <a:p>
            <a:r>
              <a:rPr lang="en-US" sz="2400" b="1" i="0" u="none" strike="noStrike" kern="1200" baseline="0" dirty="0">
                <a:solidFill>
                  <a:srgbClr val="2BA9B9"/>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spTree>
    <p:extLst>
      <p:ext uri="{BB962C8B-B14F-4D97-AF65-F5344CB8AC3E}">
        <p14:creationId xmlns:p14="http://schemas.microsoft.com/office/powerpoint/2010/main" val="26802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29295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opt 1">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5"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206640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6.xml"/><Relationship Id="rId7" Type="http://schemas.openxmlformats.org/officeDocument/2006/relationships/theme" Target="../theme/theme1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12.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38007"/>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011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0489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F0F1EE"/>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3298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16-3969_Corporate - Powerpoint Template Refresh_BKG.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32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BK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1205_LICex-16.jpg"/>
          <p:cNvPicPr>
            <a:picLocks noChangeAspect="1"/>
          </p:cNvPicPr>
          <p:nvPr/>
        </p:nvPicPr>
        <p:blipFill rotWithShape="1">
          <a:blip r:embed="rId5">
            <a:alphaModFix/>
            <a:extLst>
              <a:ext uri="{28A0092B-C50C-407E-A947-70E740481C1C}">
                <a14:useLocalDpi xmlns:a14="http://schemas.microsoft.com/office/drawing/2010/main"/>
              </a:ext>
            </a:extLst>
          </a:blip>
          <a:srcRect l="11215" t="1795" r="15971" b="1668"/>
          <a:stretch/>
        </p:blipFill>
        <p:spPr>
          <a:xfrm>
            <a:off x="5707630" y="0"/>
            <a:ext cx="3436370" cy="6858000"/>
          </a:xfrm>
          <a:prstGeom prst="rect">
            <a:avLst/>
          </a:prstGeom>
        </p:spPr>
      </p:pic>
    </p:spTree>
    <p:extLst>
      <p:ext uri="{BB962C8B-B14F-4D97-AF65-F5344CB8AC3E}">
        <p14:creationId xmlns:p14="http://schemas.microsoft.com/office/powerpoint/2010/main" val="3738582420"/>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605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TitleScree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0578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9259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3866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52974"/>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272B38"/>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31903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352" t="2" r="24644"/>
          <a:stretch/>
        </p:blipFill>
        <p:spPr>
          <a:xfrm>
            <a:off x="3200400" y="0"/>
            <a:ext cx="5943600" cy="6858000"/>
          </a:xfrm>
          <a:prstGeom prst="rect">
            <a:avLst/>
          </a:prstGeom>
        </p:spPr>
      </p:pic>
      <p:grpSp>
        <p:nvGrpSpPr>
          <p:cNvPr id="7" name="Group 6"/>
          <p:cNvGrpSpPr>
            <a:grpSpLocks noChangeAspect="1"/>
          </p:cNvGrpSpPr>
          <p:nvPr/>
        </p:nvGrpSpPr>
        <p:grpSpPr>
          <a:xfrm>
            <a:off x="0" y="0"/>
            <a:ext cx="64008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214204"/>
      </p:ext>
    </p:extLst>
  </p:cSld>
  <p:clrMap bg1="lt1" tx1="dk1" bg2="lt2" tx2="dk2" accent1="accent1" accent2="accent2" accent3="accent3" accent4="accent4" accent5="accent5" accent6="accent6" hlink="hlink" folHlink="folHlink"/>
  <p:sldLayoutIdLst>
    <p:sldLayoutId id="2147483740" r:id="rId1"/>
    <p:sldLayoutId id="214748374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6156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85314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oer.royalroads.ca/"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605" y="1614006"/>
            <a:ext cx="4406190" cy="1926363"/>
          </a:xfrm>
        </p:spPr>
        <p:txBody>
          <a:bodyPr/>
          <a:lstStyle/>
          <a:p>
            <a:r>
              <a:rPr lang="en-US" sz="3200" dirty="0"/>
              <a:t>Bits &amp; Bytes:</a:t>
            </a:r>
          </a:p>
          <a:p>
            <a:br>
              <a:rPr lang="en-US" sz="3200" dirty="0"/>
            </a:br>
            <a:r>
              <a:rPr lang="en-US" sz="3200" dirty="0"/>
              <a:t>Audio feedback </a:t>
            </a:r>
            <a:r>
              <a:rPr lang="en-US" sz="2800" dirty="0"/>
              <a:t>when grading online</a:t>
            </a:r>
            <a:endParaRPr lang="en-US" sz="3200" dirty="0"/>
          </a:p>
        </p:txBody>
      </p:sp>
      <p:sp>
        <p:nvSpPr>
          <p:cNvPr id="3" name="Text Placeholder 2"/>
          <p:cNvSpPr>
            <a:spLocks noGrp="1"/>
          </p:cNvSpPr>
          <p:nvPr>
            <p:ph type="body" sz="quarter" idx="11"/>
          </p:nvPr>
        </p:nvSpPr>
        <p:spPr>
          <a:xfrm>
            <a:off x="371605" y="3967753"/>
            <a:ext cx="3751610" cy="1276241"/>
          </a:xfrm>
        </p:spPr>
        <p:txBody>
          <a:bodyPr/>
          <a:lstStyle/>
          <a:p>
            <a:r>
              <a:rPr lang="en-US" dirty="0"/>
              <a:t>Wednesday, October 19, 2023</a:t>
            </a:r>
          </a:p>
          <a:p>
            <a:r>
              <a:rPr lang="en-US" dirty="0"/>
              <a:t>Facilitator:</a:t>
            </a:r>
          </a:p>
          <a:p>
            <a:pPr marL="285750" indent="-285750">
              <a:buFont typeface="Arial" panose="020B0604020202020204" pitchFamily="34" charset="0"/>
              <a:buChar char="•"/>
            </a:pPr>
            <a:r>
              <a:rPr lang="en-US" dirty="0"/>
              <a:t>Ken Jeffery</a:t>
            </a:r>
          </a:p>
        </p:txBody>
      </p:sp>
    </p:spTree>
    <p:extLst>
      <p:ext uri="{BB962C8B-B14F-4D97-AF65-F5344CB8AC3E}">
        <p14:creationId xmlns:p14="http://schemas.microsoft.com/office/powerpoint/2010/main" val="237205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D1D46-5EFD-4A3B-A168-ACE832765B34}"/>
              </a:ext>
            </a:extLst>
          </p:cNvPr>
          <p:cNvSpPr>
            <a:spLocks noGrp="1"/>
          </p:cNvSpPr>
          <p:nvPr>
            <p:ph type="body" sz="quarter" idx="11"/>
          </p:nvPr>
        </p:nvSpPr>
        <p:spPr>
          <a:xfrm>
            <a:off x="3673927" y="1491133"/>
            <a:ext cx="1796145" cy="414338"/>
          </a:xfrm>
        </p:spPr>
        <p:txBody>
          <a:bodyPr/>
          <a:lstStyle/>
          <a:p>
            <a:r>
              <a:rPr lang="en-CA" dirty="0"/>
              <a:t>Q&amp;A</a:t>
            </a:r>
            <a:endParaRPr lang="en-US" dirty="0"/>
          </a:p>
        </p:txBody>
      </p:sp>
      <p:pic>
        <p:nvPicPr>
          <p:cNvPr id="6" name="Picture 5" descr="A picture containing indoor, light, lit, dark&#10;&#10;Description automatically generated">
            <a:extLst>
              <a:ext uri="{FF2B5EF4-FFF2-40B4-BE49-F238E27FC236}">
                <a16:creationId xmlns:a16="http://schemas.microsoft.com/office/drawing/2014/main" id="{5FC86CE3-32FD-44BB-94B1-3FFA33427DC2}"/>
              </a:ext>
            </a:extLst>
          </p:cNvPr>
          <p:cNvPicPr>
            <a:picLocks noChangeAspect="1"/>
          </p:cNvPicPr>
          <p:nvPr/>
        </p:nvPicPr>
        <p:blipFill>
          <a:blip r:embed="rId2"/>
          <a:stretch>
            <a:fillRect/>
          </a:stretch>
        </p:blipFill>
        <p:spPr>
          <a:xfrm>
            <a:off x="2879521" y="2153873"/>
            <a:ext cx="2963411" cy="2963411"/>
          </a:xfrm>
          <a:prstGeom prst="rect">
            <a:avLst/>
          </a:prstGeom>
        </p:spPr>
      </p:pic>
    </p:spTree>
    <p:extLst>
      <p:ext uri="{BB962C8B-B14F-4D97-AF65-F5344CB8AC3E}">
        <p14:creationId xmlns:p14="http://schemas.microsoft.com/office/powerpoint/2010/main" val="27657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33451" y="1123950"/>
            <a:ext cx="7019924" cy="2203127"/>
          </a:xfrm>
        </p:spPr>
        <p:txBody>
          <a:bodyPr/>
          <a:lstStyle/>
          <a:p>
            <a:pPr algn="ctr"/>
            <a:r>
              <a:rPr lang="en-CA" dirty="0"/>
              <a:t>Thank you!</a:t>
            </a:r>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r>
              <a:rPr lang="en-CA" b="0" dirty="0"/>
              <a:t>ctet.royalroads.ca  </a:t>
            </a:r>
          </a:p>
          <a:p>
            <a:pPr algn="ctr"/>
            <a:r>
              <a:rPr lang="en-CA" b="0" dirty="0">
                <a:sym typeface="Wingdings" panose="05000000000000000000" pitchFamily="2" charset="2"/>
              </a:rPr>
              <a:t> </a:t>
            </a:r>
            <a:r>
              <a:rPr lang="en-CA" b="0" dirty="0"/>
              <a:t> </a:t>
            </a:r>
            <a:endParaRPr lang="en-US" b="0" dirty="0"/>
          </a:p>
        </p:txBody>
      </p:sp>
      <p:pic>
        <p:nvPicPr>
          <p:cNvPr id="5" name="Picture 4" descr="A group of purple flowers&#10;&#10;Description automatically generated with medium confidence">
            <a:extLst>
              <a:ext uri="{FF2B5EF4-FFF2-40B4-BE49-F238E27FC236}">
                <a16:creationId xmlns:a16="http://schemas.microsoft.com/office/drawing/2014/main" id="{914AFF3D-486E-4628-8AC5-35CF0251A72B}"/>
              </a:ext>
            </a:extLst>
          </p:cNvPr>
          <p:cNvPicPr>
            <a:picLocks noChangeAspect="1"/>
          </p:cNvPicPr>
          <p:nvPr/>
        </p:nvPicPr>
        <p:blipFill rotWithShape="1">
          <a:blip r:embed="rId2"/>
          <a:srcRect t="44159"/>
          <a:stretch/>
        </p:blipFill>
        <p:spPr>
          <a:xfrm>
            <a:off x="2696059" y="2069142"/>
            <a:ext cx="3494707" cy="2923563"/>
          </a:xfrm>
          <a:prstGeom prst="rect">
            <a:avLst/>
          </a:prstGeom>
        </p:spPr>
      </p:pic>
    </p:spTree>
    <p:extLst>
      <p:ext uri="{BB962C8B-B14F-4D97-AF65-F5344CB8AC3E}">
        <p14:creationId xmlns:p14="http://schemas.microsoft.com/office/powerpoint/2010/main" val="312694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7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86C37-6701-4E6F-9304-25CDCBBB8FC2}"/>
              </a:ext>
            </a:extLst>
          </p:cNvPr>
          <p:cNvSpPr>
            <a:spLocks noGrp="1"/>
          </p:cNvSpPr>
          <p:nvPr>
            <p:ph type="body" sz="quarter" idx="10"/>
          </p:nvPr>
        </p:nvSpPr>
        <p:spPr>
          <a:xfrm>
            <a:off x="410160" y="763846"/>
            <a:ext cx="8003998" cy="414338"/>
          </a:xfrm>
        </p:spPr>
        <p:txBody>
          <a:bodyPr/>
          <a:lstStyle/>
          <a:p>
            <a:pPr algn="ctr">
              <a:spcBef>
                <a:spcPts val="600"/>
              </a:spcBef>
              <a:spcAft>
                <a:spcPts val="600"/>
              </a:spcAft>
            </a:pPr>
            <a:r>
              <a:rPr lang="en-US" sz="4400" b="0" dirty="0"/>
              <a:t>Web address: </a:t>
            </a:r>
          </a:p>
          <a:p>
            <a:pPr algn="ctr">
              <a:spcBef>
                <a:spcPts val="600"/>
              </a:spcBef>
              <a:spcAft>
                <a:spcPts val="600"/>
              </a:spcAft>
            </a:pPr>
            <a:r>
              <a:rPr lang="en-US" sz="4400" dirty="0">
                <a:hlinkClick r:id="rId2"/>
              </a:rPr>
              <a:t>oer.royalroads.ca</a:t>
            </a:r>
            <a:endParaRPr lang="en-US" sz="4400" dirty="0"/>
          </a:p>
          <a:p>
            <a:pPr algn="ctr">
              <a:spcBef>
                <a:spcPts val="600"/>
              </a:spcBef>
              <a:spcAft>
                <a:spcPts val="600"/>
              </a:spcAft>
            </a:pPr>
            <a:endParaRPr lang="en-US" sz="4400" dirty="0"/>
          </a:p>
          <a:p>
            <a:pPr algn="ctr">
              <a:spcBef>
                <a:spcPts val="600"/>
              </a:spcBef>
              <a:spcAft>
                <a:spcPts val="600"/>
              </a:spcAft>
            </a:pPr>
            <a:r>
              <a:rPr lang="en-US" sz="4400" b="0" dirty="0"/>
              <a:t>Google search terms: </a:t>
            </a:r>
          </a:p>
          <a:p>
            <a:pPr algn="ctr">
              <a:spcBef>
                <a:spcPts val="600"/>
              </a:spcBef>
              <a:spcAft>
                <a:spcPts val="600"/>
              </a:spcAft>
            </a:pPr>
            <a:r>
              <a:rPr lang="en-US" sz="4400" dirty="0"/>
              <a:t>Royal Roads OER</a:t>
            </a:r>
          </a:p>
          <a:p>
            <a:pPr algn="ctr">
              <a:spcBef>
                <a:spcPts val="600"/>
              </a:spcBef>
              <a:spcAft>
                <a:spcPts val="600"/>
              </a:spcAft>
            </a:pPr>
            <a:endParaRPr lang="en-US" sz="4400" dirty="0"/>
          </a:p>
          <a:p>
            <a:pPr algn="ctr">
              <a:spcBef>
                <a:spcPts val="600"/>
              </a:spcBef>
              <a:spcAft>
                <a:spcPts val="600"/>
              </a:spcAft>
            </a:pPr>
            <a:r>
              <a:rPr lang="en-US" sz="4400" b="0" dirty="0"/>
              <a:t>Page name:</a:t>
            </a:r>
          </a:p>
          <a:p>
            <a:pPr algn="ctr">
              <a:spcBef>
                <a:spcPts val="600"/>
              </a:spcBef>
              <a:spcAft>
                <a:spcPts val="600"/>
              </a:spcAft>
            </a:pPr>
            <a:r>
              <a:rPr lang="en-US" sz="4400" dirty="0"/>
              <a:t>Bits &amp; Bytes</a:t>
            </a:r>
          </a:p>
        </p:txBody>
      </p:sp>
    </p:spTree>
    <p:extLst>
      <p:ext uri="{BB962C8B-B14F-4D97-AF65-F5344CB8AC3E}">
        <p14:creationId xmlns:p14="http://schemas.microsoft.com/office/powerpoint/2010/main" val="136250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FDB55-E426-4EEC-9822-8C15A9E657F8}"/>
              </a:ext>
            </a:extLst>
          </p:cNvPr>
          <p:cNvSpPr>
            <a:spLocks noGrp="1"/>
          </p:cNvSpPr>
          <p:nvPr>
            <p:ph type="body" sz="quarter" idx="10"/>
          </p:nvPr>
        </p:nvSpPr>
        <p:spPr>
          <a:xfrm>
            <a:off x="371604" y="2971407"/>
            <a:ext cx="4567466" cy="1030782"/>
          </a:xfrm>
        </p:spPr>
        <p:txBody>
          <a:bodyPr/>
          <a:lstStyle/>
          <a:p>
            <a:r>
              <a:rPr lang="en-US" dirty="0"/>
              <a:t>Bits &amp; Bytes Series</a:t>
            </a:r>
          </a:p>
          <a:p>
            <a:endParaRPr lang="en-US" dirty="0"/>
          </a:p>
        </p:txBody>
      </p:sp>
      <p:pic>
        <p:nvPicPr>
          <p:cNvPr id="6" name="Picture Placeholder 5" descr="A group of white flowers&#10;&#10;Description automatically generated with medium confidence">
            <a:extLst>
              <a:ext uri="{FF2B5EF4-FFF2-40B4-BE49-F238E27FC236}">
                <a16:creationId xmlns:a16="http://schemas.microsoft.com/office/drawing/2014/main" id="{126823B2-6BD3-47A2-9DB6-7B38D72106E8}"/>
              </a:ext>
            </a:extLst>
          </p:cNvPr>
          <p:cNvPicPr>
            <a:picLocks noGrp="1" noChangeAspect="1"/>
          </p:cNvPicPr>
          <p:nvPr>
            <p:ph type="pic" sz="quarter" idx="12"/>
          </p:nvPr>
        </p:nvPicPr>
        <p:blipFill>
          <a:blip r:embed="rId2"/>
          <a:srcRect l="23306" r="23306"/>
          <a:stretch>
            <a:fillRect/>
          </a:stretch>
        </p:blipFill>
        <p:spPr/>
      </p:pic>
    </p:spTree>
    <p:extLst>
      <p:ext uri="{BB962C8B-B14F-4D97-AF65-F5344CB8AC3E}">
        <p14:creationId xmlns:p14="http://schemas.microsoft.com/office/powerpoint/2010/main" val="217799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BDA9E-9059-48B0-96A3-5512E2AFCBC2}"/>
              </a:ext>
            </a:extLst>
          </p:cNvPr>
          <p:cNvSpPr>
            <a:spLocks noGrp="1"/>
          </p:cNvSpPr>
          <p:nvPr>
            <p:ph type="body" sz="quarter" idx="10"/>
          </p:nvPr>
        </p:nvSpPr>
        <p:spPr>
          <a:xfrm>
            <a:off x="410159" y="780624"/>
            <a:ext cx="7081210" cy="414338"/>
          </a:xfrm>
        </p:spPr>
        <p:txBody>
          <a:bodyPr/>
          <a:lstStyle/>
          <a:p>
            <a:r>
              <a:rPr lang="en-CA" dirty="0"/>
              <a:t>What are Bits &amp; Bytes sessions?</a:t>
            </a:r>
            <a:endParaRPr lang="en-US" dirty="0"/>
          </a:p>
        </p:txBody>
      </p:sp>
      <p:sp>
        <p:nvSpPr>
          <p:cNvPr id="3" name="Text Placeholder 2">
            <a:extLst>
              <a:ext uri="{FF2B5EF4-FFF2-40B4-BE49-F238E27FC236}">
                <a16:creationId xmlns:a16="http://schemas.microsoft.com/office/drawing/2014/main" id="{CB040236-9034-4B98-9F49-00973E19A0E7}"/>
              </a:ext>
            </a:extLst>
          </p:cNvPr>
          <p:cNvSpPr>
            <a:spLocks noGrp="1"/>
          </p:cNvSpPr>
          <p:nvPr>
            <p:ph type="body" sz="quarter" idx="11"/>
          </p:nvPr>
        </p:nvSpPr>
        <p:spPr>
          <a:xfrm>
            <a:off x="515516" y="1467097"/>
            <a:ext cx="4937328" cy="1703610"/>
          </a:xfrm>
        </p:spPr>
        <p:txBody>
          <a:bodyPr/>
          <a:lstStyle/>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Drop-in, single-topic, practical sessions about teaching with technology at RRU</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Offered on an ongoing basis on the first and third Wednesday of each </a:t>
            </a:r>
            <a:r>
              <a:rPr lang="en-US" sz="1800" dirty="0">
                <a:solidFill>
                  <a:srgbClr val="000000"/>
                </a:solidFill>
                <a:latin typeface="Calibri" panose="020F0502020204030204" pitchFamily="34" charset="0"/>
              </a:rPr>
              <a:t>month, at 12:00pm – 12:30pm </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Sessions will include a demo and explanation + time for Q&amp;A</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No registration or participation required! Just show up. </a:t>
            </a:r>
            <a:r>
              <a:rPr lang="en-US" sz="1800" dirty="0">
                <a:solidFill>
                  <a:srgbClr val="000000"/>
                </a:solidFill>
                <a:latin typeface="Calibri" panose="020F0502020204030204" pitchFamily="34" charset="0"/>
                <a:sym typeface="Wingdings" panose="05000000000000000000" pitchFamily="2" charset="2"/>
              </a:rPr>
              <a:t></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Cameras and microphones are optional, so please feel free to simply listen while you enjoy your lunch.</a:t>
            </a:r>
            <a:endParaRPr lang="en-US" sz="1800" b="0" i="0" u="none" strike="noStrike" dirty="0">
              <a:solidFill>
                <a:srgbClr val="000000"/>
              </a:solidFill>
              <a:effectLst/>
              <a:latin typeface="Calibri" panose="020F0502020204030204" pitchFamily="34" charset="0"/>
              <a:sym typeface="Wingdings" panose="05000000000000000000" pitchFamily="2" charset="2"/>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sym typeface="Wingdings" panose="05000000000000000000" pitchFamily="2" charset="2"/>
              </a:rPr>
              <a:t>Use the same link &amp; password each time. </a:t>
            </a:r>
          </a:p>
          <a:p>
            <a:pPr marL="285750" indent="-285750">
              <a:spcBef>
                <a:spcPts val="1200"/>
              </a:spcBef>
              <a:spcAft>
                <a:spcPts val="1200"/>
              </a:spcAft>
              <a:buFont typeface="Arial" panose="020B0604020202020204" pitchFamily="34" charset="0"/>
              <a:buChar char="•"/>
            </a:pPr>
            <a:endParaRPr lang="en-US" sz="1800" dirty="0">
              <a:solidFill>
                <a:srgbClr val="000000"/>
              </a:solidFill>
              <a:latin typeface="Calibri" panose="020F0502020204030204" pitchFamily="34" charset="0"/>
              <a:sym typeface="Wingdings" panose="05000000000000000000" pitchFamily="2" charset="2"/>
            </a:endParaRPr>
          </a:p>
        </p:txBody>
      </p:sp>
      <p:pic>
        <p:nvPicPr>
          <p:cNvPr id="8" name="Picture 7" descr="A picture containing Ferris wheel, window&#10;&#10;Description automatically generated">
            <a:extLst>
              <a:ext uri="{FF2B5EF4-FFF2-40B4-BE49-F238E27FC236}">
                <a16:creationId xmlns:a16="http://schemas.microsoft.com/office/drawing/2014/main" id="{9262A6B9-A990-4A6E-8EF5-DCF1AB5614C5}"/>
              </a:ext>
            </a:extLst>
          </p:cNvPr>
          <p:cNvPicPr>
            <a:picLocks noChangeAspect="1"/>
          </p:cNvPicPr>
          <p:nvPr/>
        </p:nvPicPr>
        <p:blipFill>
          <a:blip r:embed="rId2"/>
          <a:stretch>
            <a:fillRect/>
          </a:stretch>
        </p:blipFill>
        <p:spPr>
          <a:xfrm>
            <a:off x="5831391" y="1578408"/>
            <a:ext cx="2572389" cy="4226774"/>
          </a:xfrm>
          <a:prstGeom prst="rect">
            <a:avLst/>
          </a:prstGeom>
        </p:spPr>
      </p:pic>
    </p:spTree>
    <p:extLst>
      <p:ext uri="{BB962C8B-B14F-4D97-AF65-F5344CB8AC3E}">
        <p14:creationId xmlns:p14="http://schemas.microsoft.com/office/powerpoint/2010/main" val="149559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D6BE1C-FBDF-4F11-884D-98C52351DA3A}"/>
              </a:ext>
            </a:extLst>
          </p:cNvPr>
          <p:cNvSpPr>
            <a:spLocks noGrp="1"/>
          </p:cNvSpPr>
          <p:nvPr>
            <p:ph type="body" sz="quarter" idx="11"/>
          </p:nvPr>
        </p:nvSpPr>
        <p:spPr>
          <a:xfrm>
            <a:off x="410160" y="1283964"/>
            <a:ext cx="5791348" cy="497944"/>
          </a:xfrm>
        </p:spPr>
        <p:txBody>
          <a:bodyPr/>
          <a:lstStyle/>
          <a:p>
            <a:r>
              <a:rPr lang="en-US" dirty="0"/>
              <a:t>Why record audio feedback?</a:t>
            </a:r>
          </a:p>
        </p:txBody>
      </p:sp>
      <p:sp>
        <p:nvSpPr>
          <p:cNvPr id="4" name="Text Placeholder 3">
            <a:extLst>
              <a:ext uri="{FF2B5EF4-FFF2-40B4-BE49-F238E27FC236}">
                <a16:creationId xmlns:a16="http://schemas.microsoft.com/office/drawing/2014/main" id="{7A6143F5-911E-428F-BCBC-FEC972B72E15}"/>
              </a:ext>
            </a:extLst>
          </p:cNvPr>
          <p:cNvSpPr>
            <a:spLocks noGrp="1"/>
          </p:cNvSpPr>
          <p:nvPr>
            <p:ph type="body" sz="quarter" idx="12"/>
          </p:nvPr>
        </p:nvSpPr>
        <p:spPr>
          <a:xfrm>
            <a:off x="676521" y="2690570"/>
            <a:ext cx="6720742" cy="3628168"/>
          </a:xfrm>
        </p:spPr>
        <p:txBody>
          <a:bodyPr/>
          <a:lstStyle/>
          <a:p>
            <a:r>
              <a:rPr lang="en-US" dirty="0"/>
              <a:t>Saves time / less writing when grading</a:t>
            </a:r>
            <a:br>
              <a:rPr lang="en-US" dirty="0"/>
            </a:br>
            <a:endParaRPr lang="en-US" dirty="0"/>
          </a:p>
          <a:p>
            <a:r>
              <a:rPr lang="en-US" dirty="0"/>
              <a:t>Provides detail and nuance for students</a:t>
            </a:r>
          </a:p>
          <a:p>
            <a:endParaRPr lang="en-US" dirty="0"/>
          </a:p>
          <a:p>
            <a:r>
              <a:rPr lang="en-US" dirty="0"/>
              <a:t>Feedback is effective when it helps the student in ‘meaning making’. </a:t>
            </a:r>
          </a:p>
          <a:p>
            <a:endParaRPr lang="en-US" dirty="0"/>
          </a:p>
          <a:p>
            <a:r>
              <a:rPr lang="en-US" dirty="0"/>
              <a:t>Students appreciate it!</a:t>
            </a:r>
          </a:p>
        </p:txBody>
      </p:sp>
    </p:spTree>
    <p:extLst>
      <p:ext uri="{BB962C8B-B14F-4D97-AF65-F5344CB8AC3E}">
        <p14:creationId xmlns:p14="http://schemas.microsoft.com/office/powerpoint/2010/main" val="81324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A4BF31-49FB-4EA5-85F2-7EC8A3BF6DBB}"/>
              </a:ext>
            </a:extLst>
          </p:cNvPr>
          <p:cNvSpPr>
            <a:spLocks noGrp="1"/>
          </p:cNvSpPr>
          <p:nvPr>
            <p:ph type="body" sz="quarter" idx="11"/>
          </p:nvPr>
        </p:nvSpPr>
        <p:spPr>
          <a:xfrm>
            <a:off x="410160" y="1283964"/>
            <a:ext cx="6905040" cy="414338"/>
          </a:xfrm>
        </p:spPr>
        <p:txBody>
          <a:bodyPr/>
          <a:lstStyle/>
          <a:p>
            <a:r>
              <a:rPr lang="en-US" dirty="0"/>
              <a:t>How-to:</a:t>
            </a:r>
          </a:p>
        </p:txBody>
      </p:sp>
      <p:sp>
        <p:nvSpPr>
          <p:cNvPr id="4" name="Text Placeholder 3">
            <a:extLst>
              <a:ext uri="{FF2B5EF4-FFF2-40B4-BE49-F238E27FC236}">
                <a16:creationId xmlns:a16="http://schemas.microsoft.com/office/drawing/2014/main" id="{797C8DC4-5152-4981-8EBA-51F585A2EADB}"/>
              </a:ext>
            </a:extLst>
          </p:cNvPr>
          <p:cNvSpPr>
            <a:spLocks noGrp="1"/>
          </p:cNvSpPr>
          <p:nvPr>
            <p:ph type="body" sz="quarter" idx="12"/>
          </p:nvPr>
        </p:nvSpPr>
        <p:spPr>
          <a:xfrm>
            <a:off x="641351" y="1946031"/>
            <a:ext cx="6673850" cy="4747845"/>
          </a:xfrm>
        </p:spPr>
        <p:txBody>
          <a:bodyPr/>
          <a:lstStyle/>
          <a:p>
            <a:r>
              <a:rPr lang="en-US" sz="4000" b="1" dirty="0">
                <a:solidFill>
                  <a:schemeClr val="tx2">
                    <a:lumMod val="75000"/>
                  </a:schemeClr>
                </a:solidFill>
              </a:rPr>
              <a:t>Kaltura Capture</a:t>
            </a:r>
          </a:p>
          <a:p>
            <a:endParaRPr lang="en-US" dirty="0"/>
          </a:p>
          <a:p>
            <a:pPr marL="514350" indent="-514350"/>
            <a:r>
              <a:rPr lang="en-US" i="1" dirty="0"/>
              <a:t>Pros:</a:t>
            </a:r>
          </a:p>
          <a:p>
            <a:r>
              <a:rPr lang="en-US" dirty="0"/>
              <a:t>You might already know how to use it. </a:t>
            </a:r>
          </a:p>
          <a:p>
            <a:r>
              <a:rPr lang="en-US" dirty="0"/>
              <a:t>Uploads automatically into My Media</a:t>
            </a:r>
          </a:p>
          <a:p>
            <a:endParaRPr lang="en-US" dirty="0"/>
          </a:p>
          <a:p>
            <a:r>
              <a:rPr lang="en-US" i="1" dirty="0"/>
              <a:t>Cons:</a:t>
            </a:r>
          </a:p>
          <a:p>
            <a:r>
              <a:rPr lang="en-US" dirty="0"/>
              <a:t>You can pause and resume, but there’s not a lot of control if you want to rewind a portion to re-record over a ‘mistake’. </a:t>
            </a:r>
          </a:p>
        </p:txBody>
      </p:sp>
      <p:pic>
        <p:nvPicPr>
          <p:cNvPr id="7" name="Picture 6">
            <a:extLst>
              <a:ext uri="{FF2B5EF4-FFF2-40B4-BE49-F238E27FC236}">
                <a16:creationId xmlns:a16="http://schemas.microsoft.com/office/drawing/2014/main" id="{72A22DC3-8E1D-43DD-ACC9-CA2CB4F13BE9}"/>
              </a:ext>
            </a:extLst>
          </p:cNvPr>
          <p:cNvPicPr>
            <a:picLocks noChangeAspect="1"/>
          </p:cNvPicPr>
          <p:nvPr/>
        </p:nvPicPr>
        <p:blipFill>
          <a:blip r:embed="rId2"/>
          <a:stretch>
            <a:fillRect/>
          </a:stretch>
        </p:blipFill>
        <p:spPr>
          <a:xfrm>
            <a:off x="4572000" y="1946031"/>
            <a:ext cx="4145639" cy="876376"/>
          </a:xfrm>
          <a:prstGeom prst="rect">
            <a:avLst/>
          </a:prstGeom>
        </p:spPr>
      </p:pic>
    </p:spTree>
    <p:extLst>
      <p:ext uri="{BB962C8B-B14F-4D97-AF65-F5344CB8AC3E}">
        <p14:creationId xmlns:p14="http://schemas.microsoft.com/office/powerpoint/2010/main" val="221543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A4BF31-49FB-4EA5-85F2-7EC8A3BF6DBB}"/>
              </a:ext>
            </a:extLst>
          </p:cNvPr>
          <p:cNvSpPr>
            <a:spLocks noGrp="1"/>
          </p:cNvSpPr>
          <p:nvPr>
            <p:ph type="body" sz="quarter" idx="11"/>
          </p:nvPr>
        </p:nvSpPr>
        <p:spPr>
          <a:xfrm>
            <a:off x="410160" y="1283964"/>
            <a:ext cx="6905040" cy="414338"/>
          </a:xfrm>
        </p:spPr>
        <p:txBody>
          <a:bodyPr/>
          <a:lstStyle/>
          <a:p>
            <a:r>
              <a:rPr lang="en-US" dirty="0"/>
              <a:t>How-to:</a:t>
            </a:r>
          </a:p>
        </p:txBody>
      </p:sp>
      <p:sp>
        <p:nvSpPr>
          <p:cNvPr id="4" name="Text Placeholder 3">
            <a:extLst>
              <a:ext uri="{FF2B5EF4-FFF2-40B4-BE49-F238E27FC236}">
                <a16:creationId xmlns:a16="http://schemas.microsoft.com/office/drawing/2014/main" id="{797C8DC4-5152-4981-8EBA-51F585A2EADB}"/>
              </a:ext>
            </a:extLst>
          </p:cNvPr>
          <p:cNvSpPr>
            <a:spLocks noGrp="1"/>
          </p:cNvSpPr>
          <p:nvPr>
            <p:ph type="body" sz="quarter" idx="12"/>
          </p:nvPr>
        </p:nvSpPr>
        <p:spPr>
          <a:xfrm>
            <a:off x="641350" y="1910863"/>
            <a:ext cx="7388225" cy="4525106"/>
          </a:xfrm>
        </p:spPr>
        <p:txBody>
          <a:bodyPr/>
          <a:lstStyle/>
          <a:p>
            <a:pPr marL="514350" indent="-514350"/>
            <a:r>
              <a:rPr lang="en-US" sz="4000" b="1" dirty="0">
                <a:solidFill>
                  <a:schemeClr val="tx2">
                    <a:lumMod val="75000"/>
                  </a:schemeClr>
                </a:solidFill>
              </a:rPr>
              <a:t>Audacity</a:t>
            </a:r>
          </a:p>
          <a:p>
            <a:pPr marL="514350" indent="-514350"/>
            <a:endParaRPr lang="en-US" dirty="0"/>
          </a:p>
          <a:p>
            <a:r>
              <a:rPr lang="en-US" i="1" dirty="0"/>
              <a:t>Pros: </a:t>
            </a:r>
          </a:p>
          <a:p>
            <a:r>
              <a:rPr lang="en-US" dirty="0"/>
              <a:t>Total control of your </a:t>
            </a:r>
            <a:br>
              <a:rPr lang="en-US" dirty="0"/>
            </a:br>
            <a:r>
              <a:rPr lang="en-US" dirty="0"/>
              <a:t>recording</a:t>
            </a:r>
          </a:p>
          <a:p>
            <a:endParaRPr lang="en-US" dirty="0"/>
          </a:p>
          <a:p>
            <a:r>
              <a:rPr lang="en-US" i="1" dirty="0"/>
              <a:t>Cons: </a:t>
            </a:r>
          </a:p>
          <a:p>
            <a:r>
              <a:rPr lang="en-US" dirty="0"/>
              <a:t>New software to learn</a:t>
            </a:r>
          </a:p>
          <a:p>
            <a:r>
              <a:rPr lang="en-US" dirty="0"/>
              <a:t>You have to upload the file afterwards</a:t>
            </a:r>
          </a:p>
        </p:txBody>
      </p:sp>
      <p:pic>
        <p:nvPicPr>
          <p:cNvPr id="9" name="Picture 8">
            <a:extLst>
              <a:ext uri="{FF2B5EF4-FFF2-40B4-BE49-F238E27FC236}">
                <a16:creationId xmlns:a16="http://schemas.microsoft.com/office/drawing/2014/main" id="{29B8FF50-E190-486A-A5A5-E53C32236B0D}"/>
              </a:ext>
            </a:extLst>
          </p:cNvPr>
          <p:cNvPicPr>
            <a:picLocks noChangeAspect="1"/>
          </p:cNvPicPr>
          <p:nvPr/>
        </p:nvPicPr>
        <p:blipFill>
          <a:blip r:embed="rId2"/>
          <a:stretch>
            <a:fillRect/>
          </a:stretch>
        </p:blipFill>
        <p:spPr>
          <a:xfrm>
            <a:off x="4572000" y="1910863"/>
            <a:ext cx="2145324" cy="762066"/>
          </a:xfrm>
          <a:prstGeom prst="rect">
            <a:avLst/>
          </a:prstGeom>
        </p:spPr>
      </p:pic>
    </p:spTree>
    <p:extLst>
      <p:ext uri="{BB962C8B-B14F-4D97-AF65-F5344CB8AC3E}">
        <p14:creationId xmlns:p14="http://schemas.microsoft.com/office/powerpoint/2010/main" val="427424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599B0-90F1-40A6-89AE-7053A4F3102E}"/>
              </a:ext>
            </a:extLst>
          </p:cNvPr>
          <p:cNvSpPr>
            <a:spLocks noGrp="1"/>
          </p:cNvSpPr>
          <p:nvPr>
            <p:ph type="body" sz="quarter" idx="10"/>
          </p:nvPr>
        </p:nvSpPr>
        <p:spPr>
          <a:xfrm>
            <a:off x="641350" y="1598282"/>
            <a:ext cx="3426558" cy="330200"/>
          </a:xfrm>
        </p:spPr>
        <p:txBody>
          <a:bodyPr/>
          <a:lstStyle/>
          <a:p>
            <a:r>
              <a:rPr lang="en-US" dirty="0"/>
              <a:t>Other tips for success</a:t>
            </a:r>
          </a:p>
        </p:txBody>
      </p:sp>
      <p:sp>
        <p:nvSpPr>
          <p:cNvPr id="3" name="Text Placeholder 2">
            <a:extLst>
              <a:ext uri="{FF2B5EF4-FFF2-40B4-BE49-F238E27FC236}">
                <a16:creationId xmlns:a16="http://schemas.microsoft.com/office/drawing/2014/main" id="{3A59D823-DA07-4D79-96E5-FF8883B32D75}"/>
              </a:ext>
            </a:extLst>
          </p:cNvPr>
          <p:cNvSpPr>
            <a:spLocks noGrp="1"/>
          </p:cNvSpPr>
          <p:nvPr>
            <p:ph type="body" sz="quarter" idx="11"/>
          </p:nvPr>
        </p:nvSpPr>
        <p:spPr>
          <a:xfrm>
            <a:off x="410159" y="902921"/>
            <a:ext cx="5240363" cy="414338"/>
          </a:xfrm>
        </p:spPr>
        <p:txBody>
          <a:bodyPr/>
          <a:lstStyle/>
          <a:p>
            <a:r>
              <a:rPr lang="en-US" dirty="0"/>
              <a:t>For your consideration</a:t>
            </a:r>
          </a:p>
        </p:txBody>
      </p:sp>
      <p:sp>
        <p:nvSpPr>
          <p:cNvPr id="4" name="Text Placeholder 3">
            <a:extLst>
              <a:ext uri="{FF2B5EF4-FFF2-40B4-BE49-F238E27FC236}">
                <a16:creationId xmlns:a16="http://schemas.microsoft.com/office/drawing/2014/main" id="{782CF04E-265C-4E38-8161-073A032486C6}"/>
              </a:ext>
            </a:extLst>
          </p:cNvPr>
          <p:cNvSpPr>
            <a:spLocks noGrp="1"/>
          </p:cNvSpPr>
          <p:nvPr>
            <p:ph type="body" sz="quarter" idx="12"/>
          </p:nvPr>
        </p:nvSpPr>
        <p:spPr>
          <a:xfrm>
            <a:off x="641350" y="2209505"/>
            <a:ext cx="7388225" cy="4068159"/>
          </a:xfrm>
        </p:spPr>
        <p:txBody>
          <a:bodyPr/>
          <a:lstStyle/>
          <a:p>
            <a:r>
              <a:rPr lang="en-US" dirty="0"/>
              <a:t>Keep it natural:</a:t>
            </a:r>
          </a:p>
          <a:p>
            <a:r>
              <a:rPr lang="en-US" dirty="0"/>
              <a:t>Treat this as a ‘conversation’ with your student, not a professional broadcast. Be yourself. </a:t>
            </a:r>
          </a:p>
          <a:p>
            <a:endParaRPr lang="en-US" dirty="0"/>
          </a:p>
          <a:p>
            <a:r>
              <a:rPr lang="en-US" dirty="0"/>
              <a:t>Provide supportive feed-forward:</a:t>
            </a:r>
            <a:br>
              <a:rPr lang="en-US" dirty="0"/>
            </a:br>
            <a:r>
              <a:rPr lang="en-US" dirty="0"/>
              <a:t>information that will help them improve.</a:t>
            </a:r>
          </a:p>
          <a:p>
            <a:endParaRPr lang="en-US" dirty="0"/>
          </a:p>
          <a:p>
            <a:r>
              <a:rPr lang="en-US" dirty="0"/>
              <a:t>Let them hear (in your tone of voice) that you’re eager for them to succeed. </a:t>
            </a:r>
          </a:p>
        </p:txBody>
      </p:sp>
    </p:spTree>
    <p:extLst>
      <p:ext uri="{BB962C8B-B14F-4D97-AF65-F5344CB8AC3E}">
        <p14:creationId xmlns:p14="http://schemas.microsoft.com/office/powerpoint/2010/main" val="1964167796"/>
      </p:ext>
    </p:extLst>
  </p:cSld>
  <p:clrMapOvr>
    <a:masterClrMapping/>
  </p:clrMapOvr>
</p:sld>
</file>

<file path=ppt/theme/theme1.xml><?xml version="1.0" encoding="utf-8"?>
<a:theme xmlns:a="http://schemas.openxmlformats.org/drawingml/2006/main" name="RR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E2EB128-662B-4404-9A6D-315FD912FB28}"/>
    </a:ext>
  </a:extLst>
</a:theme>
</file>

<file path=ppt/theme/theme10.xml><?xml version="1.0" encoding="utf-8"?>
<a:theme xmlns:a="http://schemas.openxmlformats.org/drawingml/2006/main" name="Section divider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8E250C2A-A5C2-4376-ADBC-CC6EBD10B06F}"/>
    </a:ext>
  </a:extLst>
</a:theme>
</file>

<file path=ppt/theme/theme11.xml><?xml version="1.0" encoding="utf-8"?>
<a:theme xmlns:a="http://schemas.openxmlformats.org/drawingml/2006/main" name="Section divider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A35F8211-DC5E-4648-B97E-DDB83489109B}"/>
    </a:ext>
  </a:extLst>
</a:theme>
</file>

<file path=ppt/theme/theme12.xml><?xml version="1.0" encoding="utf-8"?>
<a:theme xmlns:a="http://schemas.openxmlformats.org/drawingml/2006/main" name="Section divider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2AFAFA79-318D-4FFB-864F-D2194F20861B}"/>
    </a:ext>
  </a:extLst>
</a:theme>
</file>

<file path=ppt/theme/theme1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1B2CFF12-5A36-455D-AC51-70496C08E1DA}"/>
    </a:ext>
  </a:extLst>
</a:theme>
</file>

<file path=ppt/theme/theme14.xml><?xml version="1.0" encoding="utf-8"?>
<a:theme xmlns:a="http://schemas.openxmlformats.org/drawingml/2006/main" name="Conten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30DA55E2-E0F8-4656-9531-9B035FADF136}"/>
    </a:ext>
  </a:extLst>
</a:theme>
</file>

<file path=ppt/theme/theme15.xml><?xml version="1.0" encoding="utf-8"?>
<a:theme xmlns:a="http://schemas.openxmlformats.org/drawingml/2006/main" name="Content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CDC3F6FD-C5A1-4CC2-9AFE-4FB21FA0DC3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0EA14DA7-76D2-4613-9D49-42A336096F1F}"/>
    </a:ext>
  </a:extLst>
</a:theme>
</file>

<file path=ppt/theme/theme3.xml><?xml version="1.0" encoding="utf-8"?>
<a:theme xmlns:a="http://schemas.openxmlformats.org/drawingml/2006/main" name="Title Slide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42002432-B2C1-470F-88DA-B2EF81DC097C}"/>
    </a:ext>
  </a:extLst>
</a:theme>
</file>

<file path=ppt/theme/theme4.xml><?xml version="1.0" encoding="utf-8"?>
<a:theme xmlns:a="http://schemas.openxmlformats.org/drawingml/2006/main" name="Title Slide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9759CA7-2470-4E0A-AF9A-1B295D5656E6}"/>
    </a:ext>
  </a:extLst>
</a:theme>
</file>

<file path=ppt/theme/theme5.xml><?xml version="1.0" encoding="utf-8"?>
<a:theme xmlns:a="http://schemas.openxmlformats.org/drawingml/2006/main" name="Title Slide op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06BE12F2-A8A2-4259-90F3-1D091730514B}"/>
    </a:ext>
  </a:extLst>
</a:theme>
</file>

<file path=ppt/theme/theme6.xml><?xml version="1.0" encoding="utf-8"?>
<a:theme xmlns:a="http://schemas.openxmlformats.org/drawingml/2006/main" name="Title Slide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81FDE9C3-88CB-4248-A513-D74A059C83A7}"/>
    </a:ext>
  </a:extLst>
</a:theme>
</file>

<file path=ppt/theme/theme7.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E2FD6D71-BDA0-47DF-8ED8-5C13BB6CA01D}"/>
    </a:ext>
  </a:extLst>
</a:theme>
</file>

<file path=ppt/theme/theme8.xml><?xml version="1.0" encoding="utf-8"?>
<a:theme xmlns:a="http://schemas.openxmlformats.org/drawingml/2006/main" name="Section divider o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DEAE8703-C024-41AA-8F5A-B7AB5B7C1537}"/>
    </a:ext>
  </a:extLst>
</a:theme>
</file>

<file path=ppt/theme/theme9.xml><?xml version="1.0" encoding="utf-8"?>
<a:theme xmlns:a="http://schemas.openxmlformats.org/drawingml/2006/main" name="Section divider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F02946C6-2B82-4035-966D-74BCFEF6F765}"/>
    </a:ext>
  </a:extLst>
</a:theme>
</file>

<file path=docProps/app.xml><?xml version="1.0" encoding="utf-8"?>
<Properties xmlns="http://schemas.openxmlformats.org/officeDocument/2006/extended-properties" xmlns:vt="http://schemas.openxmlformats.org/officeDocument/2006/docPropsVTypes">
  <Template>RRU_Corporate_PPT</Template>
  <TotalTime>2960</TotalTime>
  <Words>413</Words>
  <Application>Microsoft Office PowerPoint</Application>
  <PresentationFormat>On-screen Show (4:3)</PresentationFormat>
  <Paragraphs>76</Paragraphs>
  <Slides>11</Slides>
  <Notes>1</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11</vt:i4>
      </vt:variant>
    </vt:vector>
  </HeadingPairs>
  <TitlesOfParts>
    <vt:vector size="30" baseType="lpstr">
      <vt:lpstr>Arial</vt:lpstr>
      <vt:lpstr>Calibri</vt:lpstr>
      <vt:lpstr>Verdana</vt:lpstr>
      <vt:lpstr>Wingdings</vt:lpstr>
      <vt:lpstr>RRU PowerPoint Template</vt:lpstr>
      <vt:lpstr>Title Slide opt 2</vt:lpstr>
      <vt:lpstr>Title Slide opt 3</vt:lpstr>
      <vt:lpstr>Title Slide opt 4</vt:lpstr>
      <vt:lpstr>Title Slide opt 5</vt:lpstr>
      <vt:lpstr>Title Slide custom image</vt:lpstr>
      <vt:lpstr>Traditional Acknowledgement</vt:lpstr>
      <vt:lpstr>Section divider opt 1</vt:lpstr>
      <vt:lpstr>Section divider opt 2</vt:lpstr>
      <vt:lpstr>Section divider opt 3</vt:lpstr>
      <vt:lpstr>Section divider opt 4</vt:lpstr>
      <vt:lpstr>Section divider custom image</vt:lpstr>
      <vt:lpstr>Content slides</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Roads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Ken 2jeffery</cp:lastModifiedBy>
  <cp:revision>58</cp:revision>
  <dcterms:created xsi:type="dcterms:W3CDTF">2020-01-24T16:50:09Z</dcterms:created>
  <dcterms:modified xsi:type="dcterms:W3CDTF">2022-10-19T19:36:31Z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