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handoutMasterIdLst>
    <p:handoutMasterId r:id="rId27"/>
  </p:handoutMasterIdLst>
  <p:sldIdLst>
    <p:sldId id="294" r:id="rId2"/>
    <p:sldId id="256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70" r:id="rId14"/>
    <p:sldId id="289" r:id="rId15"/>
    <p:sldId id="301" r:id="rId16"/>
    <p:sldId id="300" r:id="rId17"/>
    <p:sldId id="303" r:id="rId18"/>
    <p:sldId id="272" r:id="rId19"/>
    <p:sldId id="279" r:id="rId20"/>
    <p:sldId id="281" r:id="rId21"/>
    <p:sldId id="293" r:id="rId22"/>
    <p:sldId id="283" r:id="rId23"/>
    <p:sldId id="284" r:id="rId24"/>
    <p:sldId id="285" r:id="rId25"/>
    <p:sldId id="286" r:id="rId26"/>
  </p:sldIdLst>
  <p:sldSz cx="9144000" cy="6858000" type="screen4x3"/>
  <p:notesSz cx="6858000" cy="9137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22" autoAdjust="0"/>
  </p:normalViewPr>
  <p:slideViewPr>
    <p:cSldViewPr>
      <p:cViewPr>
        <p:scale>
          <a:sx n="75" d="100"/>
          <a:sy n="75" d="100"/>
        </p:scale>
        <p:origin x="-370" y="2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045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045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3C52FA2-02E0-4B92-8F60-AC0815A527C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fr-CA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fr-CA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3789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378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378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37896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EAD9D1AE-EC5F-466C-AA5A-D66057C730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9B4AD-BD5A-43D8-90EF-FAEBE52D76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7E434-1073-414F-B7C9-3EC487B6EF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4400" y="2362200"/>
            <a:ext cx="8001000" cy="3733800"/>
          </a:xfrm>
        </p:spPr>
        <p:txBody>
          <a:bodyPr/>
          <a:lstStyle/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0A5FDF02-EEAC-4752-B515-03A05D3B5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2362200"/>
            <a:ext cx="8001000" cy="3733800"/>
          </a:xfrm>
        </p:spPr>
        <p:txBody>
          <a:bodyPr/>
          <a:lstStyle/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3FB370A7-660A-49DC-AB77-EEB25820F3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2DF56-EC68-41F0-B157-6E115F25F8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BF6CA-C7F9-4E36-BBBA-E3FED6302E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452F4-C1D0-4AE1-82B5-5D746CC5D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694AF-E6D9-49CE-A1FB-945354ACE8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4493D-98DD-4550-8492-FE6470E9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4B33B-DF13-495C-BB9D-AE1F0A9EEA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FA73A-62D6-4561-AD49-1D1CBE80A6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3A1BA-5767-4C0B-B95B-D368C348FE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95C27A40-93F7-41F9-93EC-250ABE4AC0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229600" cy="1752600"/>
          </a:xfrm>
          <a:noFill/>
        </p:spPr>
        <p:txBody>
          <a:bodyPr/>
          <a:lstStyle/>
          <a:p>
            <a:r>
              <a:rPr lang="en-US" sz="2400"/>
              <a:t>Présentation sur les dons planifiés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/>
              <a:t>La Table Ronde de Montreal</a:t>
            </a:r>
            <a:r>
              <a:rPr lang="en-US" sz="2000"/>
              <a:t/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endParaRPr lang="en-US" sz="200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14400" y="2438400"/>
            <a:ext cx="8458200" cy="31242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b="1">
                <a:solidFill>
                  <a:schemeClr val="tx2"/>
                </a:solidFill>
              </a:rPr>
              <a:t>Madame Don Planifié</a:t>
            </a:r>
          </a:p>
          <a:p>
            <a:pPr marL="0" indent="0">
              <a:buFont typeface="Wingdings" pitchFamily="2" charset="2"/>
              <a:buNone/>
            </a:pPr>
            <a:r>
              <a:rPr lang="en-US" b="1">
                <a:solidFill>
                  <a:schemeClr val="tx2"/>
                </a:solidFill>
              </a:rPr>
              <a:t>Le 17 mars 2010</a:t>
            </a:r>
            <a:br>
              <a:rPr lang="en-US" b="1">
                <a:solidFill>
                  <a:schemeClr val="tx2"/>
                </a:solidFill>
              </a:rPr>
            </a:br>
            <a:endParaRPr lang="en-US" sz="200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sz="360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1800">
                <a:solidFill>
                  <a:schemeClr val="tx2"/>
                </a:solidFill>
              </a:rPr>
              <a:t>Robert A. Kleinman, FCA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FIDUCIE RÉSIDUAIRE </a:t>
            </a:r>
            <a:br>
              <a:rPr lang="en-US"/>
            </a:br>
            <a:r>
              <a:rPr lang="en-US"/>
              <a:t>DE BIENFAISANCE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Reçu officiel aux fins de l’impôt sur-le-champ </a:t>
            </a:r>
          </a:p>
          <a:p>
            <a:r>
              <a:rPr lang="fr-CA"/>
              <a:t>Valeur actualisée - (capital, prestation de décès, intérêts)</a:t>
            </a:r>
          </a:p>
          <a:p>
            <a:r>
              <a:rPr lang="fr-CA"/>
              <a:t>Exemple : 100 000 $ homme de 78 ans</a:t>
            </a:r>
          </a:p>
          <a:p>
            <a:r>
              <a:rPr lang="fr-CA"/>
              <a:t>Valeur actualisée - (100 000 $,8,1 ans, 4,5 %)</a:t>
            </a:r>
          </a:p>
          <a:p>
            <a:r>
              <a:rPr lang="fr-CA"/>
              <a:t>        = 70 010 $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ASSURANCE VIE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Pour laisser un don plus important</a:t>
            </a:r>
          </a:p>
          <a:p>
            <a:r>
              <a:rPr lang="fr-CA"/>
              <a:t>Ou pour remplacer le capital pour la famille </a:t>
            </a:r>
          </a:p>
          <a:p>
            <a:endParaRPr lang="fr-CA"/>
          </a:p>
          <a:p>
            <a:r>
              <a:rPr lang="fr-CA"/>
              <a:t>Traditionnel</a:t>
            </a:r>
          </a:p>
          <a:p>
            <a:r>
              <a:rPr lang="fr-CA"/>
              <a:t>Organisme de bienfaisance : détenteur et bénéficiaire</a:t>
            </a:r>
          </a:p>
          <a:p>
            <a:r>
              <a:rPr lang="fr-CA"/>
              <a:t>Le donateur donne les primes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ASSURANCE </a:t>
            </a:r>
            <a:br>
              <a:rPr lang="en-US"/>
            </a:br>
            <a:r>
              <a:rPr lang="en-US"/>
              <a:t>DE REMPLACEMENT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Don d’un REER de 300 000 $</a:t>
            </a:r>
          </a:p>
          <a:p>
            <a:r>
              <a:rPr lang="fr-CA"/>
              <a:t>Assurance vie de 300 000 $ à la succession</a:t>
            </a:r>
          </a:p>
          <a:p>
            <a:endParaRPr lang="fr-CA"/>
          </a:p>
          <a:p>
            <a:r>
              <a:rPr lang="fr-CA"/>
              <a:t>Aucun don – REER de 150 000 $ à la famille</a:t>
            </a:r>
          </a:p>
          <a:p>
            <a:r>
              <a:rPr lang="fr-CA"/>
              <a:t>Produit de l’assurance de 300 000 $ moins le coût des primes, c’est-à-dire 75 000 $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NOUVEAUX PRODUITS D’ASSURANCE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Assurance collaborateurs</a:t>
            </a:r>
          </a:p>
          <a:p>
            <a:r>
              <a:rPr lang="fr-CA"/>
              <a:t>Emprunt à une banque pour les primes et les intérêts</a:t>
            </a:r>
          </a:p>
          <a:p>
            <a:r>
              <a:rPr lang="fr-CA"/>
              <a:t>Au décès, le produit rembourse l’emprunt</a:t>
            </a:r>
          </a:p>
          <a:p>
            <a:r>
              <a:rPr lang="fr-CA"/>
              <a:t>Excédent utilisé pour financer le don par testament </a:t>
            </a:r>
          </a:p>
          <a:p>
            <a:r>
              <a:rPr lang="fr-CA"/>
              <a:t>Compte de dividendes en capital substantiel</a:t>
            </a:r>
          </a:p>
          <a:p>
            <a:pPr>
              <a:buFont typeface="Wingdings" pitchFamily="2" charset="2"/>
              <a:buNone/>
            </a:pPr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001000" cy="762000"/>
          </a:xfrm>
        </p:spPr>
        <p:txBody>
          <a:bodyPr/>
          <a:lstStyle/>
          <a:p>
            <a:pPr algn="ctr"/>
            <a:r>
              <a:rPr lang="en-US"/>
              <a:t>PLANIFICATION SUCCESSORALE</a:t>
            </a:r>
          </a:p>
        </p:txBody>
      </p:sp>
      <p:sp>
        <p:nvSpPr>
          <p:cNvPr id="52227" name="AutoShape 1027"/>
          <p:cNvSpPr>
            <a:spLocks noChangeArrowheads="1"/>
          </p:cNvSpPr>
          <p:nvPr/>
        </p:nvSpPr>
        <p:spPr bwMode="auto">
          <a:xfrm>
            <a:off x="3352800" y="2819400"/>
            <a:ext cx="1600200" cy="304800"/>
          </a:xfrm>
          <a:prstGeom prst="rightArrow">
            <a:avLst>
              <a:gd name="adj1" fmla="val 50000"/>
              <a:gd name="adj2" fmla="val 13125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52228" name="AutoShape 1028"/>
          <p:cNvSpPr>
            <a:spLocks noChangeArrowheads="1"/>
          </p:cNvSpPr>
          <p:nvPr/>
        </p:nvSpPr>
        <p:spPr bwMode="auto">
          <a:xfrm>
            <a:off x="1143000" y="2743200"/>
            <a:ext cx="1828800" cy="609600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Société A</a:t>
            </a:r>
          </a:p>
        </p:txBody>
      </p:sp>
      <p:sp>
        <p:nvSpPr>
          <p:cNvPr id="52229" name="Oval 1029"/>
          <p:cNvSpPr>
            <a:spLocks noChangeArrowheads="1"/>
          </p:cNvSpPr>
          <p:nvPr/>
        </p:nvSpPr>
        <p:spPr bwMode="auto">
          <a:xfrm>
            <a:off x="1066800" y="3962400"/>
            <a:ext cx="2286000" cy="990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Assurance vie</a:t>
            </a:r>
          </a:p>
          <a:p>
            <a:pPr algn="ctr"/>
            <a:endParaRPr lang="en-US"/>
          </a:p>
        </p:txBody>
      </p:sp>
      <p:sp>
        <p:nvSpPr>
          <p:cNvPr id="52230" name="Oval 1030"/>
          <p:cNvSpPr>
            <a:spLocks noChangeArrowheads="1"/>
          </p:cNvSpPr>
          <p:nvPr/>
        </p:nvSpPr>
        <p:spPr bwMode="auto">
          <a:xfrm>
            <a:off x="5257800" y="2590800"/>
            <a:ext cx="1752600" cy="9144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FCJ</a:t>
            </a:r>
          </a:p>
        </p:txBody>
      </p:sp>
      <p:sp>
        <p:nvSpPr>
          <p:cNvPr id="52231" name="Line 1031"/>
          <p:cNvSpPr>
            <a:spLocks noChangeShapeType="1"/>
          </p:cNvSpPr>
          <p:nvPr/>
        </p:nvSpPr>
        <p:spPr bwMode="auto">
          <a:xfrm>
            <a:off x="2209800" y="3352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52232" name="Text Box 1032"/>
          <p:cNvSpPr txBox="1">
            <a:spLocks noChangeArrowheads="1"/>
          </p:cNvSpPr>
          <p:nvPr/>
        </p:nvSpPr>
        <p:spPr bwMode="auto">
          <a:xfrm>
            <a:off x="3657600" y="2362200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produit</a:t>
            </a:r>
          </a:p>
        </p:txBody>
      </p:sp>
      <p:sp>
        <p:nvSpPr>
          <p:cNvPr id="52233" name="Text Box 1033"/>
          <p:cNvSpPr txBox="1">
            <a:spLocks noChangeArrowheads="1"/>
          </p:cNvSpPr>
          <p:nvPr/>
        </p:nvSpPr>
        <p:spPr bwMode="auto">
          <a:xfrm>
            <a:off x="1676400" y="1905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M. A</a:t>
            </a:r>
          </a:p>
        </p:txBody>
      </p:sp>
      <p:sp>
        <p:nvSpPr>
          <p:cNvPr id="52234" name="Line 1034"/>
          <p:cNvSpPr>
            <a:spLocks noChangeShapeType="1"/>
          </p:cNvSpPr>
          <p:nvPr/>
        </p:nvSpPr>
        <p:spPr bwMode="auto">
          <a:xfrm>
            <a:off x="2209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52235" name="Text Box 1035"/>
          <p:cNvSpPr txBox="1">
            <a:spLocks noChangeArrowheads="1"/>
          </p:cNvSpPr>
          <p:nvPr/>
        </p:nvSpPr>
        <p:spPr bwMode="auto">
          <a:xfrm>
            <a:off x="4572000" y="3886200"/>
            <a:ext cx="52736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Revenu imposable 	1 000 000 $</a:t>
            </a:r>
          </a:p>
          <a:p>
            <a:pPr>
              <a:buFontTx/>
              <a:buChar char="•"/>
            </a:pPr>
            <a:r>
              <a:rPr lang="en-US" sz="2000"/>
              <a:t>Don par testament 	</a:t>
            </a:r>
            <a:r>
              <a:rPr lang="en-US" sz="2000" u="sng"/>
              <a:t>1 000 000 $</a:t>
            </a:r>
          </a:p>
          <a:p>
            <a:pPr>
              <a:buFontTx/>
              <a:buChar char="•"/>
            </a:pPr>
            <a:r>
              <a:rPr lang="en-US" sz="2000"/>
              <a:t>Impôt			    0,00 $</a:t>
            </a:r>
          </a:p>
          <a:p>
            <a:endParaRPr lang="en-US" sz="2000"/>
          </a:p>
          <a:p>
            <a:pPr>
              <a:buFontTx/>
              <a:buChar char="•"/>
            </a:pPr>
            <a:r>
              <a:rPr lang="en-US" sz="2000"/>
              <a:t>Économies d’impôt	480 000 $</a:t>
            </a:r>
          </a:p>
          <a:p>
            <a:pPr>
              <a:buFontTx/>
              <a:buChar char="•"/>
            </a:pPr>
            <a:r>
              <a:rPr lang="en-US" sz="2000"/>
              <a:t>Coût de l’assurance	       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001000" cy="990600"/>
          </a:xfrm>
        </p:spPr>
        <p:txBody>
          <a:bodyPr/>
          <a:lstStyle/>
          <a:p>
            <a:pPr algn="ctr"/>
            <a:r>
              <a:rPr lang="fr-CA" sz="3200"/>
              <a:t>PLANIFICATION SUCCESSORALE – Mise en situation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344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CA" sz="2400"/>
              <a:t>Une corporation achète une assurance vie de 1 000 000 $ payable au dernier décès</a:t>
            </a:r>
          </a:p>
          <a:p>
            <a:pPr>
              <a:lnSpc>
                <a:spcPct val="90000"/>
              </a:lnSpc>
            </a:pPr>
            <a:r>
              <a:rPr lang="fr-CA" sz="2400"/>
              <a:t>Au dernier décès, les donateurs laissent 1 000 000 $ dans leurs testaments à la FCJ</a:t>
            </a:r>
          </a:p>
          <a:p>
            <a:pPr>
              <a:lnSpc>
                <a:spcPct val="90000"/>
              </a:lnSpc>
            </a:pPr>
            <a:r>
              <a:rPr lang="fr-CA" sz="2400"/>
              <a:t>Au second décès, la corporation recevra 1 000 000 $ exempts d’impôt</a:t>
            </a:r>
          </a:p>
          <a:p>
            <a:pPr>
              <a:lnSpc>
                <a:spcPct val="90000"/>
              </a:lnSpc>
            </a:pPr>
            <a:r>
              <a:rPr lang="fr-CA" sz="2400"/>
              <a:t>La corporation remettra 1 000 000 $ exempts d’impôt à la succession pour payer le don par testament</a:t>
            </a:r>
          </a:p>
          <a:p>
            <a:pPr>
              <a:lnSpc>
                <a:spcPct val="90000"/>
              </a:lnSpc>
            </a:pPr>
            <a:r>
              <a:rPr lang="fr-CA" sz="2400"/>
              <a:t>Le reçu aux fins de l’impôt de 1 000 000 $ de la FCJ permettra d’économiser 480 000 $ en impôt sur la déclaration de revenus finale du (de la) défunt(e)</a:t>
            </a:r>
          </a:p>
          <a:p>
            <a:pPr>
              <a:lnSpc>
                <a:spcPct val="90000"/>
              </a:lnSpc>
            </a:pPr>
            <a:endParaRPr lang="fr-CA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001000" cy="762000"/>
          </a:xfrm>
        </p:spPr>
        <p:txBody>
          <a:bodyPr/>
          <a:lstStyle/>
          <a:p>
            <a:pPr algn="ctr"/>
            <a:r>
              <a:rPr lang="en-US" sz="2800"/>
              <a:t>PLANIFICATION SUCCESSORALE –</a:t>
            </a:r>
            <a:r>
              <a:rPr lang="en-US" sz="3200"/>
              <a:t> </a:t>
            </a:r>
            <a:br>
              <a:rPr lang="en-US" sz="3200"/>
            </a:br>
            <a:r>
              <a:rPr lang="en-US" sz="2800"/>
              <a:t>Mise en situation</a:t>
            </a:r>
            <a:endParaRPr lang="fr-CA" sz="2800"/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838200" y="1676400"/>
          <a:ext cx="7696200" cy="4618038"/>
        </p:xfrm>
        <a:graphic>
          <a:graphicData uri="http://schemas.openxmlformats.org/presentationml/2006/ole">
            <p:oleObj spid="_x0000_s69635" name="Feuille de calcul" r:id="rId3" imgW="3876675" imgH="4257853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PLANIFICATION SUCCESSORALE</a:t>
            </a:r>
            <a:r>
              <a:rPr lang="en-US"/>
              <a:t> – </a:t>
            </a:r>
            <a:r>
              <a:rPr lang="en-US" sz="3200"/>
              <a:t>Mise en situation</a:t>
            </a:r>
            <a:endParaRPr lang="fr-CA" sz="320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5943600" cy="3733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000"/>
              <a:t>Le coût de l’assurance vie en fonction de la valeur actualisée est de</a:t>
            </a:r>
          </a:p>
          <a:p>
            <a:pPr>
              <a:lnSpc>
                <a:spcPct val="80000"/>
              </a:lnSpc>
            </a:pPr>
            <a:r>
              <a:rPr lang="fr-FR" sz="2000"/>
              <a:t>Sans l’achat d’une assurance vie, la corporation virerait à la succession 354 476 $, sur lesquels cette dernière paierait 24 % d’impôt; la succession recevrait</a:t>
            </a:r>
          </a:p>
          <a:p>
            <a:pPr>
              <a:lnSpc>
                <a:spcPct val="80000"/>
              </a:lnSpc>
            </a:pPr>
            <a:r>
              <a:rPr lang="fr-FR" sz="2000"/>
              <a:t>La succession économisera 480 000 $ sur la dernière déclaration de revenus du (de la) défunt(e), dont la valeur actualisée correspond à</a:t>
            </a:r>
          </a:p>
          <a:p>
            <a:pPr>
              <a:lnSpc>
                <a:spcPct val="80000"/>
              </a:lnSpc>
            </a:pPr>
            <a:r>
              <a:rPr lang="fr-FR" sz="2000"/>
              <a:t>Le coût net de la création d’un don de bienfaisance de 1 000 000 $ équivaut à des économies de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010400" y="2362200"/>
            <a:ext cx="1905000" cy="3733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354 476 $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269 402 $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283 039 $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13 637 $</a:t>
            </a:r>
            <a:endParaRPr lang="fr-CA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90600"/>
            <a:ext cx="8001000" cy="838200"/>
          </a:xfrm>
        </p:spPr>
        <p:txBody>
          <a:bodyPr/>
          <a:lstStyle/>
          <a:p>
            <a:pPr algn="ctr"/>
            <a:r>
              <a:rPr lang="en-US"/>
              <a:t>CONSULTER UN FIDUCIAIRE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Le donateur crée une fondation privée relevant de la FCJ</a:t>
            </a:r>
          </a:p>
          <a:p>
            <a:r>
              <a:rPr lang="fr-CA"/>
              <a:t>Moins de problèmes de contingent de versements</a:t>
            </a:r>
          </a:p>
          <a:p>
            <a:r>
              <a:rPr lang="fr-CA"/>
              <a:t>Moins coûteux</a:t>
            </a:r>
          </a:p>
          <a:p>
            <a:r>
              <a:rPr lang="fr-CA"/>
              <a:t>Plus privé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0"/>
            <a:ext cx="8001000" cy="1295400"/>
          </a:xfrm>
        </p:spPr>
        <p:txBody>
          <a:bodyPr/>
          <a:lstStyle/>
          <a:p>
            <a:pPr algn="ctr"/>
            <a:r>
              <a:rPr lang="fr-CA" sz="3200"/>
              <a:t>TITRES NÉGOCIABLES</a:t>
            </a:r>
            <a:br>
              <a:rPr lang="fr-CA" sz="3200"/>
            </a:br>
            <a:r>
              <a:rPr lang="fr-CA" sz="3200"/>
              <a:t>Avantages fiscaux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362200"/>
            <a:ext cx="8001000" cy="3733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CA"/>
              <a:t>Exemple</a:t>
            </a:r>
          </a:p>
          <a:p>
            <a:r>
              <a:rPr lang="fr-CA"/>
              <a:t>M. Bilodeau donne pour 100 000 $ d’actions de RBC Banque Royale à la FCJ</a:t>
            </a:r>
          </a:p>
          <a:p>
            <a:r>
              <a:rPr lang="fr-CA"/>
              <a:t>Autre option : vendre les actions et faire un don de 100 000 $</a:t>
            </a:r>
          </a:p>
          <a:p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90600"/>
            <a:ext cx="8001000" cy="1143000"/>
          </a:xfrm>
        </p:spPr>
        <p:txBody>
          <a:bodyPr/>
          <a:lstStyle/>
          <a:p>
            <a:pPr algn="ctr"/>
            <a:r>
              <a:rPr lang="en-US"/>
              <a:t>LAISSER UN HÉRITAGE </a:t>
            </a:r>
            <a:br>
              <a:rPr lang="en-US"/>
            </a:b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L’héritage</a:t>
            </a:r>
          </a:p>
          <a:p>
            <a:endParaRPr lang="fr-FR"/>
          </a:p>
          <a:p>
            <a:r>
              <a:rPr lang="fr-FR"/>
              <a:t>Le mouvement de l’utilisation des actifs à des fins communautaires lors d’un décès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pPr algn="ctr"/>
            <a:r>
              <a:rPr lang="en-US"/>
              <a:t>VENTE par rapport au DON </a:t>
            </a:r>
            <a:endParaRPr lang="en-CA"/>
          </a:p>
        </p:txBody>
      </p:sp>
      <p:graphicFrame>
        <p:nvGraphicFramePr>
          <p:cNvPr id="44164" name="Group 2180"/>
          <p:cNvGraphicFramePr>
            <a:graphicFrameLocks noGrp="1"/>
          </p:cNvGraphicFramePr>
          <p:nvPr>
            <p:ph type="tbl" idx="1"/>
          </p:nvPr>
        </p:nvGraphicFramePr>
        <p:xfrm>
          <a:off x="228600" y="914400"/>
          <a:ext cx="8686800" cy="5969000"/>
        </p:xfrm>
        <a:graphic>
          <a:graphicData uri="http://schemas.openxmlformats.org/drawingml/2006/table">
            <a:tbl>
              <a:tblPr/>
              <a:tblGrid>
                <a:gridCol w="2093913"/>
                <a:gridCol w="1739900"/>
                <a:gridCol w="1487487"/>
                <a:gridCol w="1800225"/>
                <a:gridCol w="15652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Vente d’actions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Don d’actions</a:t>
                      </a:r>
                      <a:endParaRPr kumimoji="0" lang="en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Combiné</a:t>
                      </a:r>
                      <a:endParaRPr kumimoji="0" lang="en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Fédéral</a:t>
                      </a:r>
                      <a:endParaRPr kumimoji="0" lang="en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Québec</a:t>
                      </a:r>
                      <a:endParaRPr kumimoji="0" lang="en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Combiné</a:t>
                      </a:r>
                      <a:endParaRPr kumimoji="0" lang="en-CA" sz="16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Produit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Coût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Gain en capital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Gain en capital imposable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25 000 $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25 000 $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Exemption spéciale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(0 $)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(25 000 $)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(25 000 $)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Revenu net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Impôt sur le revenu à payer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Reçu aux fins de l’impôt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100 000 $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Économies d’impôt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48 000 $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Économies d’impôt nettes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48 000 $</a:t>
                      </a:r>
                      <a:endParaRPr kumimoji="0" lang="en-CA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685800" y="1905000"/>
            <a:ext cx="8077200" cy="443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fr-CA" u="sng">
                <a:latin typeface="Arial" charset="0"/>
              </a:rPr>
              <a:t>Exemple</a:t>
            </a:r>
            <a:endParaRPr lang="fr-CA"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r-CA">
                <a:latin typeface="Arial" charset="0"/>
              </a:rPr>
              <a:t>Holdco fait un don d’une valeur de 500 000 $ en titres à la FCJ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r-CA">
                <a:latin typeface="Arial" charset="0"/>
              </a:rPr>
              <a:t>Prix de base rajusté = 0 $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fr-CA">
                <a:latin typeface="Arial" charset="0"/>
              </a:rPr>
              <a:t>Gain en capital = 500 000 $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fr-CA" u="sng">
                <a:latin typeface="Arial" charset="0"/>
              </a:rPr>
              <a:t>Répercussions fiscales </a:t>
            </a:r>
            <a:r>
              <a:rPr lang="fr-CA">
                <a:latin typeface="Arial" charset="0"/>
              </a:rPr>
              <a:t>: Puisqu’aux fins des gouvernements du Canada et du Québec, il n’y a pas de gain en capital imposable, le montant de 500 000 $ est entièrement imputé au compte de dividendes en capital de Holdco et peut être versé en franchise d’impôt aux actionnaires de Holdco.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066800" y="762000"/>
            <a:ext cx="6781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tx2"/>
                </a:solidFill>
                <a:latin typeface="Arial" charset="0"/>
              </a:rPr>
              <a:t>TITRES NÉGOCIABLES</a:t>
            </a:r>
          </a:p>
          <a:p>
            <a:pPr algn="ctr"/>
            <a:r>
              <a:rPr lang="en-US" sz="3600" b="1">
                <a:solidFill>
                  <a:schemeClr val="tx2"/>
                </a:solidFill>
                <a:latin typeface="Arial" charset="0"/>
              </a:rPr>
              <a:t>DONS D’ENTREPRISE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8001000" cy="1447800"/>
          </a:xfrm>
        </p:spPr>
        <p:txBody>
          <a:bodyPr/>
          <a:lstStyle/>
          <a:p>
            <a:pPr algn="ctr"/>
            <a:r>
              <a:rPr lang="en-US" sz="3200"/>
              <a:t>TITRES NÉGOCIABLES </a:t>
            </a:r>
            <a:br>
              <a:rPr lang="en-US" sz="3200"/>
            </a:br>
            <a:r>
              <a:rPr lang="en-US" sz="3200"/>
              <a:t>PLANIFICATION FISCALE </a:t>
            </a:r>
            <a:br>
              <a:rPr lang="en-US" sz="3200"/>
            </a:br>
            <a:r>
              <a:rPr lang="en-US" sz="3200"/>
              <a:t>POST MORTEM</a:t>
            </a:r>
            <a:endParaRPr lang="en-CA" sz="32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/>
              <a:t>Cession présumée de tous les actifs lors du décès</a:t>
            </a:r>
          </a:p>
          <a:p>
            <a:pPr>
              <a:lnSpc>
                <a:spcPct val="90000"/>
              </a:lnSpc>
            </a:pPr>
            <a:r>
              <a:rPr lang="fr-CA"/>
              <a:t>Les dons inscrits dans le testament devraient être faits au cours de l’année du décès</a:t>
            </a:r>
          </a:p>
          <a:p>
            <a:pPr>
              <a:lnSpc>
                <a:spcPct val="90000"/>
              </a:lnSpc>
            </a:pPr>
            <a:r>
              <a:rPr lang="fr-CA"/>
              <a:t>Un reçu au montant total du don servira à réduire l’impôt au cours de l’année du décès</a:t>
            </a:r>
          </a:p>
          <a:p>
            <a:pPr>
              <a:lnSpc>
                <a:spcPct val="90000"/>
              </a:lnSpc>
            </a:pPr>
            <a:r>
              <a:rPr lang="fr-CA"/>
              <a:t>Un don de titres négociables réduit les droits de succession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PLANIFICATION FISCALE </a:t>
            </a:r>
            <a:br>
              <a:rPr lang="en-US"/>
            </a:br>
            <a:r>
              <a:rPr lang="en-US"/>
              <a:t>POST MORTEM </a:t>
            </a:r>
            <a:r>
              <a:rPr lang="en-US" sz="2800"/>
              <a:t>SUITE</a:t>
            </a:r>
            <a:endParaRPr lang="en-CA" sz="280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8001000" cy="3962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CA" u="sng"/>
              <a:t>Exemple</a:t>
            </a:r>
          </a:p>
          <a:p>
            <a:r>
              <a:rPr lang="fr-CA" sz="2400"/>
              <a:t>Valeur de la succession : 2 000 000 $</a:t>
            </a:r>
          </a:p>
          <a:p>
            <a:r>
              <a:rPr lang="fr-CA" sz="2400"/>
              <a:t>Prix de base rajusté des actifs : 500 000 $</a:t>
            </a:r>
          </a:p>
          <a:p>
            <a:r>
              <a:rPr lang="fr-CA" sz="2400"/>
              <a:t>La succession comprend des titres négociables : </a:t>
            </a:r>
          </a:p>
          <a:p>
            <a:pPr>
              <a:buFont typeface="Wingdings" pitchFamily="2" charset="2"/>
              <a:buNone/>
            </a:pPr>
            <a:r>
              <a:rPr lang="fr-CA" sz="2400"/>
              <a:t>	500 000 $</a:t>
            </a:r>
          </a:p>
          <a:p>
            <a:r>
              <a:rPr lang="fr-CA" sz="2400"/>
              <a:t>Prix de base rajusté des titres : 250 000 $</a:t>
            </a:r>
          </a:p>
          <a:p>
            <a:r>
              <a:rPr lang="fr-CA" sz="2400"/>
              <a:t>Montant imposable : 750 000 $</a:t>
            </a:r>
          </a:p>
          <a:p>
            <a:r>
              <a:rPr lang="fr-CA" sz="2400"/>
              <a:t>Solution : Don par testament des titres négociables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143000"/>
            <a:ext cx="8001000" cy="838200"/>
          </a:xfrm>
        </p:spPr>
        <p:txBody>
          <a:bodyPr/>
          <a:lstStyle/>
          <a:p>
            <a:pPr algn="ctr"/>
            <a:r>
              <a:rPr lang="en-US"/>
              <a:t>PLANIFICATION FISCALE </a:t>
            </a:r>
            <a:br>
              <a:rPr lang="en-US"/>
            </a:br>
            <a:r>
              <a:rPr lang="en-US"/>
              <a:t>POST MORTEM </a:t>
            </a:r>
            <a:r>
              <a:rPr lang="en-US" sz="2800"/>
              <a:t>SUITE</a:t>
            </a:r>
            <a:endParaRPr lang="en-CA" sz="28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 sz="2000"/>
              <a:t>Résultat du testament au moment du décès – don des titres négociables à la FCJ </a:t>
            </a:r>
          </a:p>
          <a:p>
            <a:pPr>
              <a:lnSpc>
                <a:spcPct val="90000"/>
              </a:lnSpc>
            </a:pPr>
            <a:endParaRPr lang="fr-CA" sz="2000"/>
          </a:p>
          <a:p>
            <a:pPr>
              <a:lnSpc>
                <a:spcPct val="90000"/>
              </a:lnSpc>
            </a:pPr>
            <a:r>
              <a:rPr lang="fr-CA" sz="2000" u="sng"/>
              <a:t>Effet</a:t>
            </a:r>
            <a:r>
              <a:rPr lang="fr-CA" sz="2000"/>
              <a:t> </a:t>
            </a:r>
          </a:p>
          <a:p>
            <a:pPr>
              <a:lnSpc>
                <a:spcPct val="90000"/>
              </a:lnSpc>
            </a:pPr>
            <a:r>
              <a:rPr lang="fr-CA" sz="2000"/>
              <a:t>La succession reçoit un reçu aux fins de l’impôt au montant de 500 000 $. Ce montant servira à réduire l’impôt de 750 000 $ à 250 000 $ au cours de l’année du décès</a:t>
            </a:r>
          </a:p>
          <a:p>
            <a:pPr>
              <a:lnSpc>
                <a:spcPct val="90000"/>
              </a:lnSpc>
            </a:pPr>
            <a:r>
              <a:rPr lang="fr-CA" sz="2000"/>
              <a:t>Aux fins des gouvernements du Canada et du Québec, le gain en capital total de 250 000 $ est exempt d’impôt</a:t>
            </a:r>
          </a:p>
          <a:p>
            <a:pPr>
              <a:lnSpc>
                <a:spcPct val="90000"/>
              </a:lnSpc>
            </a:pPr>
            <a:r>
              <a:rPr lang="fr-CA" sz="2000"/>
              <a:t>La succession peut fait un don important à un coût relativement faible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01000" cy="1219200"/>
          </a:xfrm>
        </p:spPr>
        <p:txBody>
          <a:bodyPr/>
          <a:lstStyle/>
          <a:p>
            <a:pPr algn="ctr"/>
            <a:r>
              <a:rPr lang="en-US"/>
              <a:t>TITRES NÉGOCIABLES </a:t>
            </a:r>
            <a:br>
              <a:rPr lang="en-US"/>
            </a:br>
            <a:r>
              <a:rPr lang="en-US" sz="2800"/>
              <a:t>ACTIONS ACCRÉDITIVES</a:t>
            </a:r>
            <a:endParaRPr lang="en-CA" sz="280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8001000" cy="3733800"/>
          </a:xfrm>
        </p:spPr>
        <p:txBody>
          <a:bodyPr/>
          <a:lstStyle/>
          <a:p>
            <a:r>
              <a:rPr lang="fr-CA"/>
              <a:t>Le donateur peut acheter des parts de ressources (mines ou huile et gaz) en partenariat, convertir ces parts en actions et donner ces actions à un organisme de bienfaisance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PROCESSUS DE DÉCISION </a:t>
            </a:r>
            <a:br>
              <a:rPr lang="en-US"/>
            </a:br>
            <a:r>
              <a:rPr lang="en-US"/>
              <a:t>DE L’HÉRITAGE</a:t>
            </a:r>
          </a:p>
        </p:txBody>
      </p:sp>
      <p:sp>
        <p:nvSpPr>
          <p:cNvPr id="38916" name="Rectangle 1028"/>
          <p:cNvSpPr>
            <a:spLocks noChangeArrowheads="1"/>
          </p:cNvSpPr>
          <p:nvPr/>
        </p:nvSpPr>
        <p:spPr bwMode="auto">
          <a:xfrm>
            <a:off x="3581400" y="2057400"/>
            <a:ext cx="3048000" cy="5334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17" name="Rectangle 1029"/>
          <p:cNvSpPr>
            <a:spLocks noChangeArrowheads="1"/>
          </p:cNvSpPr>
          <p:nvPr/>
        </p:nvSpPr>
        <p:spPr bwMode="auto">
          <a:xfrm>
            <a:off x="3581400" y="2147888"/>
            <a:ext cx="304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LAISSER UN HÉRITAGE? </a:t>
            </a:r>
          </a:p>
        </p:txBody>
      </p:sp>
      <p:sp>
        <p:nvSpPr>
          <p:cNvPr id="38918" name="Rectangle 1030"/>
          <p:cNvSpPr>
            <a:spLocks noChangeArrowheads="1"/>
          </p:cNvSpPr>
          <p:nvPr/>
        </p:nvSpPr>
        <p:spPr bwMode="auto">
          <a:xfrm>
            <a:off x="2590800" y="2895600"/>
            <a:ext cx="2971800" cy="8382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19" name="Rectangle 1031"/>
          <p:cNvSpPr>
            <a:spLocks noChangeArrowheads="1"/>
          </p:cNvSpPr>
          <p:nvPr/>
        </p:nvSpPr>
        <p:spPr bwMode="auto">
          <a:xfrm>
            <a:off x="5715000" y="2895600"/>
            <a:ext cx="3048000" cy="8382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20" name="Rectangle 1032"/>
          <p:cNvSpPr>
            <a:spLocks noChangeArrowheads="1"/>
          </p:cNvSpPr>
          <p:nvPr/>
        </p:nvSpPr>
        <p:spPr bwMode="auto">
          <a:xfrm>
            <a:off x="2590800" y="3152775"/>
            <a:ext cx="297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LEGS TESTAMENTAIRE </a:t>
            </a:r>
          </a:p>
        </p:txBody>
      </p:sp>
      <p:sp>
        <p:nvSpPr>
          <p:cNvPr id="38921" name="Rectangle 1033"/>
          <p:cNvSpPr>
            <a:spLocks noChangeArrowheads="1"/>
          </p:cNvSpPr>
          <p:nvPr/>
        </p:nvSpPr>
        <p:spPr bwMode="auto">
          <a:xfrm>
            <a:off x="5715000" y="2895600"/>
            <a:ext cx="3048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ASSURANCE VIE </a:t>
            </a:r>
            <a:b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OU ASSURANCE </a:t>
            </a:r>
            <a:b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DE REMPLACEMENT </a:t>
            </a:r>
          </a:p>
        </p:txBody>
      </p:sp>
      <p:sp>
        <p:nvSpPr>
          <p:cNvPr id="38922" name="Rectangle 1034"/>
          <p:cNvSpPr>
            <a:spLocks noChangeArrowheads="1"/>
          </p:cNvSpPr>
          <p:nvPr/>
        </p:nvSpPr>
        <p:spPr bwMode="auto">
          <a:xfrm>
            <a:off x="1447800" y="4038600"/>
            <a:ext cx="2590800" cy="7620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CA"/>
          </a:p>
        </p:txBody>
      </p:sp>
      <p:sp>
        <p:nvSpPr>
          <p:cNvPr id="38923" name="Rectangle 1035"/>
          <p:cNvSpPr>
            <a:spLocks noChangeArrowheads="1"/>
          </p:cNvSpPr>
          <p:nvPr/>
        </p:nvSpPr>
        <p:spPr bwMode="auto">
          <a:xfrm>
            <a:off x="4191000" y="4038600"/>
            <a:ext cx="2590800" cy="7620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24" name="Rectangle 1036"/>
          <p:cNvSpPr>
            <a:spLocks noChangeArrowheads="1"/>
          </p:cNvSpPr>
          <p:nvPr/>
        </p:nvSpPr>
        <p:spPr bwMode="auto">
          <a:xfrm>
            <a:off x="1447800" y="5181600"/>
            <a:ext cx="2590800" cy="7620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25" name="Rectangle 1037"/>
          <p:cNvSpPr>
            <a:spLocks noChangeArrowheads="1"/>
          </p:cNvSpPr>
          <p:nvPr/>
        </p:nvSpPr>
        <p:spPr bwMode="auto">
          <a:xfrm>
            <a:off x="4191000" y="5181600"/>
            <a:ext cx="2590800" cy="7620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CA"/>
          </a:p>
        </p:txBody>
      </p:sp>
      <p:sp>
        <p:nvSpPr>
          <p:cNvPr id="38926" name="Rectangle 1038"/>
          <p:cNvSpPr>
            <a:spLocks noChangeArrowheads="1"/>
          </p:cNvSpPr>
          <p:nvPr/>
        </p:nvSpPr>
        <p:spPr bwMode="auto">
          <a:xfrm>
            <a:off x="1447800" y="4114800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AIDE FISCALE NON NÉCESSAIRE </a:t>
            </a:r>
          </a:p>
        </p:txBody>
      </p:sp>
      <p:sp>
        <p:nvSpPr>
          <p:cNvPr id="38927" name="Rectangle 1039"/>
          <p:cNvSpPr>
            <a:spLocks noChangeArrowheads="1"/>
          </p:cNvSpPr>
          <p:nvPr/>
        </p:nvSpPr>
        <p:spPr bwMode="auto">
          <a:xfrm>
            <a:off x="4191000" y="3992563"/>
            <a:ext cx="2590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AIDE FISCALE NÉCESSAIRE </a:t>
            </a:r>
          </a:p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AU DÉCÈS </a:t>
            </a:r>
          </a:p>
        </p:txBody>
      </p:sp>
      <p:sp>
        <p:nvSpPr>
          <p:cNvPr id="38928" name="Rectangle 1040"/>
          <p:cNvSpPr>
            <a:spLocks noChangeArrowheads="1"/>
          </p:cNvSpPr>
          <p:nvPr/>
        </p:nvSpPr>
        <p:spPr bwMode="auto">
          <a:xfrm>
            <a:off x="1447800" y="5257800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RÉGIMES DE REVENU VIAGER </a:t>
            </a:r>
          </a:p>
        </p:txBody>
      </p:sp>
      <p:sp>
        <p:nvSpPr>
          <p:cNvPr id="38929" name="Rectangle 1041"/>
          <p:cNvSpPr>
            <a:spLocks noChangeArrowheads="1"/>
          </p:cNvSpPr>
          <p:nvPr/>
        </p:nvSpPr>
        <p:spPr bwMode="auto">
          <a:xfrm>
            <a:off x="4191000" y="5287963"/>
            <a:ext cx="2590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  <a:latin typeface="Arial" charset="0"/>
                <a:cs typeface="Arial" charset="0"/>
              </a:rPr>
              <a:t>ASSURANCE DE PLAN SUCCESSORAL? </a:t>
            </a:r>
          </a:p>
        </p:txBody>
      </p:sp>
      <p:sp>
        <p:nvSpPr>
          <p:cNvPr id="38931" name="Line 1043"/>
          <p:cNvSpPr>
            <a:spLocks noChangeShapeType="1"/>
          </p:cNvSpPr>
          <p:nvPr/>
        </p:nvSpPr>
        <p:spPr bwMode="auto">
          <a:xfrm>
            <a:off x="5105400" y="2590800"/>
            <a:ext cx="0" cy="1524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32" name="Line 1044"/>
          <p:cNvSpPr>
            <a:spLocks noChangeShapeType="1"/>
          </p:cNvSpPr>
          <p:nvPr/>
        </p:nvSpPr>
        <p:spPr bwMode="auto">
          <a:xfrm>
            <a:off x="4114800" y="3733800"/>
            <a:ext cx="0" cy="1524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33" name="Line 1045"/>
          <p:cNvSpPr>
            <a:spLocks noChangeShapeType="1"/>
          </p:cNvSpPr>
          <p:nvPr/>
        </p:nvSpPr>
        <p:spPr bwMode="auto">
          <a:xfrm>
            <a:off x="5486400" y="4800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34" name="Line 1046"/>
          <p:cNvSpPr>
            <a:spLocks noChangeShapeType="1"/>
          </p:cNvSpPr>
          <p:nvPr/>
        </p:nvSpPr>
        <p:spPr bwMode="auto">
          <a:xfrm>
            <a:off x="5486400" y="4800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35" name="Line 1047"/>
          <p:cNvSpPr>
            <a:spLocks noChangeShapeType="1"/>
          </p:cNvSpPr>
          <p:nvPr/>
        </p:nvSpPr>
        <p:spPr bwMode="auto">
          <a:xfrm>
            <a:off x="2743200" y="4800600"/>
            <a:ext cx="0" cy="3810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44" name="Freeform 1056"/>
          <p:cNvSpPr>
            <a:spLocks/>
          </p:cNvSpPr>
          <p:nvPr/>
        </p:nvSpPr>
        <p:spPr bwMode="auto">
          <a:xfrm>
            <a:off x="3962400" y="2733675"/>
            <a:ext cx="3429000" cy="166688"/>
          </a:xfrm>
          <a:custGeom>
            <a:avLst/>
            <a:gdLst/>
            <a:ahLst/>
            <a:cxnLst>
              <a:cxn ang="0">
                <a:pos x="1761" y="105"/>
              </a:cxn>
              <a:cxn ang="0">
                <a:pos x="1761" y="0"/>
              </a:cxn>
              <a:cxn ang="0">
                <a:pos x="0" y="6"/>
              </a:cxn>
              <a:cxn ang="0">
                <a:pos x="0" y="99"/>
              </a:cxn>
            </a:cxnLst>
            <a:rect l="0" t="0" r="r" b="b"/>
            <a:pathLst>
              <a:path w="1761" h="105">
                <a:moveTo>
                  <a:pt x="1761" y="105"/>
                </a:moveTo>
                <a:lnTo>
                  <a:pt x="1761" y="0"/>
                </a:lnTo>
                <a:lnTo>
                  <a:pt x="0" y="6"/>
                </a:lnTo>
                <a:lnTo>
                  <a:pt x="0" y="99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CA"/>
          </a:p>
        </p:txBody>
      </p:sp>
      <p:sp>
        <p:nvSpPr>
          <p:cNvPr id="38945" name="Freeform 1057"/>
          <p:cNvSpPr>
            <a:spLocks/>
          </p:cNvSpPr>
          <p:nvPr/>
        </p:nvSpPr>
        <p:spPr bwMode="auto">
          <a:xfrm>
            <a:off x="2743200" y="3886200"/>
            <a:ext cx="2743200" cy="166688"/>
          </a:xfrm>
          <a:custGeom>
            <a:avLst/>
            <a:gdLst/>
            <a:ahLst/>
            <a:cxnLst>
              <a:cxn ang="0">
                <a:pos x="1761" y="105"/>
              </a:cxn>
              <a:cxn ang="0">
                <a:pos x="1761" y="0"/>
              </a:cxn>
              <a:cxn ang="0">
                <a:pos x="0" y="6"/>
              </a:cxn>
              <a:cxn ang="0">
                <a:pos x="0" y="99"/>
              </a:cxn>
            </a:cxnLst>
            <a:rect l="0" t="0" r="r" b="b"/>
            <a:pathLst>
              <a:path w="1761" h="105">
                <a:moveTo>
                  <a:pt x="1761" y="105"/>
                </a:moveTo>
                <a:lnTo>
                  <a:pt x="1761" y="0"/>
                </a:lnTo>
                <a:lnTo>
                  <a:pt x="0" y="6"/>
                </a:lnTo>
                <a:lnTo>
                  <a:pt x="0" y="99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LEGS TESTAMENTAIRE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/>
              <a:t>Le testament représente l’expression des dernières volontés </a:t>
            </a:r>
          </a:p>
          <a:p>
            <a:pPr>
              <a:lnSpc>
                <a:spcPct val="90000"/>
              </a:lnSpc>
            </a:pPr>
            <a:r>
              <a:rPr lang="fr-CA"/>
              <a:t>Dons de bienfaisance</a:t>
            </a:r>
          </a:p>
          <a:p>
            <a:pPr>
              <a:lnSpc>
                <a:spcPct val="90000"/>
              </a:lnSpc>
            </a:pPr>
            <a:r>
              <a:rPr lang="fr-CA"/>
              <a:t>Affectés à une institution</a:t>
            </a:r>
          </a:p>
          <a:p>
            <a:pPr>
              <a:lnSpc>
                <a:spcPct val="90000"/>
              </a:lnSpc>
            </a:pPr>
            <a:r>
              <a:rPr lang="fr-CA"/>
              <a:t>Affectés à un emploi précis</a:t>
            </a:r>
          </a:p>
          <a:p>
            <a:pPr>
              <a:lnSpc>
                <a:spcPct val="90000"/>
              </a:lnSpc>
            </a:pPr>
            <a:r>
              <a:rPr lang="fr-CA"/>
              <a:t>Fonds de dotation, charges d’exploitation, équipement?</a:t>
            </a:r>
          </a:p>
          <a:p>
            <a:pPr>
              <a:lnSpc>
                <a:spcPct val="90000"/>
              </a:lnSpc>
            </a:pPr>
            <a:r>
              <a:rPr lang="fr-CA"/>
              <a:t>Philanthropie familiale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/>
            </a:r>
            <a:br>
              <a:rPr lang="en-US" sz="3200"/>
            </a:br>
            <a:r>
              <a:rPr lang="en-US" sz="3200"/>
              <a:t>MÉTHODE DE DON PAR TESTAMENT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CA" sz="2400"/>
              <a:t>Modification d’un testament complet ou rédaction d’un premier testament </a:t>
            </a:r>
          </a:p>
          <a:p>
            <a:pPr>
              <a:lnSpc>
                <a:spcPct val="80000"/>
              </a:lnSpc>
            </a:pPr>
            <a:r>
              <a:rPr lang="fr-CA" sz="2400"/>
              <a:t>Codicille</a:t>
            </a:r>
          </a:p>
          <a:p>
            <a:pPr>
              <a:lnSpc>
                <a:spcPct val="80000"/>
              </a:lnSpc>
            </a:pPr>
            <a:r>
              <a:rPr lang="fr-CA" sz="2400"/>
              <a:t>Questions sur la déductibilité quand des institutions ne sont pas spécifiées – legs laissé à la FCJ géré par des fiduciaires</a:t>
            </a:r>
          </a:p>
          <a:p>
            <a:pPr>
              <a:lnSpc>
                <a:spcPct val="80000"/>
              </a:lnSpc>
            </a:pPr>
            <a:r>
              <a:rPr lang="fr-CA" sz="2400"/>
              <a:t>Legs laissé à la FCJ avec un contrat accessoire – plus facile de changer d’avis</a:t>
            </a:r>
          </a:p>
          <a:p>
            <a:pPr>
              <a:lnSpc>
                <a:spcPct val="80000"/>
              </a:lnSpc>
            </a:pPr>
            <a:endParaRPr lang="fr-CA" sz="2400"/>
          </a:p>
          <a:p>
            <a:pPr>
              <a:lnSpc>
                <a:spcPct val="80000"/>
              </a:lnSpc>
            </a:pPr>
            <a:r>
              <a:rPr lang="fr-CA" sz="2400"/>
              <a:t>Un mandat est-il nécessaire?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INCIDENDENCE FISCALE </a:t>
            </a:r>
            <a:br>
              <a:rPr lang="en-US"/>
            </a:br>
            <a:r>
              <a:rPr lang="en-US"/>
              <a:t>DU TESTAMENT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/>
            <a:r>
              <a:rPr lang="en-US" b="1"/>
              <a:t>2 DISPOSITIONS INCROYABLES</a:t>
            </a:r>
          </a:p>
          <a:p>
            <a:endParaRPr lang="en-US"/>
          </a:p>
          <a:p>
            <a:r>
              <a:rPr lang="fr-CA"/>
              <a:t>Don d’un legs présumé avoir été fait au cours de l’année du décès</a:t>
            </a:r>
          </a:p>
          <a:p>
            <a:endParaRPr lang="fr-CA"/>
          </a:p>
          <a:p>
            <a:r>
              <a:rPr lang="fr-CA"/>
              <a:t>Limite du don pour l’année du décès (et pour l’année précédente) 100 % du revenu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PLANIFICATION FISCALE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Prévoir le revenu imposable au décès</a:t>
            </a:r>
          </a:p>
          <a:p>
            <a:r>
              <a:rPr lang="fr-CA"/>
              <a:t>Abri fiscal?</a:t>
            </a:r>
          </a:p>
          <a:p>
            <a:r>
              <a:rPr lang="fr-CA"/>
              <a:t>Don d’un legs!!!!		</a:t>
            </a:r>
          </a:p>
          <a:p>
            <a:r>
              <a:rPr lang="fr-CA"/>
              <a:t>Revenu imposable    	200 000 $ 	 </a:t>
            </a:r>
          </a:p>
          <a:p>
            <a:r>
              <a:rPr lang="fr-CA"/>
              <a:t>Don du legs	             	200 000 $</a:t>
            </a:r>
          </a:p>
          <a:p>
            <a:r>
              <a:rPr lang="fr-CA"/>
              <a:t>Aucun impôt        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INTENTION DE DON AU DÉCÈS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Aide fiscale non nécessaire</a:t>
            </a:r>
          </a:p>
          <a:p>
            <a:endParaRPr lang="fr-CA"/>
          </a:p>
          <a:p>
            <a:r>
              <a:rPr lang="fr-CA"/>
              <a:t>Penser aux régimes de revenu viager</a:t>
            </a:r>
          </a:p>
          <a:p>
            <a:endParaRPr lang="fr-CA"/>
          </a:p>
          <a:p>
            <a:r>
              <a:rPr lang="fr-CA"/>
              <a:t>Pourquoi?</a:t>
            </a:r>
          </a:p>
          <a:p>
            <a:r>
              <a:rPr lang="fr-CA"/>
              <a:t>Don en vigueur au décès</a:t>
            </a:r>
          </a:p>
          <a:p>
            <a:r>
              <a:rPr lang="fr-CA"/>
              <a:t>Aide fiscale immédiate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FIDUCIE RÉSIDUAIRE </a:t>
            </a:r>
            <a:br>
              <a:rPr lang="en-US"/>
            </a:br>
            <a:r>
              <a:rPr lang="en-US"/>
              <a:t>DE BIENFAISANCE (“FRB”)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A"/>
              <a:t>Transférer immédiatement ses biens à une fiducie</a:t>
            </a:r>
          </a:p>
          <a:p>
            <a:r>
              <a:rPr lang="fr-CA"/>
              <a:t>Bénéficiaire du revenu pendant la durée de la vie - donateur(trice) (+ conjoint(e))</a:t>
            </a:r>
          </a:p>
          <a:p>
            <a:r>
              <a:rPr lang="fr-CA"/>
              <a:t>Bénéficiaire du capital</a:t>
            </a:r>
          </a:p>
          <a:p>
            <a:pPr lvl="1"/>
            <a:r>
              <a:rPr lang="fr-CA"/>
              <a:t>Pendant la durée de la vie - aucun</a:t>
            </a:r>
          </a:p>
          <a:p>
            <a:pPr lvl="1"/>
            <a:r>
              <a:rPr lang="fr-CA"/>
              <a:t>Au décès – organisme de bienfaisance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Designs\Capsules.pot</Template>
  <TotalTime>6524</TotalTime>
  <Words>1139</Words>
  <Application>Microsoft Office PowerPoint</Application>
  <PresentationFormat>On-screen Show (4:3)</PresentationFormat>
  <Paragraphs>207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Times New Roman</vt:lpstr>
      <vt:lpstr>Arial</vt:lpstr>
      <vt:lpstr>Wingdings</vt:lpstr>
      <vt:lpstr>Capsules</vt:lpstr>
      <vt:lpstr>Feuille de calcul Microsoft Office Excel</vt:lpstr>
      <vt:lpstr>Présentation sur les dons planifiés  La Table Ronde de Montreal  </vt:lpstr>
      <vt:lpstr>LAISSER UN HÉRITAGE  </vt:lpstr>
      <vt:lpstr>PROCESSUS DE DÉCISION  DE L’HÉRITAGE</vt:lpstr>
      <vt:lpstr>LEGS TESTAMENTAIRE</vt:lpstr>
      <vt:lpstr> MÉTHODE DE DON PAR TESTAMENT</vt:lpstr>
      <vt:lpstr>INCIDENDENCE FISCALE  DU TESTAMENT</vt:lpstr>
      <vt:lpstr>PLANIFICATION FISCALE</vt:lpstr>
      <vt:lpstr>INTENTION DE DON AU DÉCÈS</vt:lpstr>
      <vt:lpstr>FIDUCIE RÉSIDUAIRE  DE BIENFAISANCE (“FRB”)</vt:lpstr>
      <vt:lpstr>FIDUCIE RÉSIDUAIRE  DE BIENFAISANCE</vt:lpstr>
      <vt:lpstr>ASSURANCE VIE</vt:lpstr>
      <vt:lpstr>ASSURANCE  DE REMPLACEMENT</vt:lpstr>
      <vt:lpstr>NOUVEAUX PRODUITS D’ASSURANCE</vt:lpstr>
      <vt:lpstr>PLANIFICATION SUCCESSORALE</vt:lpstr>
      <vt:lpstr>PLANIFICATION SUCCESSORALE – Mise en situation</vt:lpstr>
      <vt:lpstr>PLANIFICATION SUCCESSORALE –  Mise en situation</vt:lpstr>
      <vt:lpstr>PLANIFICATION SUCCESSORALE – Mise en situation</vt:lpstr>
      <vt:lpstr>CONSULTER UN FIDUCIAIRE</vt:lpstr>
      <vt:lpstr>TITRES NÉGOCIABLES Avantages fiscaux</vt:lpstr>
      <vt:lpstr>VENTE par rapport au DON </vt:lpstr>
      <vt:lpstr>Slide 21</vt:lpstr>
      <vt:lpstr>TITRES NÉGOCIABLES  PLANIFICATION FISCALE  POST MORTEM</vt:lpstr>
      <vt:lpstr>PLANIFICATION FISCALE  POST MORTEM SUITE</vt:lpstr>
      <vt:lpstr>PLANIFICATION FISCALE  POST MORTEM SUITE</vt:lpstr>
      <vt:lpstr>TITRES NÉGOCIABLES  ACTIONS ACCRÉDITIVES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LEGACY PROJECT</dc:title>
  <dc:creator>ROBERT KLEINMAN C.A.</dc:creator>
  <cp:lastModifiedBy>Natasha</cp:lastModifiedBy>
  <cp:revision>100</cp:revision>
  <cp:lastPrinted>2000-02-18T15:56:27Z</cp:lastPrinted>
  <dcterms:created xsi:type="dcterms:W3CDTF">2000-02-18T13:32:25Z</dcterms:created>
  <dcterms:modified xsi:type="dcterms:W3CDTF">2012-01-04T00:58:34Z</dcterms:modified>
</cp:coreProperties>
</file>