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26"/>
  </p:notesMasterIdLst>
  <p:handoutMasterIdLst>
    <p:handoutMasterId r:id="rId27"/>
  </p:handoutMasterIdLst>
  <p:sldIdLst>
    <p:sldId id="258" r:id="rId16"/>
    <p:sldId id="269" r:id="rId17"/>
    <p:sldId id="304" r:id="rId18"/>
    <p:sldId id="302" r:id="rId19"/>
    <p:sldId id="301" r:id="rId20"/>
    <p:sldId id="310" r:id="rId21"/>
    <p:sldId id="311" r:id="rId22"/>
    <p:sldId id="312" r:id="rId23"/>
    <p:sldId id="309" r:id="rId24"/>
    <p:sldId id="30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79" autoAdjust="0"/>
  </p:normalViewPr>
  <p:slideViewPr>
    <p:cSldViewPr snapToGrid="0" snapToObjects="1">
      <p:cViewPr varScale="1">
        <p:scale>
          <a:sx n="72" d="100"/>
          <a:sy n="72" d="100"/>
        </p:scale>
        <p:origin x="13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3/1/2023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29295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6.xml"/><Relationship Id="rId7" Type="http://schemas.openxmlformats.org/officeDocument/2006/relationships/theme" Target="../theme/theme1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 id="214748374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oer.royalroads.ca/"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605" y="1866593"/>
            <a:ext cx="4406190" cy="1487256"/>
          </a:xfrm>
        </p:spPr>
        <p:txBody>
          <a:bodyPr/>
          <a:lstStyle/>
          <a:p>
            <a:r>
              <a:rPr lang="en-US" sz="3200" dirty="0"/>
              <a:t>Bits &amp; Bytes: Trimming Zoom Recordings</a:t>
            </a:r>
          </a:p>
        </p:txBody>
      </p:sp>
      <p:sp>
        <p:nvSpPr>
          <p:cNvPr id="3" name="Text Placeholder 2"/>
          <p:cNvSpPr>
            <a:spLocks noGrp="1"/>
          </p:cNvSpPr>
          <p:nvPr>
            <p:ph type="body" sz="quarter" idx="11"/>
          </p:nvPr>
        </p:nvSpPr>
        <p:spPr>
          <a:xfrm>
            <a:off x="371605" y="3967753"/>
            <a:ext cx="3751610" cy="1276241"/>
          </a:xfrm>
        </p:spPr>
        <p:txBody>
          <a:bodyPr/>
          <a:lstStyle/>
          <a:p>
            <a:r>
              <a:rPr lang="en-US" dirty="0"/>
              <a:t>Wednesday, March 1</a:t>
            </a:r>
          </a:p>
          <a:p>
            <a:endParaRPr lang="en-US" dirty="0"/>
          </a:p>
          <a:p>
            <a:r>
              <a:rPr lang="en-US" dirty="0"/>
              <a:t>Facilitator:</a:t>
            </a:r>
          </a:p>
          <a:p>
            <a:pPr marL="285750" indent="-285750">
              <a:buFont typeface="Arial" panose="020B0604020202020204" pitchFamily="34" charset="0"/>
              <a:buChar char="•"/>
            </a:pPr>
            <a:r>
              <a:rPr lang="en-US" dirty="0"/>
              <a:t>Ken Jeffery</a:t>
            </a:r>
          </a:p>
        </p:txBody>
      </p:sp>
    </p:spTree>
    <p:extLst>
      <p:ext uri="{BB962C8B-B14F-4D97-AF65-F5344CB8AC3E}">
        <p14:creationId xmlns:p14="http://schemas.microsoft.com/office/powerpoint/2010/main" val="23720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3451" y="1123950"/>
            <a:ext cx="7019924" cy="2203127"/>
          </a:xfrm>
        </p:spPr>
        <p:txBody>
          <a:bodyPr/>
          <a:lstStyle/>
          <a:p>
            <a:pPr algn="ctr"/>
            <a:r>
              <a:rPr lang="en-CA" dirty="0"/>
              <a:t>Thank you!</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b="0" dirty="0"/>
              <a:t>ctet.royalroads.ca  </a:t>
            </a:r>
          </a:p>
          <a:p>
            <a:pPr algn="ctr"/>
            <a:r>
              <a:rPr lang="en-CA" b="0" dirty="0">
                <a:sym typeface="Wingdings" panose="05000000000000000000" pitchFamily="2" charset="2"/>
              </a:rPr>
              <a:t> </a:t>
            </a:r>
            <a:r>
              <a:rPr lang="en-CA" b="0" dirty="0"/>
              <a:t> </a:t>
            </a:r>
            <a:endParaRPr lang="en-US" b="0" dirty="0"/>
          </a:p>
        </p:txBody>
      </p:sp>
      <p:pic>
        <p:nvPicPr>
          <p:cNvPr id="5" name="Picture 4" descr="A group of purple flowers&#10;&#10;Description automatically generated with medium confidence">
            <a:extLst>
              <a:ext uri="{FF2B5EF4-FFF2-40B4-BE49-F238E27FC236}">
                <a16:creationId xmlns:a16="http://schemas.microsoft.com/office/drawing/2014/main" id="{914AFF3D-486E-4628-8AC5-35CF0251A72B}"/>
              </a:ext>
            </a:extLst>
          </p:cNvPr>
          <p:cNvPicPr>
            <a:picLocks noChangeAspect="1"/>
          </p:cNvPicPr>
          <p:nvPr/>
        </p:nvPicPr>
        <p:blipFill rotWithShape="1">
          <a:blip r:embed="rId2"/>
          <a:srcRect t="44159"/>
          <a:stretch/>
        </p:blipFill>
        <p:spPr>
          <a:xfrm>
            <a:off x="2696059" y="2069142"/>
            <a:ext cx="3494707" cy="2923563"/>
          </a:xfrm>
          <a:prstGeom prst="rect">
            <a:avLst/>
          </a:prstGeom>
        </p:spPr>
      </p:pic>
    </p:spTree>
    <p:extLst>
      <p:ext uri="{BB962C8B-B14F-4D97-AF65-F5344CB8AC3E}">
        <p14:creationId xmlns:p14="http://schemas.microsoft.com/office/powerpoint/2010/main" val="312694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86C37-6701-4E6F-9304-25CDCBBB8FC2}"/>
              </a:ext>
            </a:extLst>
          </p:cNvPr>
          <p:cNvSpPr>
            <a:spLocks noGrp="1"/>
          </p:cNvSpPr>
          <p:nvPr>
            <p:ph type="body" sz="quarter" idx="10"/>
          </p:nvPr>
        </p:nvSpPr>
        <p:spPr>
          <a:xfrm>
            <a:off x="410160" y="763846"/>
            <a:ext cx="8003998" cy="414338"/>
          </a:xfrm>
        </p:spPr>
        <p:txBody>
          <a:bodyPr/>
          <a:lstStyle/>
          <a:p>
            <a:pPr algn="ctr">
              <a:spcBef>
                <a:spcPts val="600"/>
              </a:spcBef>
              <a:spcAft>
                <a:spcPts val="600"/>
              </a:spcAft>
            </a:pPr>
            <a:r>
              <a:rPr lang="en-US" sz="4400" b="0" dirty="0"/>
              <a:t>Web address: </a:t>
            </a:r>
          </a:p>
          <a:p>
            <a:pPr algn="ctr">
              <a:spcBef>
                <a:spcPts val="600"/>
              </a:spcBef>
              <a:spcAft>
                <a:spcPts val="600"/>
              </a:spcAft>
            </a:pPr>
            <a:r>
              <a:rPr lang="en-US" sz="4400" dirty="0">
                <a:hlinkClick r:id="rId2"/>
              </a:rPr>
              <a:t>oer.royalroads.ca</a:t>
            </a:r>
            <a:endParaRPr lang="en-US" sz="4400" dirty="0"/>
          </a:p>
          <a:p>
            <a:pPr algn="ctr">
              <a:spcBef>
                <a:spcPts val="600"/>
              </a:spcBef>
              <a:spcAft>
                <a:spcPts val="600"/>
              </a:spcAft>
            </a:pPr>
            <a:endParaRPr lang="en-US" sz="4400" dirty="0"/>
          </a:p>
          <a:p>
            <a:pPr algn="ctr">
              <a:spcBef>
                <a:spcPts val="600"/>
              </a:spcBef>
              <a:spcAft>
                <a:spcPts val="600"/>
              </a:spcAft>
            </a:pPr>
            <a:r>
              <a:rPr lang="en-US" sz="4400" b="0" dirty="0"/>
              <a:t>Google search terms: </a:t>
            </a:r>
          </a:p>
          <a:p>
            <a:pPr algn="ctr">
              <a:spcBef>
                <a:spcPts val="600"/>
              </a:spcBef>
              <a:spcAft>
                <a:spcPts val="600"/>
              </a:spcAft>
            </a:pPr>
            <a:r>
              <a:rPr lang="en-US" sz="4400" dirty="0"/>
              <a:t>Royal Roads OER</a:t>
            </a:r>
          </a:p>
          <a:p>
            <a:pPr algn="ctr">
              <a:spcBef>
                <a:spcPts val="600"/>
              </a:spcBef>
              <a:spcAft>
                <a:spcPts val="600"/>
              </a:spcAft>
            </a:pPr>
            <a:endParaRPr lang="en-US" sz="4400" dirty="0"/>
          </a:p>
          <a:p>
            <a:pPr algn="ctr">
              <a:spcBef>
                <a:spcPts val="600"/>
              </a:spcBef>
              <a:spcAft>
                <a:spcPts val="600"/>
              </a:spcAft>
            </a:pPr>
            <a:r>
              <a:rPr lang="en-US" sz="4400" b="0" dirty="0"/>
              <a:t>Page name:</a:t>
            </a:r>
          </a:p>
          <a:p>
            <a:pPr algn="ctr">
              <a:spcBef>
                <a:spcPts val="600"/>
              </a:spcBef>
              <a:spcAft>
                <a:spcPts val="600"/>
              </a:spcAft>
            </a:pPr>
            <a:r>
              <a:rPr lang="en-US" sz="4400" dirty="0"/>
              <a:t>Bits &amp; Bytes</a:t>
            </a:r>
          </a:p>
        </p:txBody>
      </p:sp>
    </p:spTree>
    <p:extLst>
      <p:ext uri="{BB962C8B-B14F-4D97-AF65-F5344CB8AC3E}">
        <p14:creationId xmlns:p14="http://schemas.microsoft.com/office/powerpoint/2010/main" val="13625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Bits &amp; Bytes Series</a:t>
            </a:r>
          </a:p>
          <a:p>
            <a:endParaRPr lang="en-US" dirty="0"/>
          </a:p>
        </p:txBody>
      </p:sp>
      <p:pic>
        <p:nvPicPr>
          <p:cNvPr id="6" name="Picture Placeholder 5" descr="A group of white flowers&#10;&#10;Description automatically generated with medium confidence">
            <a:extLst>
              <a:ext uri="{FF2B5EF4-FFF2-40B4-BE49-F238E27FC236}">
                <a16:creationId xmlns:a16="http://schemas.microsoft.com/office/drawing/2014/main" id="{126823B2-6BD3-47A2-9DB6-7B38D72106E8}"/>
              </a:ext>
            </a:extLst>
          </p:cNvPr>
          <p:cNvPicPr>
            <a:picLocks noGrp="1" noChangeAspect="1"/>
          </p:cNvPicPr>
          <p:nvPr>
            <p:ph type="pic" sz="quarter" idx="12"/>
          </p:nvPr>
        </p:nvPicPr>
        <p:blipFill>
          <a:blip r:embed="rId2"/>
          <a:srcRect l="23306" r="23306"/>
          <a:stretch>
            <a:fillRect/>
          </a:stretch>
        </p:blipFill>
        <p:spPr/>
      </p:pic>
    </p:spTree>
    <p:extLst>
      <p:ext uri="{BB962C8B-B14F-4D97-AF65-F5344CB8AC3E}">
        <p14:creationId xmlns:p14="http://schemas.microsoft.com/office/powerpoint/2010/main" val="217799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BDA9E-9059-48B0-96A3-5512E2AFCBC2}"/>
              </a:ext>
            </a:extLst>
          </p:cNvPr>
          <p:cNvSpPr>
            <a:spLocks noGrp="1"/>
          </p:cNvSpPr>
          <p:nvPr>
            <p:ph type="body" sz="quarter" idx="10"/>
          </p:nvPr>
        </p:nvSpPr>
        <p:spPr>
          <a:xfrm>
            <a:off x="410159" y="780624"/>
            <a:ext cx="7081210" cy="414338"/>
          </a:xfrm>
        </p:spPr>
        <p:txBody>
          <a:bodyPr/>
          <a:lstStyle/>
          <a:p>
            <a:r>
              <a:rPr lang="en-CA" dirty="0"/>
              <a:t>What are Bits &amp; Bytes sessions?</a:t>
            </a:r>
            <a:endParaRPr lang="en-US" dirty="0"/>
          </a:p>
        </p:txBody>
      </p:sp>
      <p:sp>
        <p:nvSpPr>
          <p:cNvPr id="3" name="Text Placeholder 2">
            <a:extLst>
              <a:ext uri="{FF2B5EF4-FFF2-40B4-BE49-F238E27FC236}">
                <a16:creationId xmlns:a16="http://schemas.microsoft.com/office/drawing/2014/main" id="{CB040236-9034-4B98-9F49-00973E19A0E7}"/>
              </a:ext>
            </a:extLst>
          </p:cNvPr>
          <p:cNvSpPr>
            <a:spLocks noGrp="1"/>
          </p:cNvSpPr>
          <p:nvPr>
            <p:ph type="body" sz="quarter" idx="11"/>
          </p:nvPr>
        </p:nvSpPr>
        <p:spPr>
          <a:xfrm>
            <a:off x="515516" y="1467097"/>
            <a:ext cx="4937328" cy="1703610"/>
          </a:xfrm>
        </p:spPr>
        <p:txBody>
          <a:bodyPr/>
          <a:lstStyle/>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Drop-in, single-topic, practical sessions about teaching with technology at RRU</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Offered on an ongoing basis on the first and third Wednesday of each </a:t>
            </a:r>
            <a:r>
              <a:rPr lang="en-US" sz="1800" dirty="0">
                <a:solidFill>
                  <a:srgbClr val="000000"/>
                </a:solidFill>
                <a:latin typeface="Calibri" panose="020F0502020204030204" pitchFamily="34" charset="0"/>
              </a:rPr>
              <a:t>month, at 12:00pm – 12:30pm </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Sessions will include a demo and explanation + time for Q&amp;A</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No registration or participation required! Just show up. </a:t>
            </a:r>
            <a:r>
              <a:rPr lang="en-US" sz="1800" dirty="0">
                <a:solidFill>
                  <a:srgbClr val="000000"/>
                </a:solidFill>
                <a:latin typeface="Calibri" panose="020F0502020204030204" pitchFamily="34" charset="0"/>
                <a:sym typeface="Wingdings" panose="05000000000000000000" pitchFamily="2" charset="2"/>
              </a:rPr>
              <a:t></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Cameras and microphones are optional, so please feel free to simply listen while you enjoy your lunch.</a:t>
            </a:r>
            <a:endParaRPr lang="en-US" sz="1800" b="0" i="0" u="none" strike="noStrike" dirty="0">
              <a:solidFill>
                <a:srgbClr val="000000"/>
              </a:solidFill>
              <a:effectLst/>
              <a:latin typeface="Calibri" panose="020F0502020204030204" pitchFamily="34" charset="0"/>
              <a:sym typeface="Wingdings" panose="05000000000000000000" pitchFamily="2" charset="2"/>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sym typeface="Wingdings" panose="05000000000000000000" pitchFamily="2" charset="2"/>
              </a:rPr>
              <a:t>Use the same link &amp; password each time. </a:t>
            </a:r>
          </a:p>
          <a:p>
            <a:pPr marL="285750" indent="-285750">
              <a:spcBef>
                <a:spcPts val="1200"/>
              </a:spcBef>
              <a:spcAft>
                <a:spcPts val="1200"/>
              </a:spcAft>
              <a:buFont typeface="Arial" panose="020B0604020202020204" pitchFamily="34" charset="0"/>
              <a:buChar char="•"/>
            </a:pPr>
            <a:endParaRPr lang="en-US" sz="1800" dirty="0">
              <a:solidFill>
                <a:srgbClr val="000000"/>
              </a:solidFill>
              <a:latin typeface="Calibri" panose="020F0502020204030204" pitchFamily="34" charset="0"/>
              <a:sym typeface="Wingdings" panose="05000000000000000000" pitchFamily="2" charset="2"/>
            </a:endParaRPr>
          </a:p>
        </p:txBody>
      </p:sp>
      <p:pic>
        <p:nvPicPr>
          <p:cNvPr id="8" name="Picture 7" descr="A picture containing Ferris wheel, window&#10;&#10;Description automatically generated">
            <a:extLst>
              <a:ext uri="{FF2B5EF4-FFF2-40B4-BE49-F238E27FC236}">
                <a16:creationId xmlns:a16="http://schemas.microsoft.com/office/drawing/2014/main" id="{9262A6B9-A990-4A6E-8EF5-DCF1AB5614C5}"/>
              </a:ext>
            </a:extLst>
          </p:cNvPr>
          <p:cNvPicPr>
            <a:picLocks noChangeAspect="1"/>
          </p:cNvPicPr>
          <p:nvPr/>
        </p:nvPicPr>
        <p:blipFill>
          <a:blip r:embed="rId2"/>
          <a:stretch>
            <a:fillRect/>
          </a:stretch>
        </p:blipFill>
        <p:spPr>
          <a:xfrm>
            <a:off x="5831391" y="1578408"/>
            <a:ext cx="2572389" cy="4226774"/>
          </a:xfrm>
          <a:prstGeom prst="rect">
            <a:avLst/>
          </a:prstGeom>
        </p:spPr>
      </p:pic>
    </p:spTree>
    <p:extLst>
      <p:ext uri="{BB962C8B-B14F-4D97-AF65-F5344CB8AC3E}">
        <p14:creationId xmlns:p14="http://schemas.microsoft.com/office/powerpoint/2010/main" val="1495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278FB9-80CE-4D82-85F5-C6CAAEBCE9EC}"/>
              </a:ext>
            </a:extLst>
          </p:cNvPr>
          <p:cNvSpPr>
            <a:spLocks noGrp="1"/>
          </p:cNvSpPr>
          <p:nvPr>
            <p:ph type="body" sz="quarter" idx="10"/>
          </p:nvPr>
        </p:nvSpPr>
        <p:spPr>
          <a:xfrm>
            <a:off x="641349" y="1979325"/>
            <a:ext cx="6035897" cy="330200"/>
          </a:xfrm>
        </p:spPr>
        <p:txBody>
          <a:bodyPr/>
          <a:lstStyle/>
          <a:p>
            <a:r>
              <a:rPr lang="en-US" dirty="0"/>
              <a:t>How to edit (trim) Zoom cloud recordings</a:t>
            </a:r>
          </a:p>
        </p:txBody>
      </p:sp>
      <p:sp>
        <p:nvSpPr>
          <p:cNvPr id="3" name="Text Placeholder 2">
            <a:extLst>
              <a:ext uri="{FF2B5EF4-FFF2-40B4-BE49-F238E27FC236}">
                <a16:creationId xmlns:a16="http://schemas.microsoft.com/office/drawing/2014/main" id="{6AD6BE1C-FBDF-4F11-884D-98C52351DA3A}"/>
              </a:ext>
            </a:extLst>
          </p:cNvPr>
          <p:cNvSpPr>
            <a:spLocks noGrp="1"/>
          </p:cNvSpPr>
          <p:nvPr>
            <p:ph type="body" sz="quarter" idx="11"/>
          </p:nvPr>
        </p:nvSpPr>
        <p:spPr/>
        <p:txBody>
          <a:bodyPr/>
          <a:lstStyle/>
          <a:p>
            <a:r>
              <a:rPr lang="en-US" dirty="0"/>
              <a:t>Today’s plan:</a:t>
            </a:r>
          </a:p>
        </p:txBody>
      </p:sp>
      <p:sp>
        <p:nvSpPr>
          <p:cNvPr id="4" name="Text Placeholder 3">
            <a:extLst>
              <a:ext uri="{FF2B5EF4-FFF2-40B4-BE49-F238E27FC236}">
                <a16:creationId xmlns:a16="http://schemas.microsoft.com/office/drawing/2014/main" id="{7A6143F5-911E-428F-BCBC-FEC972B72E15}"/>
              </a:ext>
            </a:extLst>
          </p:cNvPr>
          <p:cNvSpPr>
            <a:spLocks noGrp="1"/>
          </p:cNvSpPr>
          <p:nvPr>
            <p:ph type="body" sz="quarter" idx="12"/>
          </p:nvPr>
        </p:nvSpPr>
        <p:spPr>
          <a:xfrm>
            <a:off x="641350" y="2509284"/>
            <a:ext cx="7388225" cy="2413590"/>
          </a:xfrm>
        </p:spPr>
        <p:txBody>
          <a:bodyPr/>
          <a:lstStyle/>
          <a:p>
            <a:r>
              <a:rPr lang="en-US" dirty="0"/>
              <a:t>Zoom has added new tools to trim your recordings in the cloud</a:t>
            </a:r>
          </a:p>
        </p:txBody>
      </p:sp>
    </p:spTree>
    <p:extLst>
      <p:ext uri="{BB962C8B-B14F-4D97-AF65-F5344CB8AC3E}">
        <p14:creationId xmlns:p14="http://schemas.microsoft.com/office/powerpoint/2010/main" val="81324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730F6-6B51-4D13-A0E0-325EAC48B5F3}"/>
              </a:ext>
            </a:extLst>
          </p:cNvPr>
          <p:cNvSpPr>
            <a:spLocks noGrp="1"/>
          </p:cNvSpPr>
          <p:nvPr>
            <p:ph type="body" sz="quarter" idx="10"/>
          </p:nvPr>
        </p:nvSpPr>
        <p:spPr>
          <a:xfrm>
            <a:off x="641349" y="1979325"/>
            <a:ext cx="4579237" cy="381045"/>
          </a:xfrm>
        </p:spPr>
        <p:txBody>
          <a:bodyPr/>
          <a:lstStyle/>
          <a:p>
            <a:r>
              <a:rPr lang="en-US" dirty="0"/>
              <a:t>Most common situation:</a:t>
            </a:r>
          </a:p>
        </p:txBody>
      </p:sp>
      <p:sp>
        <p:nvSpPr>
          <p:cNvPr id="3" name="Text Placeholder 2">
            <a:extLst>
              <a:ext uri="{FF2B5EF4-FFF2-40B4-BE49-F238E27FC236}">
                <a16:creationId xmlns:a16="http://schemas.microsoft.com/office/drawing/2014/main" id="{67A4BF31-49FB-4EA5-85F2-7EC8A3BF6DBB}"/>
              </a:ext>
            </a:extLst>
          </p:cNvPr>
          <p:cNvSpPr>
            <a:spLocks noGrp="1"/>
          </p:cNvSpPr>
          <p:nvPr>
            <p:ph type="body" sz="quarter" idx="11"/>
          </p:nvPr>
        </p:nvSpPr>
        <p:spPr>
          <a:xfrm>
            <a:off x="410159" y="1283964"/>
            <a:ext cx="6171393" cy="414338"/>
          </a:xfrm>
        </p:spPr>
        <p:txBody>
          <a:bodyPr/>
          <a:lstStyle/>
          <a:p>
            <a:r>
              <a:rPr lang="en-US" dirty="0"/>
              <a:t>When would you need this?</a:t>
            </a:r>
          </a:p>
        </p:txBody>
      </p:sp>
      <p:sp>
        <p:nvSpPr>
          <p:cNvPr id="4" name="Text Placeholder 3">
            <a:extLst>
              <a:ext uri="{FF2B5EF4-FFF2-40B4-BE49-F238E27FC236}">
                <a16:creationId xmlns:a16="http://schemas.microsoft.com/office/drawing/2014/main" id="{797C8DC4-5152-4981-8EBA-51F585A2EADB}"/>
              </a:ext>
            </a:extLst>
          </p:cNvPr>
          <p:cNvSpPr>
            <a:spLocks noGrp="1"/>
          </p:cNvSpPr>
          <p:nvPr>
            <p:ph type="body" sz="quarter" idx="12"/>
          </p:nvPr>
        </p:nvSpPr>
        <p:spPr>
          <a:xfrm>
            <a:off x="641350" y="2530548"/>
            <a:ext cx="7388225" cy="2211573"/>
          </a:xfrm>
        </p:spPr>
        <p:txBody>
          <a:bodyPr/>
          <a:lstStyle/>
          <a:p>
            <a:r>
              <a:rPr lang="en-US" dirty="0"/>
              <a:t>At the end of a long online class, a student stays behind on Zoom to discuss something with the instructor. The instructor forgets to stop the recording, and accidentally captures the private conversation.</a:t>
            </a:r>
          </a:p>
        </p:txBody>
      </p:sp>
    </p:spTree>
    <p:extLst>
      <p:ext uri="{BB962C8B-B14F-4D97-AF65-F5344CB8AC3E}">
        <p14:creationId xmlns:p14="http://schemas.microsoft.com/office/powerpoint/2010/main" val="221543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59D823-DA07-4D79-96E5-FF8883B32D75}"/>
              </a:ext>
            </a:extLst>
          </p:cNvPr>
          <p:cNvSpPr>
            <a:spLocks noGrp="1"/>
          </p:cNvSpPr>
          <p:nvPr>
            <p:ph type="body" sz="quarter" idx="11"/>
          </p:nvPr>
        </p:nvSpPr>
        <p:spPr/>
        <p:txBody>
          <a:bodyPr/>
          <a:lstStyle/>
          <a:p>
            <a:r>
              <a:rPr lang="en-US" dirty="0"/>
              <a:t>Demo time!</a:t>
            </a:r>
          </a:p>
        </p:txBody>
      </p:sp>
      <p:pic>
        <p:nvPicPr>
          <p:cNvPr id="6" name="Picture 5" descr="Icon&#10;&#10;Description automatically generated">
            <a:extLst>
              <a:ext uri="{FF2B5EF4-FFF2-40B4-BE49-F238E27FC236}">
                <a16:creationId xmlns:a16="http://schemas.microsoft.com/office/drawing/2014/main" id="{5C427EAD-95F4-408C-AF33-75B5E66BC46B}"/>
              </a:ext>
            </a:extLst>
          </p:cNvPr>
          <p:cNvPicPr>
            <a:picLocks noChangeAspect="1"/>
          </p:cNvPicPr>
          <p:nvPr/>
        </p:nvPicPr>
        <p:blipFill>
          <a:blip r:embed="rId2"/>
          <a:stretch>
            <a:fillRect/>
          </a:stretch>
        </p:blipFill>
        <p:spPr>
          <a:xfrm>
            <a:off x="2857500" y="2145036"/>
            <a:ext cx="3429000" cy="3429000"/>
          </a:xfrm>
          <a:prstGeom prst="rect">
            <a:avLst/>
          </a:prstGeom>
        </p:spPr>
      </p:pic>
    </p:spTree>
    <p:extLst>
      <p:ext uri="{BB962C8B-B14F-4D97-AF65-F5344CB8AC3E}">
        <p14:creationId xmlns:p14="http://schemas.microsoft.com/office/powerpoint/2010/main" val="196416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D1D46-5EFD-4A3B-A168-ACE832765B34}"/>
              </a:ext>
            </a:extLst>
          </p:cNvPr>
          <p:cNvSpPr>
            <a:spLocks noGrp="1"/>
          </p:cNvSpPr>
          <p:nvPr>
            <p:ph type="body" sz="quarter" idx="11"/>
          </p:nvPr>
        </p:nvSpPr>
        <p:spPr>
          <a:xfrm>
            <a:off x="3673927" y="1491133"/>
            <a:ext cx="1796145" cy="414338"/>
          </a:xfrm>
        </p:spPr>
        <p:txBody>
          <a:bodyPr/>
          <a:lstStyle/>
          <a:p>
            <a:r>
              <a:rPr lang="en-CA" dirty="0"/>
              <a:t>Q&amp;A</a:t>
            </a:r>
            <a:endParaRPr lang="en-US" dirty="0"/>
          </a:p>
        </p:txBody>
      </p:sp>
      <p:pic>
        <p:nvPicPr>
          <p:cNvPr id="6" name="Picture 5" descr="A picture containing indoor, light, lit, dark&#10;&#10;Description automatically generated">
            <a:extLst>
              <a:ext uri="{FF2B5EF4-FFF2-40B4-BE49-F238E27FC236}">
                <a16:creationId xmlns:a16="http://schemas.microsoft.com/office/drawing/2014/main" id="{5FC86CE3-32FD-44BB-94B1-3FFA33427DC2}"/>
              </a:ext>
            </a:extLst>
          </p:cNvPr>
          <p:cNvPicPr>
            <a:picLocks noChangeAspect="1"/>
          </p:cNvPicPr>
          <p:nvPr/>
        </p:nvPicPr>
        <p:blipFill>
          <a:blip r:embed="rId2"/>
          <a:stretch>
            <a:fillRect/>
          </a:stretch>
        </p:blipFill>
        <p:spPr>
          <a:xfrm>
            <a:off x="2879521" y="2153873"/>
            <a:ext cx="2963411" cy="2963411"/>
          </a:xfrm>
          <a:prstGeom prst="rect">
            <a:avLst/>
          </a:prstGeom>
        </p:spPr>
      </p:pic>
    </p:spTree>
    <p:extLst>
      <p:ext uri="{BB962C8B-B14F-4D97-AF65-F5344CB8AC3E}">
        <p14:creationId xmlns:p14="http://schemas.microsoft.com/office/powerpoint/2010/main" val="276579231"/>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1384</TotalTime>
  <Words>313</Words>
  <Application>Microsoft Office PowerPoint</Application>
  <PresentationFormat>On-screen Show (4:3)</PresentationFormat>
  <Paragraphs>50</Paragraphs>
  <Slides>10</Slides>
  <Notes>1</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10</vt:i4>
      </vt:variant>
    </vt:vector>
  </HeadingPairs>
  <TitlesOfParts>
    <vt:vector size="29" baseType="lpstr">
      <vt:lpstr>Arial</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Ken 2jeffery</cp:lastModifiedBy>
  <cp:revision>47</cp:revision>
  <dcterms:created xsi:type="dcterms:W3CDTF">2020-01-24T16:50:09Z</dcterms:created>
  <dcterms:modified xsi:type="dcterms:W3CDTF">2023-03-01T18:17:57Z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