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1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5"/>
  </p:notesMasterIdLst>
  <p:handoutMasterIdLst>
    <p:handoutMasterId r:id="rId26"/>
  </p:handoutMasterIdLst>
  <p:sldIdLst>
    <p:sldId id="258" r:id="rId16"/>
    <p:sldId id="269" r:id="rId17"/>
    <p:sldId id="304" r:id="rId18"/>
    <p:sldId id="302" r:id="rId19"/>
    <p:sldId id="301" r:id="rId20"/>
    <p:sldId id="272" r:id="rId21"/>
    <p:sldId id="267" r:id="rId22"/>
    <p:sldId id="303" r:id="rId23"/>
    <p:sldId id="300"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67C580-E159-47D9-97F8-05903E8A47B9}" v="4" dt="2023-01-26T00:19:42.0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9179" autoAdjust="0"/>
  </p:normalViewPr>
  <p:slideViewPr>
    <p:cSldViewPr snapToGrid="0" snapToObjects="1">
      <p:cViewPr varScale="1">
        <p:scale>
          <a:sx n="114" d="100"/>
          <a:sy n="114" d="100"/>
        </p:scale>
        <p:origin x="150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microsoft.com/office/2015/10/relationships/revisionInfo" Target="revisionInfo.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HalcombSmith" userId="cfb84f20-03e5-4011-8f69-b27b597ef668" providerId="ADAL" clId="{3167C580-E159-47D9-97F8-05903E8A47B9}"/>
    <pc:docChg chg="undo custSel modSld">
      <pc:chgData name="Lauren HalcombSmith" userId="cfb84f20-03e5-4011-8f69-b27b597ef668" providerId="ADAL" clId="{3167C580-E159-47D9-97F8-05903E8A47B9}" dt="2023-01-26T00:28:25.675" v="125"/>
      <pc:docMkLst>
        <pc:docMk/>
      </pc:docMkLst>
      <pc:sldChg chg="modSp mod">
        <pc:chgData name="Lauren HalcombSmith" userId="cfb84f20-03e5-4011-8f69-b27b597ef668" providerId="ADAL" clId="{3167C580-E159-47D9-97F8-05903E8A47B9}" dt="2023-01-26T00:18:16.501" v="35" actId="20577"/>
        <pc:sldMkLst>
          <pc:docMk/>
          <pc:sldMk cId="2372059063" sldId="258"/>
        </pc:sldMkLst>
        <pc:spChg chg="mod">
          <ac:chgData name="Lauren HalcombSmith" userId="cfb84f20-03e5-4011-8f69-b27b597ef668" providerId="ADAL" clId="{3167C580-E159-47D9-97F8-05903E8A47B9}" dt="2023-01-26T00:18:16.501" v="35" actId="20577"/>
          <ac:spMkLst>
            <pc:docMk/>
            <pc:sldMk cId="2372059063" sldId="258"/>
            <ac:spMk id="3" creationId="{00000000-0000-0000-0000-000000000000}"/>
          </ac:spMkLst>
        </pc:spChg>
      </pc:sldChg>
      <pc:sldChg chg="addSp delSp modSp mod">
        <pc:chgData name="Lauren HalcombSmith" userId="cfb84f20-03e5-4011-8f69-b27b597ef668" providerId="ADAL" clId="{3167C580-E159-47D9-97F8-05903E8A47B9}" dt="2023-01-26T00:28:25.675" v="125"/>
        <pc:sldMkLst>
          <pc:docMk/>
          <pc:sldMk cId="1157762156" sldId="267"/>
        </pc:sldMkLst>
        <pc:spChg chg="mod">
          <ac:chgData name="Lauren HalcombSmith" userId="cfb84f20-03e5-4011-8f69-b27b597ef668" providerId="ADAL" clId="{3167C580-E159-47D9-97F8-05903E8A47B9}" dt="2023-01-26T00:19:21.062" v="106" actId="313"/>
          <ac:spMkLst>
            <pc:docMk/>
            <pc:sldMk cId="1157762156" sldId="267"/>
            <ac:spMk id="3" creationId="{00000000-0000-0000-0000-000000000000}"/>
          </ac:spMkLst>
        </pc:spChg>
        <pc:spChg chg="mod">
          <ac:chgData name="Lauren HalcombSmith" userId="cfb84f20-03e5-4011-8f69-b27b597ef668" providerId="ADAL" clId="{3167C580-E159-47D9-97F8-05903E8A47B9}" dt="2023-01-26T00:28:25.675" v="125"/>
          <ac:spMkLst>
            <pc:docMk/>
            <pc:sldMk cId="1157762156" sldId="267"/>
            <ac:spMk id="4" creationId="{00000000-0000-0000-0000-000000000000}"/>
          </ac:spMkLst>
        </pc:spChg>
        <pc:picChg chg="del">
          <ac:chgData name="Lauren HalcombSmith" userId="cfb84f20-03e5-4011-8f69-b27b597ef668" providerId="ADAL" clId="{3167C580-E159-47D9-97F8-05903E8A47B9}" dt="2023-01-26T00:19:10.903" v="101" actId="478"/>
          <ac:picMkLst>
            <pc:docMk/>
            <pc:sldMk cId="1157762156" sldId="267"/>
            <ac:picMk id="5" creationId="{8171AD75-1451-437E-B0A1-BAB30EE8549F}"/>
          </ac:picMkLst>
        </pc:picChg>
        <pc:picChg chg="add del mod">
          <ac:chgData name="Lauren HalcombSmith" userId="cfb84f20-03e5-4011-8f69-b27b597ef668" providerId="ADAL" clId="{3167C580-E159-47D9-97F8-05903E8A47B9}" dt="2023-01-26T00:19:33.667" v="108" actId="478"/>
          <ac:picMkLst>
            <pc:docMk/>
            <pc:sldMk cId="1157762156" sldId="267"/>
            <ac:picMk id="6" creationId="{DAEE30C2-FCEF-46FD-B0A9-820DECCCF08E}"/>
          </ac:picMkLst>
        </pc:picChg>
        <pc:picChg chg="add del mod">
          <ac:chgData name="Lauren HalcombSmith" userId="cfb84f20-03e5-4011-8f69-b27b597ef668" providerId="ADAL" clId="{3167C580-E159-47D9-97F8-05903E8A47B9}" dt="2023-01-26T00:19:38.798" v="113"/>
          <ac:picMkLst>
            <pc:docMk/>
            <pc:sldMk cId="1157762156" sldId="267"/>
            <ac:picMk id="8" creationId="{A2C3FE33-CF1F-4A4A-B27C-8A6275D8F24E}"/>
          </ac:picMkLst>
        </pc:picChg>
        <pc:picChg chg="add mod">
          <ac:chgData name="Lauren HalcombSmith" userId="cfb84f20-03e5-4011-8f69-b27b597ef668" providerId="ADAL" clId="{3167C580-E159-47D9-97F8-05903E8A47B9}" dt="2023-01-26T00:19:46.349" v="118" actId="1076"/>
          <ac:picMkLst>
            <pc:docMk/>
            <pc:sldMk cId="1157762156" sldId="267"/>
            <ac:picMk id="10" creationId="{F42CE3C8-D209-43B7-BA23-308385BA657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1/25/2023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1/25/2023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Content</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10</a:t>
            </a:r>
            <a:r>
              <a:rPr lang="en-CA" baseline="0" dirty="0"/>
              <a:t> different content slide layout options. Text boxes can be customized or deleted.</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621C99C-756F-4199-93C1-06CD41658318}" type="slidenum">
              <a:rPr lang="en-US" smtClean="0"/>
              <a:t>7</a:t>
            </a:fld>
            <a:endParaRPr lang="en-US"/>
          </a:p>
        </p:txBody>
      </p:sp>
    </p:spTree>
    <p:extLst>
      <p:ext uri="{BB962C8B-B14F-4D97-AF65-F5344CB8AC3E}">
        <p14:creationId xmlns:p14="http://schemas.microsoft.com/office/powerpoint/2010/main" val="2741042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5.xml"/><Relationship Id="rId7" Type="http://schemas.openxmlformats.org/officeDocument/2006/relationships/theme" Target="../theme/theme1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4158" y="1497477"/>
            <a:ext cx="4879903" cy="1487256"/>
          </a:xfrm>
        </p:spPr>
        <p:txBody>
          <a:bodyPr/>
          <a:lstStyle/>
          <a:p>
            <a:r>
              <a:rPr lang="en-US" sz="3200" dirty="0"/>
              <a:t>Pedagogical Values Series: </a:t>
            </a:r>
            <a:r>
              <a:rPr lang="en-US" sz="3200" i="1" dirty="0"/>
              <a:t> Assignment design for collaborative learning</a:t>
            </a:r>
          </a:p>
          <a:p>
            <a:endParaRPr lang="en-US" sz="3200" dirty="0"/>
          </a:p>
        </p:txBody>
      </p:sp>
      <p:sp>
        <p:nvSpPr>
          <p:cNvPr id="3" name="Text Placeholder 2"/>
          <p:cNvSpPr>
            <a:spLocks noGrp="1"/>
          </p:cNvSpPr>
          <p:nvPr>
            <p:ph type="body" sz="quarter" idx="11"/>
          </p:nvPr>
        </p:nvSpPr>
        <p:spPr>
          <a:xfrm>
            <a:off x="371605" y="3581859"/>
            <a:ext cx="3751610" cy="1276241"/>
          </a:xfrm>
        </p:spPr>
        <p:txBody>
          <a:bodyPr/>
          <a:lstStyle/>
          <a:p>
            <a:r>
              <a:rPr lang="en-US" dirty="0"/>
              <a:t>January 26, 2023</a:t>
            </a:r>
          </a:p>
          <a:p>
            <a:endParaRPr lang="en-US" dirty="0"/>
          </a:p>
          <a:p>
            <a:r>
              <a:rPr lang="en-US" dirty="0"/>
              <a:t>Facilitators:</a:t>
            </a:r>
          </a:p>
          <a:p>
            <a:pPr marL="285750" indent="-285750">
              <a:buFont typeface="Arial" panose="020B0604020202020204" pitchFamily="34" charset="0"/>
              <a:buChar char="•"/>
            </a:pPr>
            <a:r>
              <a:rPr lang="en-US" dirty="0"/>
              <a:t>Lauren Halcomb-Smith, CTET</a:t>
            </a:r>
          </a:p>
          <a:p>
            <a:pPr marL="285750" indent="-285750">
              <a:buFont typeface="Arial" panose="020B0604020202020204" pitchFamily="34" charset="0"/>
              <a:buChar char="•"/>
            </a:pPr>
            <a:r>
              <a:rPr lang="en-US" dirty="0"/>
              <a:t>Robin Mueller, SET</a:t>
            </a:r>
          </a:p>
        </p:txBody>
      </p:sp>
    </p:spTree>
    <p:extLst>
      <p:ext uri="{BB962C8B-B14F-4D97-AF65-F5344CB8AC3E}">
        <p14:creationId xmlns:p14="http://schemas.microsoft.com/office/powerpoint/2010/main" val="2372059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1"/>
          </p:nvPr>
        </p:nvSpPr>
        <p:spPr>
          <a:xfrm>
            <a:off x="785608" y="802201"/>
            <a:ext cx="7388225" cy="1703610"/>
          </a:xfrm>
        </p:spPr>
        <p:txBody>
          <a:bodyPr/>
          <a:lstStyle/>
          <a:p>
            <a:pPr algn="ctr"/>
            <a:r>
              <a:rPr lang="en-US" sz="4400" dirty="0"/>
              <a:t>Web address: </a:t>
            </a:r>
          </a:p>
          <a:p>
            <a:pPr algn="ctr"/>
            <a:r>
              <a:rPr lang="en-US" sz="4400" dirty="0">
                <a:hlinkClick r:id="rId2"/>
              </a:rPr>
              <a:t>oer.royalroads.ca</a:t>
            </a:r>
            <a:endParaRPr lang="en-US" sz="4400" dirty="0"/>
          </a:p>
          <a:p>
            <a:pPr algn="ctr"/>
            <a:endParaRPr lang="en-US" sz="4400" dirty="0"/>
          </a:p>
          <a:p>
            <a:pPr algn="ctr"/>
            <a:r>
              <a:rPr lang="en-US" sz="4400" dirty="0"/>
              <a:t>Google search terms: </a:t>
            </a:r>
          </a:p>
          <a:p>
            <a:pPr algn="ctr"/>
            <a:r>
              <a:rPr lang="en-US" sz="4400" dirty="0"/>
              <a:t>Royal Roads OER</a:t>
            </a:r>
          </a:p>
          <a:p>
            <a:pPr algn="ctr"/>
            <a:endParaRPr lang="en-US" sz="4400" dirty="0"/>
          </a:p>
          <a:p>
            <a:pPr algn="ctr"/>
            <a:r>
              <a:rPr lang="en-US" sz="4400" dirty="0"/>
              <a:t>Page name:</a:t>
            </a:r>
          </a:p>
          <a:p>
            <a:pPr algn="ctr"/>
            <a:r>
              <a:rPr lang="en-US" sz="4400" dirty="0"/>
              <a:t>Pedagogical Values Series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The Pedagogical Values Series</a:t>
            </a:r>
          </a:p>
          <a:p>
            <a:endParaRPr lang="en-US" dirty="0"/>
          </a:p>
        </p:txBody>
      </p:sp>
      <p:pic>
        <p:nvPicPr>
          <p:cNvPr id="23" name="Picture Placeholder 22">
            <a:extLst>
              <a:ext uri="{FF2B5EF4-FFF2-40B4-BE49-F238E27FC236}">
                <a16:creationId xmlns:a16="http://schemas.microsoft.com/office/drawing/2014/main" id="{20F5759D-0C94-48A9-8E72-074DE26D5243}"/>
              </a:ext>
            </a:extLst>
          </p:cNvPr>
          <p:cNvPicPr>
            <a:picLocks noGrp="1" noChangeAspect="1"/>
          </p:cNvPicPr>
          <p:nvPr>
            <p:ph type="pic" sz="quarter" idx="12"/>
          </p:nvPr>
        </p:nvPicPr>
        <p:blipFill rotWithShape="1">
          <a:blip r:embed="rId2"/>
          <a:srcRect l="15098" t="-35" r="31522" b="35"/>
          <a:stretch/>
        </p:blipFill>
        <p:spPr>
          <a:xfrm>
            <a:off x="3648870" y="-19050"/>
            <a:ext cx="5512578" cy="6891337"/>
          </a:xfrm>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DAA15D-1A9F-44A2-AE87-7B22D22D2B2B}"/>
              </a:ext>
            </a:extLst>
          </p:cNvPr>
          <p:cNvPicPr>
            <a:picLocks noChangeAspect="1"/>
          </p:cNvPicPr>
          <p:nvPr/>
        </p:nvPicPr>
        <p:blipFill>
          <a:blip r:embed="rId2"/>
          <a:stretch>
            <a:fillRect/>
          </a:stretch>
        </p:blipFill>
        <p:spPr>
          <a:xfrm>
            <a:off x="604609" y="2427947"/>
            <a:ext cx="7934782" cy="3331298"/>
          </a:xfrm>
          <a:prstGeom prst="rect">
            <a:avLst/>
          </a:prstGeom>
          <a:ln>
            <a:noFill/>
          </a:ln>
          <a:effectLst>
            <a:outerShdw blurRad="292100" dist="139700" dir="2700000" algn="tl" rotWithShape="0">
              <a:srgbClr val="333333">
                <a:alpha val="65000"/>
              </a:srgbClr>
            </a:outerShdw>
          </a:effectLst>
        </p:spPr>
      </p:pic>
      <p:sp>
        <p:nvSpPr>
          <p:cNvPr id="9" name="Text Placeholder 2">
            <a:extLst>
              <a:ext uri="{FF2B5EF4-FFF2-40B4-BE49-F238E27FC236}">
                <a16:creationId xmlns:a16="http://schemas.microsoft.com/office/drawing/2014/main" id="{52B8364B-2F18-4E20-9E89-F17DFEF433FE}"/>
              </a:ext>
            </a:extLst>
          </p:cNvPr>
          <p:cNvSpPr txBox="1">
            <a:spLocks/>
          </p:cNvSpPr>
          <p:nvPr/>
        </p:nvSpPr>
        <p:spPr>
          <a:xfrm>
            <a:off x="410159" y="1283963"/>
            <a:ext cx="7712853" cy="644517"/>
          </a:xfrm>
          <a:prstGeom prst="rect">
            <a:avLst/>
          </a:prstGeom>
        </p:spPr>
        <p:txBody>
          <a:bodyPr vert="horz"/>
          <a:lstStyle>
            <a:lvl1pPr marL="0" indent="0" algn="l" defTabSz="457200" rtl="0" eaLnBrk="1" latinLnBrk="0" hangingPunct="1">
              <a:lnSpc>
                <a:spcPct val="80000"/>
              </a:lnSpc>
              <a:spcBef>
                <a:spcPts val="0"/>
              </a:spcBef>
              <a:buFont typeface="Arial"/>
              <a:buNone/>
              <a:defRPr sz="2900" b="1" i="0" kern="900" spc="-180" baseline="0">
                <a:solidFill>
                  <a:srgbClr val="2BA9B9"/>
                </a:solidFill>
                <a:latin typeface="Verdana"/>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Learning, Teaching, &amp; Research Model (LTRM)</a:t>
            </a:r>
          </a:p>
        </p:txBody>
      </p:sp>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2A92A0C-33D2-4A92-A2EE-D5DCEA50104B}"/>
              </a:ext>
            </a:extLst>
          </p:cNvPr>
          <p:cNvSpPr>
            <a:spLocks noGrp="1"/>
          </p:cNvSpPr>
          <p:nvPr>
            <p:ph type="body" sz="quarter" idx="11"/>
          </p:nvPr>
        </p:nvSpPr>
        <p:spPr>
          <a:xfrm>
            <a:off x="410160" y="1283963"/>
            <a:ext cx="7129433" cy="847767"/>
          </a:xfrm>
        </p:spPr>
        <p:txBody>
          <a:bodyPr/>
          <a:lstStyle/>
          <a:p>
            <a:r>
              <a:rPr lang="en-US" dirty="0"/>
              <a:t>Pedagogical Values</a:t>
            </a:r>
          </a:p>
        </p:txBody>
      </p:sp>
      <p:sp>
        <p:nvSpPr>
          <p:cNvPr id="4" name="Text Placeholder 3">
            <a:extLst>
              <a:ext uri="{FF2B5EF4-FFF2-40B4-BE49-F238E27FC236}">
                <a16:creationId xmlns:a16="http://schemas.microsoft.com/office/drawing/2014/main" id="{7E49BB8B-A780-4DF5-9A3D-22040CD55063}"/>
              </a:ext>
            </a:extLst>
          </p:cNvPr>
          <p:cNvSpPr>
            <a:spLocks noGrp="1"/>
          </p:cNvSpPr>
          <p:nvPr>
            <p:ph type="body" sz="quarter" idx="12"/>
          </p:nvPr>
        </p:nvSpPr>
        <p:spPr>
          <a:xfrm>
            <a:off x="603006" y="1994368"/>
            <a:ext cx="7388225" cy="1703610"/>
          </a:xfrm>
        </p:spPr>
        <p:txBody>
          <a:bodyPr/>
          <a:lstStyle/>
          <a:p>
            <a:r>
              <a:rPr lang="en-US" i="1" dirty="0"/>
              <a:t>Pedagogical values refer to the worldviews, beliefs, perspectives, and biases about teaching and learning that underpin our specific educational practices (Palahicky et al., 2017). In other words, they are the belief systems that inform the decisions that we make at the micro and macro level of our teaching, from how we design learning experiences to how we interact and engage with learners. </a:t>
            </a:r>
          </a:p>
        </p:txBody>
      </p:sp>
    </p:spTree>
    <p:extLst>
      <p:ext uri="{BB962C8B-B14F-4D97-AF65-F5344CB8AC3E}">
        <p14:creationId xmlns:p14="http://schemas.microsoft.com/office/powerpoint/2010/main" val="333982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62896" y="1556808"/>
            <a:ext cx="8978190" cy="515339"/>
          </a:xfrm>
        </p:spPr>
        <p:txBody>
          <a:bodyPr/>
          <a:lstStyle/>
          <a:p>
            <a:r>
              <a:rPr lang="en-US" dirty="0"/>
              <a:t>“Inquiry-Based Learning: Enabling Transformation in Teaching and Learning”</a:t>
            </a:r>
          </a:p>
        </p:txBody>
      </p:sp>
      <p:sp>
        <p:nvSpPr>
          <p:cNvPr id="4" name="Text Placeholder 3"/>
          <p:cNvSpPr>
            <a:spLocks noGrp="1"/>
          </p:cNvSpPr>
          <p:nvPr>
            <p:ph type="body" sz="quarter" idx="12"/>
          </p:nvPr>
        </p:nvSpPr>
        <p:spPr>
          <a:xfrm>
            <a:off x="3623302" y="2542135"/>
            <a:ext cx="5017359" cy="1610957"/>
          </a:xfrm>
        </p:spPr>
        <p:txBody>
          <a:bodyPr/>
          <a:lstStyle/>
          <a:p>
            <a:r>
              <a:rPr lang="en-US" sz="2400" dirty="0"/>
              <a:t>Dr. Robin Mueller</a:t>
            </a:r>
          </a:p>
          <a:p>
            <a:pPr marL="342900" indent="-342900">
              <a:buFont typeface="Arial" panose="020B0604020202020204" pitchFamily="34" charset="0"/>
              <a:buChar char="•"/>
            </a:pPr>
            <a:r>
              <a:rPr lang="en-US" sz="2400" dirty="0"/>
              <a:t>Program head, Master of Arts in Higher Education </a:t>
            </a:r>
            <a:r>
              <a:rPr lang="en-US" sz="2400" dirty="0" err="1"/>
              <a:t>Education</a:t>
            </a:r>
            <a:r>
              <a:rPr lang="en-US" sz="2400" dirty="0"/>
              <a:t> Administration and Leadership (MAHEAL)</a:t>
            </a:r>
          </a:p>
        </p:txBody>
      </p:sp>
      <p:pic>
        <p:nvPicPr>
          <p:cNvPr id="10" name="Picture 9" descr="A person wearing glasses&#10;&#10;Description automatically generated with low confidence">
            <a:extLst>
              <a:ext uri="{FF2B5EF4-FFF2-40B4-BE49-F238E27FC236}">
                <a16:creationId xmlns:a16="http://schemas.microsoft.com/office/drawing/2014/main" id="{F42CE3C8-D209-43B7-BA23-308385BA6572}"/>
              </a:ext>
            </a:extLst>
          </p:cNvPr>
          <p:cNvPicPr>
            <a:picLocks noChangeAspect="1"/>
          </p:cNvPicPr>
          <p:nvPr/>
        </p:nvPicPr>
        <p:blipFill>
          <a:blip r:embed="rId3"/>
          <a:stretch>
            <a:fillRect/>
          </a:stretch>
        </p:blipFill>
        <p:spPr>
          <a:xfrm>
            <a:off x="406375" y="2533475"/>
            <a:ext cx="3122561" cy="3837963"/>
          </a:xfrm>
          <a:prstGeom prst="rect">
            <a:avLst/>
          </a:prstGeom>
        </p:spPr>
      </p:pic>
    </p:spTree>
    <p:extLst>
      <p:ext uri="{BB962C8B-B14F-4D97-AF65-F5344CB8AC3E}">
        <p14:creationId xmlns:p14="http://schemas.microsoft.com/office/powerpoint/2010/main" val="1157762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1E4C5D-A765-4C50-AA3A-2E33A94F5B84}"/>
              </a:ext>
            </a:extLst>
          </p:cNvPr>
          <p:cNvSpPr>
            <a:spLocks noGrp="1"/>
          </p:cNvSpPr>
          <p:nvPr>
            <p:ph type="body" sz="quarter" idx="11"/>
          </p:nvPr>
        </p:nvSpPr>
        <p:spPr/>
        <p:txBody>
          <a:bodyPr/>
          <a:lstStyle/>
          <a:p>
            <a:r>
              <a:rPr lang="en-US" dirty="0"/>
              <a:t>Q &amp; A / Discussion</a:t>
            </a:r>
          </a:p>
          <a:p>
            <a:endParaRPr lang="en-US" dirty="0"/>
          </a:p>
        </p:txBody>
      </p:sp>
      <p:sp>
        <p:nvSpPr>
          <p:cNvPr id="4" name="Text Placeholder 3">
            <a:extLst>
              <a:ext uri="{FF2B5EF4-FFF2-40B4-BE49-F238E27FC236}">
                <a16:creationId xmlns:a16="http://schemas.microsoft.com/office/drawing/2014/main" id="{FA140E0D-272E-49BD-BC1C-A74B5D540B12}"/>
              </a:ext>
            </a:extLst>
          </p:cNvPr>
          <p:cNvSpPr>
            <a:spLocks noGrp="1"/>
          </p:cNvSpPr>
          <p:nvPr>
            <p:ph type="body" sz="quarter" idx="12"/>
          </p:nvPr>
        </p:nvSpPr>
        <p:spPr>
          <a:xfrm>
            <a:off x="641350" y="2360370"/>
            <a:ext cx="8125145" cy="1703610"/>
          </a:xfrm>
        </p:spPr>
        <p:txBody>
          <a:bodyPr/>
          <a:lstStyle/>
          <a:p>
            <a:pPr marL="342900" marR="0" lvl="0" indent="-342900">
              <a:lnSpc>
                <a:spcPct val="100000"/>
              </a:lnSpc>
              <a:spcBef>
                <a:spcPts val="1200"/>
              </a:spcBef>
              <a:spcAft>
                <a:spcPts val="1200"/>
              </a:spcAft>
              <a:buFont typeface="Calibri" panose="020F0502020204030204" pitchFamily="34" charset="0"/>
              <a:buChar char="-"/>
            </a:pPr>
            <a:r>
              <a:rPr lang="en-CA" sz="2400" dirty="0">
                <a:effectLst/>
                <a:latin typeface="Calibri" panose="020F0502020204030204" pitchFamily="34" charset="0"/>
                <a:ea typeface="Times New Roman" panose="02020603050405020304" pitchFamily="18" charset="0"/>
              </a:rPr>
              <a:t>Do you think this way of teaching is too “labour-intensive” and “time-consuming”?</a:t>
            </a:r>
            <a:endParaRPr lang="en-US" sz="2400" dirty="0">
              <a:effectLst/>
              <a:latin typeface="Calibri" panose="020F0502020204030204" pitchFamily="34" charset="0"/>
              <a:ea typeface="DengXian" panose="02010600030101010101" pitchFamily="2" charset="-122"/>
            </a:endParaRPr>
          </a:p>
          <a:p>
            <a:pPr marL="342900" marR="0" lvl="0" indent="-342900">
              <a:lnSpc>
                <a:spcPct val="100000"/>
              </a:lnSpc>
              <a:spcBef>
                <a:spcPts val="1200"/>
              </a:spcBef>
              <a:spcAft>
                <a:spcPts val="1200"/>
              </a:spcAft>
              <a:buFont typeface="Calibri" panose="020F0502020204030204" pitchFamily="34" charset="0"/>
              <a:buChar char="-"/>
            </a:pPr>
            <a:r>
              <a:rPr lang="en-CA" sz="2400" dirty="0">
                <a:effectLst/>
                <a:latin typeface="Calibri" panose="020F0502020204030204" pitchFamily="34" charset="0"/>
                <a:ea typeface="Times New Roman" panose="02020603050405020304" pitchFamily="18" charset="0"/>
              </a:rPr>
              <a:t>Do you think it is possible to try this way in the courses you are teaching? Why or why not?</a:t>
            </a:r>
            <a:endParaRPr lang="en-US" sz="2400" dirty="0">
              <a:effectLst/>
              <a:latin typeface="Calibri" panose="020F0502020204030204" pitchFamily="34" charset="0"/>
              <a:ea typeface="DengXian" panose="02010600030101010101" pitchFamily="2" charset="-122"/>
            </a:endParaRPr>
          </a:p>
          <a:p>
            <a:pPr marL="342900" marR="0" lvl="0" indent="-342900">
              <a:lnSpc>
                <a:spcPct val="100000"/>
              </a:lnSpc>
              <a:spcBef>
                <a:spcPts val="1200"/>
              </a:spcBef>
              <a:spcAft>
                <a:spcPts val="1200"/>
              </a:spcAft>
              <a:buFont typeface="Calibri" panose="020F0502020204030204" pitchFamily="34" charset="0"/>
              <a:buChar char="-"/>
            </a:pPr>
            <a:r>
              <a:rPr lang="en-CA" sz="2400" dirty="0">
                <a:effectLst/>
                <a:latin typeface="Calibri" panose="020F0502020204030204" pitchFamily="34" charset="0"/>
                <a:ea typeface="Times New Roman" panose="02020603050405020304" pitchFamily="18" charset="0"/>
              </a:rPr>
              <a:t>Do you think online wiki could replace this way of teaching? Why or why not?</a:t>
            </a:r>
            <a:endParaRPr lang="en-US" sz="2400" dirty="0">
              <a:effectLst/>
              <a:latin typeface="Calibri" panose="020F0502020204030204" pitchFamily="34" charset="0"/>
              <a:ea typeface="DengXian" panose="02010600030101010101" pitchFamily="2" charset="-122"/>
            </a:endParaRPr>
          </a:p>
          <a:p>
            <a:endParaRPr lang="en-US" dirty="0"/>
          </a:p>
        </p:txBody>
      </p:sp>
    </p:spTree>
    <p:extLst>
      <p:ext uri="{BB962C8B-B14F-4D97-AF65-F5344CB8AC3E}">
        <p14:creationId xmlns:p14="http://schemas.microsoft.com/office/powerpoint/2010/main" val="914931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71673" y="1971674"/>
            <a:ext cx="4572001" cy="3059459"/>
          </a:xfrm>
          <a:prstGeom prst="rect">
            <a:avLst/>
          </a:prstGeom>
        </p:spPr>
      </p:pic>
    </p:spTree>
    <p:extLst>
      <p:ext uri="{BB962C8B-B14F-4D97-AF65-F5344CB8AC3E}">
        <p14:creationId xmlns:p14="http://schemas.microsoft.com/office/powerpoint/2010/main" val="3126948290"/>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1276</TotalTime>
  <Words>425</Words>
  <Application>Microsoft Office PowerPoint</Application>
  <PresentationFormat>On-screen Show (4:3)</PresentationFormat>
  <Paragraphs>53</Paragraphs>
  <Slides>9</Slides>
  <Notes>2</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9</vt:i4>
      </vt:variant>
    </vt:vector>
  </HeadingPairs>
  <TitlesOfParts>
    <vt:vector size="28" baseType="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Lauren HalcombSmith</cp:lastModifiedBy>
  <cp:revision>42</cp:revision>
  <dcterms:created xsi:type="dcterms:W3CDTF">2020-01-24T16:50:09Z</dcterms:created>
  <dcterms:modified xsi:type="dcterms:W3CDTF">2023-01-26T00:28:34Z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