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31"/>
  </p:notesMasterIdLst>
  <p:handoutMasterIdLst>
    <p:handoutMasterId r:id="rId32"/>
  </p:handoutMasterIdLst>
  <p:sldIdLst>
    <p:sldId id="258" r:id="rId16"/>
    <p:sldId id="269" r:id="rId17"/>
    <p:sldId id="304" r:id="rId18"/>
    <p:sldId id="302" r:id="rId19"/>
    <p:sldId id="301" r:id="rId20"/>
    <p:sldId id="310" r:id="rId21"/>
    <p:sldId id="311" r:id="rId22"/>
    <p:sldId id="313" r:id="rId23"/>
    <p:sldId id="312" r:id="rId24"/>
    <p:sldId id="317" r:id="rId25"/>
    <p:sldId id="314" r:id="rId26"/>
    <p:sldId id="315" r:id="rId27"/>
    <p:sldId id="316" r:id="rId28"/>
    <p:sldId id="309" r:id="rId29"/>
    <p:sldId id="30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179" autoAdjust="0"/>
  </p:normalViewPr>
  <p:slideViewPr>
    <p:cSldViewPr snapToGrid="0" snapToObjects="1">
      <p:cViewPr varScale="1">
        <p:scale>
          <a:sx n="75" d="100"/>
          <a:sy n="75" d="100"/>
        </p:scale>
        <p:origin x="126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12/19/2022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12/19/2022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1</a:t>
            </a:fld>
            <a:endParaRPr lang="en-US"/>
          </a:p>
        </p:txBody>
      </p:sp>
    </p:spTree>
    <p:extLst>
      <p:ext uri="{BB962C8B-B14F-4D97-AF65-F5344CB8AC3E}">
        <p14:creationId xmlns:p14="http://schemas.microsoft.com/office/powerpoint/2010/main" val="297983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292953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6.xml"/><Relationship Id="rId7" Type="http://schemas.openxmlformats.org/officeDocument/2006/relationships/theme" Target="../theme/theme1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a:alphaModFix/>
            <a:extLst>
              <a:ext uri="{28A0092B-C50C-407E-A947-70E740481C1C}">
                <a14:useLocalDpi xmlns:a14="http://schemas.microsoft.com/office/drawing/2010/main"/>
              </a:ext>
            </a:extLst>
          </a:blip>
          <a:srcRect l="11215" t="1795" r="15971" b="1668"/>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52" t="2" r="24644"/>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 id="214748374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hyperlink" Target="http://ebookcentral.proquest.com/lib/royalroads-ebooks/detail.action?docID=624441" TargetMode="Externa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hyperlink" Target="https://thenounproject.com/vectorsmarket/" TargetMode="External"/><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thenounproject.com/" TargetMode="External"/><Relationship Id="rId7" Type="http://schemas.openxmlformats.org/officeDocument/2006/relationships/image" Target="../media/image26.png"/><Relationship Id="rId2" Type="http://schemas.openxmlformats.org/officeDocument/2006/relationships/hyperlink" Target="https://oer.royalroads.ca/moodle/mod/page/view.php?id=2659" TargetMode="Externa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hyperlink" Target="https://blush.design/collections/open-peeps/open-peeps" TargetMode="External"/><Relationship Id="rId4" Type="http://schemas.openxmlformats.org/officeDocument/2006/relationships/hyperlink" Target="https://pixabay.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oer.royalroads.ca/"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9.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1605" y="1866593"/>
            <a:ext cx="4406190" cy="1487256"/>
          </a:xfrm>
        </p:spPr>
        <p:txBody>
          <a:bodyPr/>
          <a:lstStyle/>
          <a:p>
            <a:r>
              <a:rPr lang="en-US" sz="3200" dirty="0"/>
              <a:t>Bits &amp; Bytes: </a:t>
            </a:r>
            <a:br>
              <a:rPr lang="en-US" sz="3200" dirty="0"/>
            </a:br>
            <a:r>
              <a:rPr lang="en-US" sz="3200" dirty="0"/>
              <a:t>Using images in Moodle</a:t>
            </a:r>
          </a:p>
        </p:txBody>
      </p:sp>
      <p:sp>
        <p:nvSpPr>
          <p:cNvPr id="3" name="Text Placeholder 2"/>
          <p:cNvSpPr>
            <a:spLocks noGrp="1"/>
          </p:cNvSpPr>
          <p:nvPr>
            <p:ph type="body" sz="quarter" idx="11"/>
          </p:nvPr>
        </p:nvSpPr>
        <p:spPr>
          <a:xfrm>
            <a:off x="371605" y="3967753"/>
            <a:ext cx="3751610" cy="1276241"/>
          </a:xfrm>
        </p:spPr>
        <p:txBody>
          <a:bodyPr/>
          <a:lstStyle/>
          <a:p>
            <a:r>
              <a:rPr lang="en-US" dirty="0"/>
              <a:t>Wednesday, January 21</a:t>
            </a:r>
          </a:p>
          <a:p>
            <a:endParaRPr lang="en-US" dirty="0"/>
          </a:p>
          <a:p>
            <a:r>
              <a:rPr lang="en-US" dirty="0"/>
              <a:t>Facilitator:</a:t>
            </a:r>
          </a:p>
          <a:p>
            <a:pPr marL="285750" indent="-285750">
              <a:buFont typeface="Arial" panose="020B0604020202020204" pitchFamily="34" charset="0"/>
              <a:buChar char="•"/>
            </a:pPr>
            <a:r>
              <a:rPr lang="en-US" dirty="0"/>
              <a:t>Ken Jeffery</a:t>
            </a:r>
          </a:p>
        </p:txBody>
      </p:sp>
    </p:spTree>
    <p:extLst>
      <p:ext uri="{BB962C8B-B14F-4D97-AF65-F5344CB8AC3E}">
        <p14:creationId xmlns:p14="http://schemas.microsoft.com/office/powerpoint/2010/main" val="237205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CF04E-265C-4E38-8161-073A032486C6}"/>
              </a:ext>
            </a:extLst>
          </p:cNvPr>
          <p:cNvSpPr>
            <a:spLocks noGrp="1"/>
          </p:cNvSpPr>
          <p:nvPr>
            <p:ph type="body" sz="quarter" idx="12"/>
          </p:nvPr>
        </p:nvSpPr>
        <p:spPr>
          <a:xfrm>
            <a:off x="877887" y="2406860"/>
            <a:ext cx="7819073" cy="3932980"/>
          </a:xfrm>
        </p:spPr>
        <p:txBody>
          <a:bodyPr/>
          <a:lstStyle/>
          <a:p>
            <a:pPr marL="0" marR="0">
              <a:spcBef>
                <a:spcPts val="0"/>
              </a:spcBef>
              <a:spcAft>
                <a:spcPts val="0"/>
              </a:spcAft>
            </a:pPr>
            <a:r>
              <a:rPr lang="en-US" dirty="0">
                <a:effectLst/>
                <a:latin typeface="Calibri" panose="020F0502020204030204" pitchFamily="34" charset="0"/>
              </a:rPr>
              <a:t>Alt-text should not just describe the image, but convey the </a:t>
            </a:r>
            <a:r>
              <a:rPr lang="en-US" i="1" dirty="0">
                <a:effectLst/>
                <a:latin typeface="Calibri" panose="020F0502020204030204" pitchFamily="34" charset="0"/>
              </a:rPr>
              <a:t>purpose</a:t>
            </a:r>
            <a:r>
              <a:rPr lang="en-US" dirty="0">
                <a:effectLst/>
                <a:latin typeface="Calibri" panose="020F0502020204030204" pitchFamily="34" charset="0"/>
              </a:rPr>
              <a:t> of the image.</a:t>
            </a:r>
          </a:p>
          <a:p>
            <a:pPr marL="0" marR="0">
              <a:spcBef>
                <a:spcPts val="0"/>
              </a:spcBef>
              <a:spcAft>
                <a:spcPts val="0"/>
              </a:spcAft>
            </a:pPr>
            <a:r>
              <a:rPr lang="en-CA" dirty="0">
                <a:effectLst/>
                <a:latin typeface="Calibri" panose="020F0502020204030204" pitchFamily="34" charset="0"/>
              </a:rPr>
              <a:t> </a:t>
            </a:r>
          </a:p>
          <a:p>
            <a:pPr marL="0" marR="0">
              <a:spcBef>
                <a:spcPts val="0"/>
              </a:spcBef>
              <a:spcAft>
                <a:spcPts val="0"/>
              </a:spcAft>
            </a:pPr>
            <a:r>
              <a:rPr lang="en-US" dirty="0">
                <a:effectLst/>
                <a:latin typeface="Calibri" panose="020F0502020204030204" pitchFamily="34" charset="0"/>
              </a:rPr>
              <a:t> </a:t>
            </a:r>
          </a:p>
          <a:p>
            <a:pPr marL="0" marR="0">
              <a:spcBef>
                <a:spcPts val="0"/>
              </a:spcBef>
              <a:spcAft>
                <a:spcPts val="0"/>
              </a:spcAft>
            </a:pPr>
            <a:r>
              <a:rPr lang="en-US" dirty="0">
                <a:effectLst/>
                <a:latin typeface="Calibri" panose="020F0502020204030204" pitchFamily="34" charset="0"/>
              </a:rPr>
              <a:t>You don’t need to include words like “image”, “icon”, or “picture” in the alt text. </a:t>
            </a:r>
          </a:p>
          <a:p>
            <a:pPr marL="0" marR="0">
              <a:spcBef>
                <a:spcPts val="0"/>
              </a:spcBef>
              <a:spcAft>
                <a:spcPts val="0"/>
              </a:spcAft>
            </a:pPr>
            <a:endParaRPr lang="en-US" dirty="0">
              <a:latin typeface="Calibri" panose="020F0502020204030204" pitchFamily="34" charset="0"/>
            </a:endParaRPr>
          </a:p>
          <a:p>
            <a:pPr marL="0" marR="0">
              <a:spcBef>
                <a:spcPts val="0"/>
              </a:spcBef>
              <a:spcAft>
                <a:spcPts val="0"/>
              </a:spcAft>
            </a:pPr>
            <a:r>
              <a:rPr lang="en-US" dirty="0">
                <a:effectLst/>
                <a:latin typeface="Calibri" panose="020F0502020204030204" pitchFamily="34" charset="0"/>
              </a:rPr>
              <a:t>However, in some situations, it may be helpful to describe whether it’s a painting, photograph, icon, or </a:t>
            </a:r>
            <a:r>
              <a:rPr lang="en-CA" dirty="0">
                <a:effectLst/>
                <a:latin typeface="Calibri" panose="020F0502020204030204" pitchFamily="34" charset="0"/>
              </a:rPr>
              <a:t>illustration. </a:t>
            </a:r>
          </a:p>
        </p:txBody>
      </p:sp>
      <p:sp>
        <p:nvSpPr>
          <p:cNvPr id="11" name="Text Placeholder 2">
            <a:extLst>
              <a:ext uri="{FF2B5EF4-FFF2-40B4-BE49-F238E27FC236}">
                <a16:creationId xmlns:a16="http://schemas.microsoft.com/office/drawing/2014/main" id="{0872E405-B17C-3929-244B-6D5E41EB6B4E}"/>
              </a:ext>
            </a:extLst>
          </p:cNvPr>
          <p:cNvSpPr>
            <a:spLocks noGrp="1"/>
          </p:cNvSpPr>
          <p:nvPr>
            <p:ph type="body" sz="quarter" idx="11"/>
          </p:nvPr>
        </p:nvSpPr>
        <p:spPr>
          <a:xfrm>
            <a:off x="1902531" y="1015826"/>
            <a:ext cx="3870366" cy="414338"/>
          </a:xfrm>
        </p:spPr>
        <p:txBody>
          <a:bodyPr/>
          <a:lstStyle/>
          <a:p>
            <a:r>
              <a:rPr lang="en-US" dirty="0"/>
              <a:t>A word on Alt-Text</a:t>
            </a:r>
          </a:p>
        </p:txBody>
      </p:sp>
      <p:pic>
        <p:nvPicPr>
          <p:cNvPr id="12" name="Picture 11">
            <a:extLst>
              <a:ext uri="{FF2B5EF4-FFF2-40B4-BE49-F238E27FC236}">
                <a16:creationId xmlns:a16="http://schemas.microsoft.com/office/drawing/2014/main" id="{2D4A0D6E-F59B-E035-4A3A-3343A0FB5169}"/>
              </a:ext>
            </a:extLst>
          </p:cNvPr>
          <p:cNvPicPr>
            <a:picLocks noChangeAspect="1"/>
          </p:cNvPicPr>
          <p:nvPr/>
        </p:nvPicPr>
        <p:blipFill>
          <a:blip r:embed="rId2"/>
          <a:srcRect/>
          <a:stretch/>
        </p:blipFill>
        <p:spPr>
          <a:xfrm>
            <a:off x="641349" y="663191"/>
            <a:ext cx="1194508" cy="1194508"/>
          </a:xfrm>
          <a:prstGeom prst="rect">
            <a:avLst/>
          </a:prstGeom>
        </p:spPr>
      </p:pic>
      <p:sp>
        <p:nvSpPr>
          <p:cNvPr id="8" name="Text Placeholder 1">
            <a:extLst>
              <a:ext uri="{FF2B5EF4-FFF2-40B4-BE49-F238E27FC236}">
                <a16:creationId xmlns:a16="http://schemas.microsoft.com/office/drawing/2014/main" id="{18AA3865-D9A8-8217-D3E7-FB2B391E2FCC}"/>
              </a:ext>
            </a:extLst>
          </p:cNvPr>
          <p:cNvSpPr>
            <a:spLocks noGrp="1"/>
          </p:cNvSpPr>
          <p:nvPr>
            <p:ph type="body" sz="quarter" idx="10"/>
          </p:nvPr>
        </p:nvSpPr>
        <p:spPr>
          <a:xfrm>
            <a:off x="1902531" y="1527499"/>
            <a:ext cx="3930650" cy="330200"/>
          </a:xfrm>
        </p:spPr>
        <p:txBody>
          <a:bodyPr/>
          <a:lstStyle/>
          <a:p>
            <a:r>
              <a:rPr lang="en-US" dirty="0"/>
              <a:t>Try to Convey </a:t>
            </a:r>
            <a:r>
              <a:rPr lang="en-US" i="1" dirty="0"/>
              <a:t>purpose</a:t>
            </a:r>
          </a:p>
        </p:txBody>
      </p:sp>
    </p:spTree>
    <p:extLst>
      <p:ext uri="{BB962C8B-B14F-4D97-AF65-F5344CB8AC3E}">
        <p14:creationId xmlns:p14="http://schemas.microsoft.com/office/powerpoint/2010/main" val="361141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CF04E-265C-4E38-8161-073A032486C6}"/>
              </a:ext>
            </a:extLst>
          </p:cNvPr>
          <p:cNvSpPr>
            <a:spLocks noGrp="1"/>
          </p:cNvSpPr>
          <p:nvPr>
            <p:ph type="body" sz="quarter" idx="12"/>
          </p:nvPr>
        </p:nvSpPr>
        <p:spPr>
          <a:xfrm>
            <a:off x="641350" y="2230711"/>
            <a:ext cx="8074025" cy="1775897"/>
          </a:xfrm>
        </p:spPr>
        <p:txBody>
          <a:bodyPr/>
          <a:lstStyle/>
          <a:p>
            <a:pPr marL="457200" indent="-457200">
              <a:buFont typeface="Arial" panose="020B0604020202020204" pitchFamily="34" charset="0"/>
              <a:buChar char="•"/>
            </a:pPr>
            <a:r>
              <a:rPr lang="en-US" dirty="0"/>
              <a:t>Use of graphics should align with research evidence.</a:t>
            </a:r>
          </a:p>
          <a:p>
            <a:pPr marL="457200" indent="-457200">
              <a:buFont typeface="Arial" panose="020B0604020202020204" pitchFamily="34" charset="0"/>
              <a:buChar char="•"/>
            </a:pPr>
            <a:r>
              <a:rPr lang="en-US" dirty="0"/>
              <a:t>Context will influence the best use of visuals.</a:t>
            </a:r>
          </a:p>
          <a:p>
            <a:pPr marL="457200" indent="-457200">
              <a:buFont typeface="Arial" panose="020B0604020202020204" pitchFamily="34" charset="0"/>
              <a:buChar char="•"/>
            </a:pPr>
            <a:r>
              <a:rPr lang="en-US" dirty="0"/>
              <a:t>Effectiveness depends on graphic functionality:</a:t>
            </a:r>
          </a:p>
        </p:txBody>
      </p:sp>
      <p:sp>
        <p:nvSpPr>
          <p:cNvPr id="11" name="Text Placeholder 2">
            <a:extLst>
              <a:ext uri="{FF2B5EF4-FFF2-40B4-BE49-F238E27FC236}">
                <a16:creationId xmlns:a16="http://schemas.microsoft.com/office/drawing/2014/main" id="{0872E405-B17C-3929-244B-6D5E41EB6B4E}"/>
              </a:ext>
            </a:extLst>
          </p:cNvPr>
          <p:cNvSpPr>
            <a:spLocks noGrp="1"/>
          </p:cNvSpPr>
          <p:nvPr>
            <p:ph type="body" sz="quarter" idx="11"/>
          </p:nvPr>
        </p:nvSpPr>
        <p:spPr>
          <a:xfrm>
            <a:off x="1902531" y="1015826"/>
            <a:ext cx="3870366" cy="414338"/>
          </a:xfrm>
        </p:spPr>
        <p:txBody>
          <a:bodyPr/>
          <a:lstStyle/>
          <a:p>
            <a:r>
              <a:rPr lang="en-US" dirty="0"/>
              <a:t>Summary</a:t>
            </a:r>
          </a:p>
        </p:txBody>
      </p:sp>
      <p:pic>
        <p:nvPicPr>
          <p:cNvPr id="12" name="Picture 11">
            <a:extLst>
              <a:ext uri="{FF2B5EF4-FFF2-40B4-BE49-F238E27FC236}">
                <a16:creationId xmlns:a16="http://schemas.microsoft.com/office/drawing/2014/main" id="{2D4A0D6E-F59B-E035-4A3A-3343A0FB5169}"/>
              </a:ext>
            </a:extLst>
          </p:cNvPr>
          <p:cNvPicPr>
            <a:picLocks noChangeAspect="1"/>
          </p:cNvPicPr>
          <p:nvPr/>
        </p:nvPicPr>
        <p:blipFill>
          <a:blip r:embed="rId2"/>
          <a:srcRect/>
          <a:stretch/>
        </p:blipFill>
        <p:spPr>
          <a:xfrm>
            <a:off x="533400" y="663190"/>
            <a:ext cx="1302457" cy="1302457"/>
          </a:xfrm>
          <a:prstGeom prst="rect">
            <a:avLst/>
          </a:prstGeom>
        </p:spPr>
      </p:pic>
      <p:sp>
        <p:nvSpPr>
          <p:cNvPr id="7" name="Text Placeholder 6">
            <a:extLst>
              <a:ext uri="{FF2B5EF4-FFF2-40B4-BE49-F238E27FC236}">
                <a16:creationId xmlns:a16="http://schemas.microsoft.com/office/drawing/2014/main" id="{68F7C8FD-C9E5-703D-82AE-6296EB77EAE4}"/>
              </a:ext>
            </a:extLst>
          </p:cNvPr>
          <p:cNvSpPr>
            <a:spLocks noGrp="1"/>
          </p:cNvSpPr>
          <p:nvPr>
            <p:ph type="body" sz="quarter" idx="10"/>
          </p:nvPr>
        </p:nvSpPr>
        <p:spPr>
          <a:xfrm>
            <a:off x="1902531" y="1527499"/>
            <a:ext cx="6721475" cy="330200"/>
          </a:xfrm>
        </p:spPr>
        <p:txBody>
          <a:bodyPr/>
          <a:lstStyle/>
          <a:p>
            <a:r>
              <a:rPr lang="en-CA" dirty="0"/>
              <a:t>Strategize the communication function of images</a:t>
            </a:r>
          </a:p>
        </p:txBody>
      </p:sp>
      <p:graphicFrame>
        <p:nvGraphicFramePr>
          <p:cNvPr id="9" name="Object 8">
            <a:extLst>
              <a:ext uri="{FF2B5EF4-FFF2-40B4-BE49-F238E27FC236}">
                <a16:creationId xmlns:a16="http://schemas.microsoft.com/office/drawing/2014/main" id="{78AB7EAB-B9D8-40A3-3A8C-57221285EE2E}"/>
              </a:ext>
            </a:extLst>
          </p:cNvPr>
          <p:cNvGraphicFramePr>
            <a:graphicFrameLocks noChangeAspect="1"/>
          </p:cNvGraphicFramePr>
          <p:nvPr>
            <p:extLst>
              <p:ext uri="{D42A27DB-BD31-4B8C-83A1-F6EECF244321}">
                <p14:modId xmlns:p14="http://schemas.microsoft.com/office/powerpoint/2010/main" val="2469405583"/>
              </p:ext>
            </p:extLst>
          </p:nvPr>
        </p:nvGraphicFramePr>
        <p:xfrm>
          <a:off x="1184628" y="3725357"/>
          <a:ext cx="6296943" cy="2361639"/>
        </p:xfrm>
        <a:graphic>
          <a:graphicData uri="http://schemas.openxmlformats.org/presentationml/2006/ole">
            <mc:AlternateContent xmlns:mc="http://schemas.openxmlformats.org/markup-compatibility/2006">
              <mc:Choice xmlns:v="urn:schemas-microsoft-com:vml" Requires="v">
                <p:oleObj r:id="rId3" imgW="7315200" imgH="2743200" progId="Unknown">
                  <p:embed/>
                </p:oleObj>
              </mc:Choice>
              <mc:Fallback>
                <p:oleObj r:id="rId3" imgW="7315200" imgH="2743200" progId="Unknown">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628" y="3725357"/>
                        <a:ext cx="6296943" cy="2361639"/>
                      </a:xfrm>
                      <a:prstGeom prst="rect">
                        <a:avLst/>
                      </a:prstGeom>
                      <a:noFill/>
                    </p:spPr>
                  </p:pic>
                </p:oleObj>
              </mc:Fallback>
            </mc:AlternateContent>
          </a:graphicData>
        </a:graphic>
      </p:graphicFrame>
      <p:sp>
        <p:nvSpPr>
          <p:cNvPr id="10" name="TextBox 9">
            <a:extLst>
              <a:ext uri="{FF2B5EF4-FFF2-40B4-BE49-F238E27FC236}">
                <a16:creationId xmlns:a16="http://schemas.microsoft.com/office/drawing/2014/main" id="{C735EFB5-5B02-A5E4-46AF-599CF66E7E9A}"/>
              </a:ext>
            </a:extLst>
          </p:cNvPr>
          <p:cNvSpPr txBox="1"/>
          <p:nvPr/>
        </p:nvSpPr>
        <p:spPr>
          <a:xfrm>
            <a:off x="1238602" y="6204084"/>
            <a:ext cx="5819171" cy="523220"/>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Image </a:t>
            </a:r>
            <a:r>
              <a:rPr lang="en-US" sz="1400" dirty="0">
                <a:latin typeface="Calibri" panose="020F0502020204030204" pitchFamily="34" charset="0"/>
                <a:ea typeface="Calibri" panose="020F0502020204030204" pitchFamily="34" charset="0"/>
                <a:cs typeface="Times New Roman" panose="02020603050405020304" pitchFamily="18" charset="0"/>
              </a:rPr>
              <a:t>f</a:t>
            </a:r>
            <a:r>
              <a:rPr lang="en-US" sz="1400" dirty="0">
                <a:effectLst/>
                <a:latin typeface="Calibri" panose="020F0502020204030204" pitchFamily="34" charset="0"/>
                <a:ea typeface="Calibri" panose="020F0502020204030204" pitchFamily="34" charset="0"/>
                <a:cs typeface="Times New Roman" panose="02020603050405020304" pitchFamily="18" charset="0"/>
              </a:rPr>
              <a:t>rom:</a:t>
            </a:r>
            <a:r>
              <a:rPr lang="en-US" sz="1400" dirty="0"/>
              <a:t> </a:t>
            </a:r>
            <a:r>
              <a:rPr lang="en-US" sz="1400" i="1" dirty="0">
                <a:hlinkClick r:id="rId5"/>
              </a:rPr>
              <a:t>Graphics for learning: Proven guidelines for planning, designing, and evaluating visuals in training materials</a:t>
            </a:r>
            <a:r>
              <a:rPr lang="en-US" sz="1400" i="1" dirty="0"/>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CA" sz="1400" dirty="0">
                <a:effectLst/>
                <a:latin typeface="Calibri" panose="020F0502020204030204" pitchFamily="34" charset="0"/>
                <a:ea typeface="Calibri" panose="020F0502020204030204" pitchFamily="34" charset="0"/>
                <a:cs typeface="Times New Roman" panose="02020603050405020304" pitchFamily="18" charset="0"/>
              </a:rPr>
              <a:t>Clark, R. C., &amp; Lyons, C. (2010)</a:t>
            </a:r>
            <a:endParaRPr lang="en-CA" sz="1400" dirty="0"/>
          </a:p>
        </p:txBody>
      </p:sp>
    </p:spTree>
    <p:extLst>
      <p:ext uri="{BB962C8B-B14F-4D97-AF65-F5344CB8AC3E}">
        <p14:creationId xmlns:p14="http://schemas.microsoft.com/office/powerpoint/2010/main" val="108037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0872E405-B17C-3929-244B-6D5E41EB6B4E}"/>
              </a:ext>
            </a:extLst>
          </p:cNvPr>
          <p:cNvSpPr>
            <a:spLocks noGrp="1"/>
          </p:cNvSpPr>
          <p:nvPr>
            <p:ph type="body" sz="quarter" idx="11"/>
          </p:nvPr>
        </p:nvSpPr>
        <p:spPr>
          <a:xfrm>
            <a:off x="723970" y="1015826"/>
            <a:ext cx="4955469" cy="414338"/>
          </a:xfrm>
        </p:spPr>
        <p:txBody>
          <a:bodyPr/>
          <a:lstStyle/>
          <a:p>
            <a:r>
              <a:rPr lang="en-US" dirty="0"/>
              <a:t>Demonstration in Moodle</a:t>
            </a:r>
          </a:p>
        </p:txBody>
      </p:sp>
      <p:pic>
        <p:nvPicPr>
          <p:cNvPr id="17" name="Picture 16" descr="Shape&#10;&#10;Description automatically generated with low confidence">
            <a:extLst>
              <a:ext uri="{FF2B5EF4-FFF2-40B4-BE49-F238E27FC236}">
                <a16:creationId xmlns:a16="http://schemas.microsoft.com/office/drawing/2014/main" id="{43AD9485-4693-8A85-5022-6B7D8C6AC158}"/>
              </a:ext>
            </a:extLst>
          </p:cNvPr>
          <p:cNvPicPr>
            <a:picLocks noChangeAspect="1"/>
          </p:cNvPicPr>
          <p:nvPr/>
        </p:nvPicPr>
        <p:blipFill>
          <a:blip r:embed="rId2"/>
          <a:stretch>
            <a:fillRect/>
          </a:stretch>
        </p:blipFill>
        <p:spPr>
          <a:xfrm>
            <a:off x="2042233" y="1430165"/>
            <a:ext cx="4594716" cy="4594716"/>
          </a:xfrm>
          <a:prstGeom prst="rect">
            <a:avLst/>
          </a:prstGeom>
        </p:spPr>
      </p:pic>
      <p:sp>
        <p:nvSpPr>
          <p:cNvPr id="18" name="TextBox 17">
            <a:extLst>
              <a:ext uri="{FF2B5EF4-FFF2-40B4-BE49-F238E27FC236}">
                <a16:creationId xmlns:a16="http://schemas.microsoft.com/office/drawing/2014/main" id="{DC3D6CFF-60BA-018D-9DFA-8CE8411AAF9D}"/>
              </a:ext>
            </a:extLst>
          </p:cNvPr>
          <p:cNvSpPr txBox="1"/>
          <p:nvPr/>
        </p:nvSpPr>
        <p:spPr>
          <a:xfrm>
            <a:off x="386080" y="6385633"/>
            <a:ext cx="5049520" cy="338554"/>
          </a:xfrm>
          <a:prstGeom prst="rect">
            <a:avLst/>
          </a:prstGeom>
          <a:noFill/>
        </p:spPr>
        <p:txBody>
          <a:bodyPr wrap="square" rtlCol="0">
            <a:spAutoFit/>
          </a:bodyPr>
          <a:lstStyle/>
          <a:p>
            <a:r>
              <a:rPr lang="en-CA" sz="1600" dirty="0"/>
              <a:t>Image from </a:t>
            </a:r>
            <a:r>
              <a:rPr lang="en-CA" sz="1600" dirty="0">
                <a:hlinkClick r:id="rId3"/>
              </a:rPr>
              <a:t>Vectors Market </a:t>
            </a:r>
            <a:r>
              <a:rPr lang="en-CA" sz="1600" dirty="0"/>
              <a:t>on </a:t>
            </a:r>
            <a:r>
              <a:rPr lang="en-CA" sz="1600" dirty="0" err="1"/>
              <a:t>theNounProject</a:t>
            </a:r>
            <a:endParaRPr lang="en-CA" sz="1600" dirty="0"/>
          </a:p>
        </p:txBody>
      </p:sp>
    </p:spTree>
    <p:extLst>
      <p:ext uri="{BB962C8B-B14F-4D97-AF65-F5344CB8AC3E}">
        <p14:creationId xmlns:p14="http://schemas.microsoft.com/office/powerpoint/2010/main" val="188692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2CF04E-265C-4E38-8161-073A032486C6}"/>
              </a:ext>
            </a:extLst>
          </p:cNvPr>
          <p:cNvSpPr>
            <a:spLocks noGrp="1"/>
          </p:cNvSpPr>
          <p:nvPr>
            <p:ph type="body" sz="quarter" idx="12"/>
          </p:nvPr>
        </p:nvSpPr>
        <p:spPr>
          <a:xfrm>
            <a:off x="641350" y="2360370"/>
            <a:ext cx="7654925" cy="3316530"/>
          </a:xfrm>
        </p:spPr>
        <p:txBody>
          <a:bodyPr/>
          <a:lstStyle/>
          <a:p>
            <a:r>
              <a:rPr lang="en-US" dirty="0">
                <a:hlinkClick r:id="rId2"/>
              </a:rPr>
              <a:t>Knowledgebase – Uploading Images into Moodle</a:t>
            </a:r>
            <a:endParaRPr lang="en-US" dirty="0"/>
          </a:p>
          <a:p>
            <a:endParaRPr lang="en-US" dirty="0">
              <a:hlinkClick r:id="rId3"/>
            </a:endParaRPr>
          </a:p>
          <a:p>
            <a:r>
              <a:rPr lang="en-US" dirty="0">
                <a:hlinkClick r:id="rId3"/>
              </a:rPr>
              <a:t>The Noun Project</a:t>
            </a:r>
            <a:r>
              <a:rPr lang="en-US" dirty="0"/>
              <a:t> – icons (free with attribution)</a:t>
            </a:r>
          </a:p>
          <a:p>
            <a:r>
              <a:rPr lang="en-US" dirty="0" err="1">
                <a:hlinkClick r:id="rId4"/>
              </a:rPr>
              <a:t>Pixabay</a:t>
            </a:r>
            <a:r>
              <a:rPr lang="en-US" dirty="0"/>
              <a:t> – free to use images (suggested attribution)</a:t>
            </a:r>
          </a:p>
          <a:p>
            <a:r>
              <a:rPr lang="en-US" dirty="0" err="1">
                <a:hlinkClick r:id="rId5"/>
              </a:rPr>
              <a:t>OpenPeeps</a:t>
            </a:r>
            <a:r>
              <a:rPr lang="en-US" dirty="0"/>
              <a:t> – Diverse and inclusive set of mix and match cartoon-style characters.</a:t>
            </a:r>
          </a:p>
        </p:txBody>
      </p:sp>
      <p:sp>
        <p:nvSpPr>
          <p:cNvPr id="11" name="Text Placeholder 2">
            <a:extLst>
              <a:ext uri="{FF2B5EF4-FFF2-40B4-BE49-F238E27FC236}">
                <a16:creationId xmlns:a16="http://schemas.microsoft.com/office/drawing/2014/main" id="{0872E405-B17C-3929-244B-6D5E41EB6B4E}"/>
              </a:ext>
            </a:extLst>
          </p:cNvPr>
          <p:cNvSpPr>
            <a:spLocks noGrp="1"/>
          </p:cNvSpPr>
          <p:nvPr>
            <p:ph type="body" sz="quarter" idx="11"/>
          </p:nvPr>
        </p:nvSpPr>
        <p:spPr>
          <a:xfrm>
            <a:off x="1902531" y="1015826"/>
            <a:ext cx="3870366" cy="414338"/>
          </a:xfrm>
        </p:spPr>
        <p:txBody>
          <a:bodyPr/>
          <a:lstStyle/>
          <a:p>
            <a:r>
              <a:rPr lang="en-US" dirty="0"/>
              <a:t>Resources</a:t>
            </a:r>
          </a:p>
        </p:txBody>
      </p:sp>
      <p:pic>
        <p:nvPicPr>
          <p:cNvPr id="12" name="Picture 11">
            <a:extLst>
              <a:ext uri="{FF2B5EF4-FFF2-40B4-BE49-F238E27FC236}">
                <a16:creationId xmlns:a16="http://schemas.microsoft.com/office/drawing/2014/main" id="{2D4A0D6E-F59B-E035-4A3A-3343A0FB5169}"/>
              </a:ext>
            </a:extLst>
          </p:cNvPr>
          <p:cNvPicPr>
            <a:picLocks noChangeAspect="1"/>
          </p:cNvPicPr>
          <p:nvPr/>
        </p:nvPicPr>
        <p:blipFill>
          <a:blip r:embed="rId6"/>
          <a:srcRect/>
          <a:stretch/>
        </p:blipFill>
        <p:spPr>
          <a:xfrm>
            <a:off x="641349" y="663191"/>
            <a:ext cx="1194508" cy="1194508"/>
          </a:xfrm>
          <a:prstGeom prst="rect">
            <a:avLst/>
          </a:prstGeom>
        </p:spPr>
      </p:pic>
      <p:pic>
        <p:nvPicPr>
          <p:cNvPr id="9" name="Picture 8">
            <a:extLst>
              <a:ext uri="{FF2B5EF4-FFF2-40B4-BE49-F238E27FC236}">
                <a16:creationId xmlns:a16="http://schemas.microsoft.com/office/drawing/2014/main" id="{68319783-8B93-BB99-90F9-BF18C81F209B}"/>
              </a:ext>
            </a:extLst>
          </p:cNvPr>
          <p:cNvPicPr>
            <a:picLocks noChangeAspect="1"/>
          </p:cNvPicPr>
          <p:nvPr/>
        </p:nvPicPr>
        <p:blipFill>
          <a:blip r:embed="rId7"/>
          <a:stretch>
            <a:fillRect/>
          </a:stretch>
        </p:blipFill>
        <p:spPr>
          <a:xfrm flipH="1">
            <a:off x="7367905" y="4422346"/>
            <a:ext cx="1856740" cy="2509108"/>
          </a:xfrm>
          <a:prstGeom prst="rect">
            <a:avLst/>
          </a:prstGeom>
        </p:spPr>
      </p:pic>
    </p:spTree>
    <p:extLst>
      <p:ext uri="{BB962C8B-B14F-4D97-AF65-F5344CB8AC3E}">
        <p14:creationId xmlns:p14="http://schemas.microsoft.com/office/powerpoint/2010/main" val="80581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D1D46-5EFD-4A3B-A168-ACE832765B34}"/>
              </a:ext>
            </a:extLst>
          </p:cNvPr>
          <p:cNvSpPr>
            <a:spLocks noGrp="1"/>
          </p:cNvSpPr>
          <p:nvPr>
            <p:ph type="body" sz="quarter" idx="11"/>
          </p:nvPr>
        </p:nvSpPr>
        <p:spPr>
          <a:xfrm>
            <a:off x="2483439" y="1491133"/>
            <a:ext cx="3755573" cy="414338"/>
          </a:xfrm>
        </p:spPr>
        <p:txBody>
          <a:bodyPr/>
          <a:lstStyle/>
          <a:p>
            <a:pPr algn="ctr"/>
            <a:r>
              <a:rPr lang="en-CA" dirty="0"/>
              <a:t>Q&amp;A / Discussion</a:t>
            </a:r>
            <a:endParaRPr lang="en-US" dirty="0"/>
          </a:p>
        </p:txBody>
      </p:sp>
      <p:pic>
        <p:nvPicPr>
          <p:cNvPr id="6" name="Picture 5" descr="A picture containing indoor, light, lit, dark&#10;&#10;Description automatically generated">
            <a:extLst>
              <a:ext uri="{FF2B5EF4-FFF2-40B4-BE49-F238E27FC236}">
                <a16:creationId xmlns:a16="http://schemas.microsoft.com/office/drawing/2014/main" id="{5FC86CE3-32FD-44BB-94B1-3FFA33427DC2}"/>
              </a:ext>
            </a:extLst>
          </p:cNvPr>
          <p:cNvPicPr>
            <a:picLocks noChangeAspect="1"/>
          </p:cNvPicPr>
          <p:nvPr/>
        </p:nvPicPr>
        <p:blipFill>
          <a:blip r:embed="rId2"/>
          <a:stretch>
            <a:fillRect/>
          </a:stretch>
        </p:blipFill>
        <p:spPr>
          <a:xfrm>
            <a:off x="2879521" y="2153873"/>
            <a:ext cx="2963411" cy="2963411"/>
          </a:xfrm>
          <a:prstGeom prst="rect">
            <a:avLst/>
          </a:prstGeom>
        </p:spPr>
      </p:pic>
    </p:spTree>
    <p:extLst>
      <p:ext uri="{BB962C8B-B14F-4D97-AF65-F5344CB8AC3E}">
        <p14:creationId xmlns:p14="http://schemas.microsoft.com/office/powerpoint/2010/main" val="27657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62038" y="5734769"/>
            <a:ext cx="7019924" cy="904155"/>
          </a:xfrm>
        </p:spPr>
        <p:txBody>
          <a:bodyPr/>
          <a:lstStyle/>
          <a:p>
            <a:pPr algn="ctr">
              <a:spcAft>
                <a:spcPts val="600"/>
              </a:spcAft>
            </a:pPr>
            <a:r>
              <a:rPr lang="en-CA" b="0" dirty="0"/>
              <a:t>royalroads.ca/</a:t>
            </a:r>
            <a:r>
              <a:rPr lang="en-CA" b="0" dirty="0" err="1"/>
              <a:t>ctet</a:t>
            </a:r>
            <a:endParaRPr lang="en-CA" b="0" dirty="0"/>
          </a:p>
          <a:p>
            <a:pPr algn="ctr">
              <a:spcAft>
                <a:spcPts val="600"/>
              </a:spcAft>
            </a:pPr>
            <a:r>
              <a:rPr lang="en-CA" b="0" dirty="0"/>
              <a:t>studio@royalroads.ca  </a:t>
            </a:r>
          </a:p>
          <a:p>
            <a:pPr algn="ctr">
              <a:spcAft>
                <a:spcPts val="600"/>
              </a:spcAft>
            </a:pPr>
            <a:r>
              <a:rPr lang="en-CA" b="0" dirty="0">
                <a:sym typeface="Wingdings" panose="05000000000000000000" pitchFamily="2" charset="2"/>
              </a:rPr>
              <a:t> </a:t>
            </a:r>
            <a:r>
              <a:rPr lang="en-CA" b="0" dirty="0"/>
              <a:t> </a:t>
            </a:r>
            <a:endParaRPr lang="en-US" b="0" dirty="0"/>
          </a:p>
        </p:txBody>
      </p:sp>
      <p:pic>
        <p:nvPicPr>
          <p:cNvPr id="4" name="Picture 3">
            <a:extLst>
              <a:ext uri="{FF2B5EF4-FFF2-40B4-BE49-F238E27FC236}">
                <a16:creationId xmlns:a16="http://schemas.microsoft.com/office/drawing/2014/main" id="{9B2688C9-2AA6-439E-A47A-01AF3C911706}"/>
              </a:ext>
            </a:extLst>
          </p:cNvPr>
          <p:cNvPicPr>
            <a:picLocks noChangeAspect="1"/>
          </p:cNvPicPr>
          <p:nvPr/>
        </p:nvPicPr>
        <p:blipFill>
          <a:blip r:embed="rId2"/>
          <a:srcRect/>
          <a:stretch/>
        </p:blipFill>
        <p:spPr>
          <a:xfrm>
            <a:off x="1062038" y="450777"/>
            <a:ext cx="7019924" cy="5264943"/>
          </a:xfrm>
          <a:prstGeom prst="rect">
            <a:avLst/>
          </a:prstGeom>
        </p:spPr>
      </p:pic>
    </p:spTree>
    <p:extLst>
      <p:ext uri="{BB962C8B-B14F-4D97-AF65-F5344CB8AC3E}">
        <p14:creationId xmlns:p14="http://schemas.microsoft.com/office/powerpoint/2010/main" val="312694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86C37-6701-4E6F-9304-25CDCBBB8FC2}"/>
              </a:ext>
            </a:extLst>
          </p:cNvPr>
          <p:cNvSpPr>
            <a:spLocks noGrp="1"/>
          </p:cNvSpPr>
          <p:nvPr>
            <p:ph type="body" sz="quarter" idx="10"/>
          </p:nvPr>
        </p:nvSpPr>
        <p:spPr>
          <a:xfrm>
            <a:off x="410160" y="763846"/>
            <a:ext cx="8003998" cy="414338"/>
          </a:xfrm>
        </p:spPr>
        <p:txBody>
          <a:bodyPr/>
          <a:lstStyle/>
          <a:p>
            <a:pPr algn="ctr">
              <a:spcBef>
                <a:spcPts val="600"/>
              </a:spcBef>
              <a:spcAft>
                <a:spcPts val="600"/>
              </a:spcAft>
            </a:pPr>
            <a:r>
              <a:rPr lang="en-US" sz="4400" b="0" dirty="0"/>
              <a:t>Web address: </a:t>
            </a:r>
          </a:p>
          <a:p>
            <a:pPr algn="ctr">
              <a:spcBef>
                <a:spcPts val="600"/>
              </a:spcBef>
              <a:spcAft>
                <a:spcPts val="600"/>
              </a:spcAft>
            </a:pPr>
            <a:r>
              <a:rPr lang="en-US" sz="4400" dirty="0">
                <a:hlinkClick r:id="rId2"/>
              </a:rPr>
              <a:t>oer.royalroads.ca</a:t>
            </a:r>
            <a:endParaRPr lang="en-US" sz="4400" dirty="0"/>
          </a:p>
          <a:p>
            <a:pPr algn="ctr">
              <a:spcBef>
                <a:spcPts val="600"/>
              </a:spcBef>
              <a:spcAft>
                <a:spcPts val="600"/>
              </a:spcAft>
            </a:pPr>
            <a:endParaRPr lang="en-US" sz="4400" dirty="0"/>
          </a:p>
          <a:p>
            <a:pPr algn="ctr">
              <a:spcBef>
                <a:spcPts val="600"/>
              </a:spcBef>
              <a:spcAft>
                <a:spcPts val="600"/>
              </a:spcAft>
            </a:pPr>
            <a:r>
              <a:rPr lang="en-US" sz="4400" b="0" dirty="0"/>
              <a:t>Google search terms: </a:t>
            </a:r>
          </a:p>
          <a:p>
            <a:pPr algn="ctr">
              <a:spcBef>
                <a:spcPts val="600"/>
              </a:spcBef>
              <a:spcAft>
                <a:spcPts val="600"/>
              </a:spcAft>
            </a:pPr>
            <a:r>
              <a:rPr lang="en-US" sz="4400" dirty="0"/>
              <a:t>Royal Roads OER</a:t>
            </a:r>
          </a:p>
          <a:p>
            <a:pPr algn="ctr">
              <a:spcBef>
                <a:spcPts val="600"/>
              </a:spcBef>
              <a:spcAft>
                <a:spcPts val="600"/>
              </a:spcAft>
            </a:pPr>
            <a:endParaRPr lang="en-US" sz="4400" dirty="0"/>
          </a:p>
          <a:p>
            <a:pPr algn="ctr">
              <a:spcBef>
                <a:spcPts val="600"/>
              </a:spcBef>
              <a:spcAft>
                <a:spcPts val="600"/>
              </a:spcAft>
            </a:pPr>
            <a:r>
              <a:rPr lang="en-US" sz="4400" b="0" dirty="0"/>
              <a:t>Page name:</a:t>
            </a:r>
          </a:p>
          <a:p>
            <a:pPr algn="ctr">
              <a:spcBef>
                <a:spcPts val="600"/>
              </a:spcBef>
              <a:spcAft>
                <a:spcPts val="600"/>
              </a:spcAft>
            </a:pPr>
            <a:r>
              <a:rPr lang="en-US" sz="4400" dirty="0"/>
              <a:t>Bits &amp; Bytes</a:t>
            </a:r>
          </a:p>
        </p:txBody>
      </p:sp>
    </p:spTree>
    <p:extLst>
      <p:ext uri="{BB962C8B-B14F-4D97-AF65-F5344CB8AC3E}">
        <p14:creationId xmlns:p14="http://schemas.microsoft.com/office/powerpoint/2010/main" val="136250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FDB55-E426-4EEC-9822-8C15A9E657F8}"/>
              </a:ext>
            </a:extLst>
          </p:cNvPr>
          <p:cNvSpPr>
            <a:spLocks noGrp="1"/>
          </p:cNvSpPr>
          <p:nvPr>
            <p:ph type="body" sz="quarter" idx="10"/>
          </p:nvPr>
        </p:nvSpPr>
        <p:spPr>
          <a:xfrm>
            <a:off x="371604" y="2971407"/>
            <a:ext cx="4567466" cy="1030782"/>
          </a:xfrm>
        </p:spPr>
        <p:txBody>
          <a:bodyPr/>
          <a:lstStyle/>
          <a:p>
            <a:r>
              <a:rPr lang="en-US" dirty="0"/>
              <a:t>Bits &amp; Bytes Series</a:t>
            </a:r>
          </a:p>
          <a:p>
            <a:endParaRPr lang="en-US" dirty="0"/>
          </a:p>
        </p:txBody>
      </p:sp>
      <p:pic>
        <p:nvPicPr>
          <p:cNvPr id="6" name="Picture Placeholder 5" descr="A group of white flowers&#10;&#10;Description automatically generated with medium confidence">
            <a:extLst>
              <a:ext uri="{FF2B5EF4-FFF2-40B4-BE49-F238E27FC236}">
                <a16:creationId xmlns:a16="http://schemas.microsoft.com/office/drawing/2014/main" id="{126823B2-6BD3-47A2-9DB6-7B38D72106E8}"/>
              </a:ext>
            </a:extLst>
          </p:cNvPr>
          <p:cNvPicPr>
            <a:picLocks noGrp="1" noChangeAspect="1"/>
          </p:cNvPicPr>
          <p:nvPr>
            <p:ph type="pic" sz="quarter" idx="12"/>
          </p:nvPr>
        </p:nvPicPr>
        <p:blipFill>
          <a:blip r:embed="rId2"/>
          <a:srcRect l="23306" r="23306"/>
          <a:stretch>
            <a:fillRect/>
          </a:stretch>
        </p:blipFill>
        <p:spPr/>
      </p:pic>
    </p:spTree>
    <p:extLst>
      <p:ext uri="{BB962C8B-B14F-4D97-AF65-F5344CB8AC3E}">
        <p14:creationId xmlns:p14="http://schemas.microsoft.com/office/powerpoint/2010/main" val="217799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4BDA9E-9059-48B0-96A3-5512E2AFCBC2}"/>
              </a:ext>
            </a:extLst>
          </p:cNvPr>
          <p:cNvSpPr>
            <a:spLocks noGrp="1"/>
          </p:cNvSpPr>
          <p:nvPr>
            <p:ph type="body" sz="quarter" idx="10"/>
          </p:nvPr>
        </p:nvSpPr>
        <p:spPr>
          <a:xfrm>
            <a:off x="410159" y="780624"/>
            <a:ext cx="7081210" cy="414338"/>
          </a:xfrm>
        </p:spPr>
        <p:txBody>
          <a:bodyPr/>
          <a:lstStyle/>
          <a:p>
            <a:r>
              <a:rPr lang="en-CA" dirty="0"/>
              <a:t>What are Bits &amp; Bytes sessions?</a:t>
            </a:r>
            <a:endParaRPr lang="en-US" dirty="0"/>
          </a:p>
        </p:txBody>
      </p:sp>
      <p:sp>
        <p:nvSpPr>
          <p:cNvPr id="3" name="Text Placeholder 2">
            <a:extLst>
              <a:ext uri="{FF2B5EF4-FFF2-40B4-BE49-F238E27FC236}">
                <a16:creationId xmlns:a16="http://schemas.microsoft.com/office/drawing/2014/main" id="{CB040236-9034-4B98-9F49-00973E19A0E7}"/>
              </a:ext>
            </a:extLst>
          </p:cNvPr>
          <p:cNvSpPr>
            <a:spLocks noGrp="1"/>
          </p:cNvSpPr>
          <p:nvPr>
            <p:ph type="body" sz="quarter" idx="11"/>
          </p:nvPr>
        </p:nvSpPr>
        <p:spPr>
          <a:xfrm>
            <a:off x="515516" y="1467097"/>
            <a:ext cx="4937328" cy="1703610"/>
          </a:xfrm>
        </p:spPr>
        <p:txBody>
          <a:bodyPr/>
          <a:lstStyle/>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Drop-in, single-topic, practical sessions about teaching with technology at RRU</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Offered on an ongoing basis on the first and third Wednesday of each </a:t>
            </a:r>
            <a:r>
              <a:rPr lang="en-US" sz="1800" dirty="0">
                <a:solidFill>
                  <a:srgbClr val="000000"/>
                </a:solidFill>
                <a:latin typeface="Calibri" panose="020F0502020204030204" pitchFamily="34" charset="0"/>
              </a:rPr>
              <a:t>month, at 12:00pm – 12:30pm </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Sessions will include a demo and explanation + time for Q&amp;A</a:t>
            </a:r>
            <a:endParaRPr lang="en-US" sz="1800" b="0" i="0" u="none" strike="noStrike" dirty="0">
              <a:solidFill>
                <a:srgbClr val="000000"/>
              </a:solidFill>
              <a:effectLst/>
              <a:latin typeface="Calibri" panose="020F0502020204030204" pitchFamily="34" charset="0"/>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rPr>
              <a:t>No registration or participation required! Just show up. </a:t>
            </a:r>
            <a:r>
              <a:rPr lang="en-US" sz="1800" dirty="0">
                <a:solidFill>
                  <a:srgbClr val="000000"/>
                </a:solidFill>
                <a:latin typeface="Calibri" panose="020F0502020204030204" pitchFamily="34" charset="0"/>
                <a:sym typeface="Wingdings" panose="05000000000000000000" pitchFamily="2" charset="2"/>
              </a:rPr>
              <a:t></a:t>
            </a:r>
          </a:p>
          <a:p>
            <a:pPr marL="285750" indent="-285750">
              <a:spcBef>
                <a:spcPts val="1200"/>
              </a:spcBef>
              <a:spcAft>
                <a:spcPts val="12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Cameras and microphones are optional, so please feel free to simply listen while you enjoy your lunch.</a:t>
            </a:r>
            <a:endParaRPr lang="en-US" sz="1800" b="0" i="0" u="none" strike="noStrike" dirty="0">
              <a:solidFill>
                <a:srgbClr val="000000"/>
              </a:solidFill>
              <a:effectLst/>
              <a:latin typeface="Calibri" panose="020F0502020204030204" pitchFamily="34" charset="0"/>
              <a:sym typeface="Wingdings" panose="05000000000000000000" pitchFamily="2" charset="2"/>
            </a:endParaRPr>
          </a:p>
          <a:p>
            <a:pPr marL="285750" indent="-285750">
              <a:spcBef>
                <a:spcPts val="1200"/>
              </a:spcBef>
              <a:spcAft>
                <a:spcPts val="1200"/>
              </a:spcAft>
              <a:buFont typeface="Arial" panose="020B0604020202020204" pitchFamily="34" charset="0"/>
              <a:buChar char="•"/>
            </a:pPr>
            <a:r>
              <a:rPr lang="en-US" sz="1800" dirty="0">
                <a:solidFill>
                  <a:srgbClr val="000000"/>
                </a:solidFill>
                <a:latin typeface="Calibri" panose="020F0502020204030204" pitchFamily="34" charset="0"/>
                <a:sym typeface="Wingdings" panose="05000000000000000000" pitchFamily="2" charset="2"/>
              </a:rPr>
              <a:t>Use the same link &amp; password each time. </a:t>
            </a:r>
          </a:p>
          <a:p>
            <a:pPr marL="285750" indent="-285750">
              <a:spcBef>
                <a:spcPts val="1200"/>
              </a:spcBef>
              <a:spcAft>
                <a:spcPts val="1200"/>
              </a:spcAft>
              <a:buFont typeface="Arial" panose="020B0604020202020204" pitchFamily="34" charset="0"/>
              <a:buChar char="•"/>
            </a:pPr>
            <a:endParaRPr lang="en-US" sz="1800" dirty="0">
              <a:solidFill>
                <a:srgbClr val="000000"/>
              </a:solidFill>
              <a:latin typeface="Calibri" panose="020F0502020204030204" pitchFamily="34" charset="0"/>
              <a:sym typeface="Wingdings" panose="05000000000000000000" pitchFamily="2" charset="2"/>
            </a:endParaRPr>
          </a:p>
        </p:txBody>
      </p:sp>
      <p:pic>
        <p:nvPicPr>
          <p:cNvPr id="8" name="Picture 7" descr="A picture containing Ferris wheel, window&#10;&#10;Description automatically generated">
            <a:extLst>
              <a:ext uri="{FF2B5EF4-FFF2-40B4-BE49-F238E27FC236}">
                <a16:creationId xmlns:a16="http://schemas.microsoft.com/office/drawing/2014/main" id="{9262A6B9-A990-4A6E-8EF5-DCF1AB5614C5}"/>
              </a:ext>
            </a:extLst>
          </p:cNvPr>
          <p:cNvPicPr>
            <a:picLocks noChangeAspect="1"/>
          </p:cNvPicPr>
          <p:nvPr/>
        </p:nvPicPr>
        <p:blipFill>
          <a:blip r:embed="rId2"/>
          <a:stretch>
            <a:fillRect/>
          </a:stretch>
        </p:blipFill>
        <p:spPr>
          <a:xfrm>
            <a:off x="5831391" y="1578408"/>
            <a:ext cx="2572389" cy="4226774"/>
          </a:xfrm>
          <a:prstGeom prst="rect">
            <a:avLst/>
          </a:prstGeom>
        </p:spPr>
      </p:pic>
    </p:spTree>
    <p:extLst>
      <p:ext uri="{BB962C8B-B14F-4D97-AF65-F5344CB8AC3E}">
        <p14:creationId xmlns:p14="http://schemas.microsoft.com/office/powerpoint/2010/main" val="149559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278FB9-80CE-4D82-85F5-C6CAAEBCE9EC}"/>
              </a:ext>
            </a:extLst>
          </p:cNvPr>
          <p:cNvSpPr>
            <a:spLocks noGrp="1"/>
          </p:cNvSpPr>
          <p:nvPr>
            <p:ph type="body" sz="quarter" idx="10"/>
          </p:nvPr>
        </p:nvSpPr>
        <p:spPr>
          <a:xfrm>
            <a:off x="1866900" y="2149583"/>
            <a:ext cx="5311776" cy="553811"/>
          </a:xfrm>
        </p:spPr>
        <p:txBody>
          <a:bodyPr/>
          <a:lstStyle/>
          <a:p>
            <a:pPr>
              <a:spcAft>
                <a:spcPts val="1200"/>
              </a:spcAft>
            </a:pPr>
            <a:r>
              <a:rPr lang="en-US" dirty="0"/>
              <a:t>Strategies that support learning through the use of images.</a:t>
            </a:r>
          </a:p>
        </p:txBody>
      </p:sp>
      <p:sp>
        <p:nvSpPr>
          <p:cNvPr id="3" name="Text Placeholder 2">
            <a:extLst>
              <a:ext uri="{FF2B5EF4-FFF2-40B4-BE49-F238E27FC236}">
                <a16:creationId xmlns:a16="http://schemas.microsoft.com/office/drawing/2014/main" id="{6AD6BE1C-FBDF-4F11-884D-98C52351DA3A}"/>
              </a:ext>
            </a:extLst>
          </p:cNvPr>
          <p:cNvSpPr>
            <a:spLocks noGrp="1"/>
          </p:cNvSpPr>
          <p:nvPr>
            <p:ph type="body" sz="quarter" idx="11"/>
          </p:nvPr>
        </p:nvSpPr>
        <p:spPr/>
        <p:txBody>
          <a:bodyPr/>
          <a:lstStyle/>
          <a:p>
            <a:r>
              <a:rPr lang="en-US" dirty="0"/>
              <a:t>Today’s goals:</a:t>
            </a:r>
          </a:p>
        </p:txBody>
      </p:sp>
      <p:sp>
        <p:nvSpPr>
          <p:cNvPr id="5" name="Text Placeholder 1">
            <a:extLst>
              <a:ext uri="{FF2B5EF4-FFF2-40B4-BE49-F238E27FC236}">
                <a16:creationId xmlns:a16="http://schemas.microsoft.com/office/drawing/2014/main" id="{E5883C06-1CE2-4277-A525-77454CC33546}"/>
              </a:ext>
            </a:extLst>
          </p:cNvPr>
          <p:cNvSpPr txBox="1">
            <a:spLocks/>
          </p:cNvSpPr>
          <p:nvPr/>
        </p:nvSpPr>
        <p:spPr>
          <a:xfrm>
            <a:off x="1895475" y="4248602"/>
            <a:ext cx="5311776" cy="1092534"/>
          </a:xfrm>
          <a:prstGeom prst="rect">
            <a:avLst/>
          </a:prstGeom>
        </p:spPr>
        <p:txBody>
          <a:bodyPr vert="horz"/>
          <a:lstStyle>
            <a:lvl1pPr marL="0" indent="0" algn="l" defTabSz="457200" rtl="0" eaLnBrk="1" latinLnBrk="0" hangingPunct="1">
              <a:lnSpc>
                <a:spcPct val="83000"/>
              </a:lnSpc>
              <a:spcBef>
                <a:spcPts val="0"/>
              </a:spcBef>
              <a:buFont typeface="Arial"/>
              <a:buNone/>
              <a:defRPr sz="1800" b="1" i="0" kern="100" spc="-70" baseline="0">
                <a:solidFill>
                  <a:srgbClr val="313645"/>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a:t>Technical demo – adding images to a page in Moodle.</a:t>
            </a:r>
          </a:p>
        </p:txBody>
      </p:sp>
      <p:pic>
        <p:nvPicPr>
          <p:cNvPr id="6" name="Picture 5" descr="A picture containing candelabrum, light&#10;&#10;Description automatically generated">
            <a:extLst>
              <a:ext uri="{FF2B5EF4-FFF2-40B4-BE49-F238E27FC236}">
                <a16:creationId xmlns:a16="http://schemas.microsoft.com/office/drawing/2014/main" id="{7C01026D-09F5-2F45-895C-4CC008792004}"/>
              </a:ext>
            </a:extLst>
          </p:cNvPr>
          <p:cNvPicPr>
            <a:picLocks noChangeAspect="1"/>
          </p:cNvPicPr>
          <p:nvPr/>
        </p:nvPicPr>
        <p:blipFill>
          <a:blip r:embed="rId2"/>
          <a:stretch>
            <a:fillRect/>
          </a:stretch>
        </p:blipFill>
        <p:spPr>
          <a:xfrm>
            <a:off x="542925" y="1933125"/>
            <a:ext cx="1352550" cy="1352550"/>
          </a:xfrm>
          <a:prstGeom prst="rect">
            <a:avLst/>
          </a:prstGeom>
        </p:spPr>
      </p:pic>
      <p:pic>
        <p:nvPicPr>
          <p:cNvPr id="8" name="Picture 7" descr="Icon&#10;&#10;Description automatically generated">
            <a:extLst>
              <a:ext uri="{FF2B5EF4-FFF2-40B4-BE49-F238E27FC236}">
                <a16:creationId xmlns:a16="http://schemas.microsoft.com/office/drawing/2014/main" id="{82659330-EB5F-1BC8-25AF-D8B435BC5486}"/>
              </a:ext>
            </a:extLst>
          </p:cNvPr>
          <p:cNvPicPr>
            <a:picLocks noChangeAspect="1"/>
          </p:cNvPicPr>
          <p:nvPr/>
        </p:nvPicPr>
        <p:blipFill>
          <a:blip r:embed="rId3"/>
          <a:stretch>
            <a:fillRect/>
          </a:stretch>
        </p:blipFill>
        <p:spPr>
          <a:xfrm>
            <a:off x="368771" y="3978544"/>
            <a:ext cx="1617559" cy="1617559"/>
          </a:xfrm>
          <a:prstGeom prst="rect">
            <a:avLst/>
          </a:prstGeom>
        </p:spPr>
      </p:pic>
    </p:spTree>
    <p:extLst>
      <p:ext uri="{BB962C8B-B14F-4D97-AF65-F5344CB8AC3E}">
        <p14:creationId xmlns:p14="http://schemas.microsoft.com/office/powerpoint/2010/main" val="81324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730F6-6B51-4D13-A0E0-325EAC48B5F3}"/>
              </a:ext>
            </a:extLst>
          </p:cNvPr>
          <p:cNvSpPr>
            <a:spLocks noGrp="1"/>
          </p:cNvSpPr>
          <p:nvPr>
            <p:ph type="body" sz="quarter" idx="10"/>
          </p:nvPr>
        </p:nvSpPr>
        <p:spPr>
          <a:xfrm>
            <a:off x="1981784" y="1629377"/>
            <a:ext cx="3063875" cy="330200"/>
          </a:xfrm>
        </p:spPr>
        <p:txBody>
          <a:bodyPr/>
          <a:lstStyle/>
          <a:p>
            <a:r>
              <a:rPr lang="en-US" dirty="0"/>
              <a:t>Context is important!</a:t>
            </a:r>
          </a:p>
        </p:txBody>
      </p:sp>
      <p:sp>
        <p:nvSpPr>
          <p:cNvPr id="3" name="Text Placeholder 2">
            <a:extLst>
              <a:ext uri="{FF2B5EF4-FFF2-40B4-BE49-F238E27FC236}">
                <a16:creationId xmlns:a16="http://schemas.microsoft.com/office/drawing/2014/main" id="{67A4BF31-49FB-4EA5-85F2-7EC8A3BF6DBB}"/>
              </a:ext>
            </a:extLst>
          </p:cNvPr>
          <p:cNvSpPr>
            <a:spLocks noGrp="1"/>
          </p:cNvSpPr>
          <p:nvPr>
            <p:ph type="body" sz="quarter" idx="11"/>
          </p:nvPr>
        </p:nvSpPr>
        <p:spPr>
          <a:xfrm>
            <a:off x="1981784" y="1080894"/>
            <a:ext cx="6095415" cy="414338"/>
          </a:xfrm>
        </p:spPr>
        <p:txBody>
          <a:bodyPr/>
          <a:lstStyle/>
          <a:p>
            <a:r>
              <a:rPr lang="en-US" dirty="0"/>
              <a:t>How imagery supports learning</a:t>
            </a:r>
          </a:p>
        </p:txBody>
      </p:sp>
      <p:sp>
        <p:nvSpPr>
          <p:cNvPr id="4" name="Text Placeholder 3">
            <a:extLst>
              <a:ext uri="{FF2B5EF4-FFF2-40B4-BE49-F238E27FC236}">
                <a16:creationId xmlns:a16="http://schemas.microsoft.com/office/drawing/2014/main" id="{797C8DC4-5152-4981-8EBA-51F585A2EADB}"/>
              </a:ext>
            </a:extLst>
          </p:cNvPr>
          <p:cNvSpPr>
            <a:spLocks noGrp="1"/>
          </p:cNvSpPr>
          <p:nvPr>
            <p:ph type="body" sz="quarter" idx="12"/>
          </p:nvPr>
        </p:nvSpPr>
        <p:spPr>
          <a:xfrm>
            <a:off x="641350" y="2397824"/>
            <a:ext cx="7664450" cy="1962966"/>
          </a:xfrm>
        </p:spPr>
        <p:txBody>
          <a:bodyPr/>
          <a:lstStyle/>
          <a:p>
            <a:pPr marL="457200" indent="-457200">
              <a:buFont typeface="Arial" panose="020B0604020202020204" pitchFamily="34" charset="0"/>
              <a:buChar char="•"/>
            </a:pPr>
            <a:r>
              <a:rPr lang="en-US" dirty="0"/>
              <a:t>Images that </a:t>
            </a:r>
            <a:r>
              <a:rPr lang="en-US" i="1" dirty="0"/>
              <a:t>support the topic </a:t>
            </a:r>
            <a:r>
              <a:rPr lang="en-US" dirty="0"/>
              <a:t>will contribute to learning.</a:t>
            </a:r>
          </a:p>
          <a:p>
            <a:pPr marL="457200" indent="-457200">
              <a:buFont typeface="Arial" panose="020B0604020202020204" pitchFamily="34" charset="0"/>
              <a:buChar char="•"/>
            </a:pPr>
            <a:r>
              <a:rPr lang="en-US" dirty="0"/>
              <a:t>Images that do not directly support the material will depress learning.</a:t>
            </a:r>
          </a:p>
          <a:p>
            <a:pPr algn="r"/>
            <a:endParaRPr lang="en-US" sz="2000" dirty="0"/>
          </a:p>
          <a:p>
            <a:pPr algn="r"/>
            <a:endParaRPr lang="en-US" sz="2000" dirty="0"/>
          </a:p>
          <a:p>
            <a:pPr algn="r"/>
            <a:endParaRPr lang="en-US" sz="2000" dirty="0"/>
          </a:p>
          <a:p>
            <a:pPr algn="r"/>
            <a:r>
              <a:rPr lang="en-US" sz="2000" dirty="0"/>
              <a:t>Mayer 2009</a:t>
            </a:r>
          </a:p>
        </p:txBody>
      </p:sp>
      <p:sp>
        <p:nvSpPr>
          <p:cNvPr id="5" name="Rectangle 2">
            <a:extLst>
              <a:ext uri="{FF2B5EF4-FFF2-40B4-BE49-F238E27FC236}">
                <a16:creationId xmlns:a16="http://schemas.microsoft.com/office/drawing/2014/main" id="{45F48CAF-0384-677F-B359-72953BCB917B}"/>
              </a:ext>
            </a:extLst>
          </p:cNvPr>
          <p:cNvSpPr>
            <a:spLocks noChangeArrowheads="1"/>
          </p:cNvSpPr>
          <p:nvPr/>
        </p:nvSpPr>
        <p:spPr bwMode="auto">
          <a:xfrm>
            <a:off x="641349" y="4415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6" name="Object 5">
            <a:extLst>
              <a:ext uri="{FF2B5EF4-FFF2-40B4-BE49-F238E27FC236}">
                <a16:creationId xmlns:a16="http://schemas.microsoft.com/office/drawing/2014/main" id="{5FE13427-C6A8-3073-01D3-FFD6D9CDC8FE}"/>
              </a:ext>
            </a:extLst>
          </p:cNvPr>
          <p:cNvGraphicFramePr>
            <a:graphicFrameLocks noChangeAspect="1"/>
          </p:cNvGraphicFramePr>
          <p:nvPr>
            <p:extLst>
              <p:ext uri="{D42A27DB-BD31-4B8C-83A1-F6EECF244321}">
                <p14:modId xmlns:p14="http://schemas.microsoft.com/office/powerpoint/2010/main" val="1568997387"/>
              </p:ext>
            </p:extLst>
          </p:nvPr>
        </p:nvGraphicFramePr>
        <p:xfrm>
          <a:off x="941385" y="4178901"/>
          <a:ext cx="2463801" cy="2455549"/>
        </p:xfrm>
        <a:graphic>
          <a:graphicData uri="http://schemas.openxmlformats.org/presentationml/2006/ole">
            <mc:AlternateContent xmlns:mc="http://schemas.openxmlformats.org/markup-compatibility/2006">
              <mc:Choice xmlns:v="urn:schemas-microsoft-com:vml" Requires="v">
                <p:oleObj r:id="rId2" imgW="7315200" imgH="7315200" progId="Unknown">
                  <p:embed/>
                </p:oleObj>
              </mc:Choice>
              <mc:Fallback>
                <p:oleObj r:id="rId2" imgW="7315200" imgH="7315200" progId="Unknown">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5" y="4178901"/>
                        <a:ext cx="2463801" cy="2455549"/>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4C66AB74-9B72-66B6-02B3-0E3C237F73ED}"/>
              </a:ext>
            </a:extLst>
          </p:cNvPr>
          <p:cNvSpPr>
            <a:spLocks noChangeArrowheads="1"/>
          </p:cNvSpPr>
          <p:nvPr/>
        </p:nvSpPr>
        <p:spPr bwMode="auto">
          <a:xfrm>
            <a:off x="4105275" y="44694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8" name="Object 7">
            <a:extLst>
              <a:ext uri="{FF2B5EF4-FFF2-40B4-BE49-F238E27FC236}">
                <a16:creationId xmlns:a16="http://schemas.microsoft.com/office/drawing/2014/main" id="{58CAF6A7-3314-2810-CB92-6D1620B73695}"/>
              </a:ext>
            </a:extLst>
          </p:cNvPr>
          <p:cNvGraphicFramePr>
            <a:graphicFrameLocks noChangeAspect="1"/>
          </p:cNvGraphicFramePr>
          <p:nvPr>
            <p:extLst>
              <p:ext uri="{D42A27DB-BD31-4B8C-83A1-F6EECF244321}">
                <p14:modId xmlns:p14="http://schemas.microsoft.com/office/powerpoint/2010/main" val="4283319195"/>
              </p:ext>
            </p:extLst>
          </p:nvPr>
        </p:nvGraphicFramePr>
        <p:xfrm>
          <a:off x="3906042" y="4178901"/>
          <a:ext cx="2689225" cy="2362200"/>
        </p:xfrm>
        <a:graphic>
          <a:graphicData uri="http://schemas.openxmlformats.org/presentationml/2006/ole">
            <mc:AlternateContent xmlns:mc="http://schemas.openxmlformats.org/markup-compatibility/2006">
              <mc:Choice xmlns:v="urn:schemas-microsoft-com:vml" Requires="v">
                <p:oleObj r:id="rId4" imgW="7315200" imgH="6400800" progId="Unknown">
                  <p:embed/>
                </p:oleObj>
              </mc:Choice>
              <mc:Fallback>
                <p:oleObj r:id="rId4" imgW="7315200" imgH="6400800" progId="Unknown">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6042" y="4178901"/>
                        <a:ext cx="2689225"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A picture containing candelabrum, light&#10;&#10;Description automatically generated">
            <a:extLst>
              <a:ext uri="{FF2B5EF4-FFF2-40B4-BE49-F238E27FC236}">
                <a16:creationId xmlns:a16="http://schemas.microsoft.com/office/drawing/2014/main" id="{81C98C89-9F47-22E8-55D4-295961995C8B}"/>
              </a:ext>
            </a:extLst>
          </p:cNvPr>
          <p:cNvPicPr>
            <a:picLocks noChangeAspect="1"/>
          </p:cNvPicPr>
          <p:nvPr/>
        </p:nvPicPr>
        <p:blipFill>
          <a:blip r:embed="rId6"/>
          <a:stretch>
            <a:fillRect/>
          </a:stretch>
        </p:blipFill>
        <p:spPr>
          <a:xfrm>
            <a:off x="410159" y="791875"/>
            <a:ext cx="1352550" cy="1352550"/>
          </a:xfrm>
          <a:prstGeom prst="rect">
            <a:avLst/>
          </a:prstGeom>
        </p:spPr>
      </p:pic>
    </p:spTree>
    <p:extLst>
      <p:ext uri="{BB962C8B-B14F-4D97-AF65-F5344CB8AC3E}">
        <p14:creationId xmlns:p14="http://schemas.microsoft.com/office/powerpoint/2010/main" val="2215439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599B0-90F1-40A6-89AE-7053A4F3102E}"/>
              </a:ext>
            </a:extLst>
          </p:cNvPr>
          <p:cNvSpPr>
            <a:spLocks noGrp="1"/>
          </p:cNvSpPr>
          <p:nvPr>
            <p:ph type="body" sz="quarter" idx="10"/>
          </p:nvPr>
        </p:nvSpPr>
        <p:spPr>
          <a:xfrm>
            <a:off x="641349" y="3935499"/>
            <a:ext cx="4225926" cy="330200"/>
          </a:xfrm>
        </p:spPr>
        <p:txBody>
          <a:bodyPr/>
          <a:lstStyle/>
          <a:p>
            <a:r>
              <a:rPr lang="en-US" dirty="0"/>
              <a:t>BUT… Minimize mental load</a:t>
            </a:r>
          </a:p>
        </p:txBody>
      </p:sp>
      <p:sp>
        <p:nvSpPr>
          <p:cNvPr id="3" name="Text Placeholder 2">
            <a:extLst>
              <a:ext uri="{FF2B5EF4-FFF2-40B4-BE49-F238E27FC236}">
                <a16:creationId xmlns:a16="http://schemas.microsoft.com/office/drawing/2014/main" id="{3A59D823-DA07-4D79-96E5-FF8883B32D75}"/>
              </a:ext>
            </a:extLst>
          </p:cNvPr>
          <p:cNvSpPr>
            <a:spLocks noGrp="1"/>
          </p:cNvSpPr>
          <p:nvPr>
            <p:ph type="body" sz="quarter" idx="11"/>
          </p:nvPr>
        </p:nvSpPr>
        <p:spPr>
          <a:xfrm>
            <a:off x="1902531" y="1015826"/>
            <a:ext cx="3870366" cy="414338"/>
          </a:xfrm>
        </p:spPr>
        <p:txBody>
          <a:bodyPr/>
          <a:lstStyle/>
          <a:p>
            <a:r>
              <a:rPr lang="en-US" dirty="0"/>
              <a:t>Strategies</a:t>
            </a:r>
          </a:p>
        </p:txBody>
      </p:sp>
      <p:sp>
        <p:nvSpPr>
          <p:cNvPr id="4" name="Text Placeholder 3">
            <a:extLst>
              <a:ext uri="{FF2B5EF4-FFF2-40B4-BE49-F238E27FC236}">
                <a16:creationId xmlns:a16="http://schemas.microsoft.com/office/drawing/2014/main" id="{782CF04E-265C-4E38-8161-073A032486C6}"/>
              </a:ext>
            </a:extLst>
          </p:cNvPr>
          <p:cNvSpPr>
            <a:spLocks noGrp="1"/>
          </p:cNvSpPr>
          <p:nvPr>
            <p:ph type="body" sz="quarter" idx="12"/>
          </p:nvPr>
        </p:nvSpPr>
        <p:spPr>
          <a:xfrm>
            <a:off x="641350" y="4316544"/>
            <a:ext cx="7388225" cy="1404539"/>
          </a:xfrm>
        </p:spPr>
        <p:txBody>
          <a:bodyPr/>
          <a:lstStyle/>
          <a:p>
            <a:r>
              <a:rPr lang="en-US" i="1" dirty="0"/>
              <a:t>Be choosy! </a:t>
            </a:r>
            <a:r>
              <a:rPr lang="en-US" dirty="0"/>
              <a:t>Use a ‘targeted strategy’ to select and use images where they can support learning. </a:t>
            </a:r>
          </a:p>
          <a:p>
            <a:r>
              <a:rPr lang="en-US" dirty="0"/>
              <a:t>Too much ‘engagement’ can over-tax mental load!</a:t>
            </a:r>
          </a:p>
        </p:txBody>
      </p:sp>
      <p:sp>
        <p:nvSpPr>
          <p:cNvPr id="5" name="Text Placeholder 1">
            <a:extLst>
              <a:ext uri="{FF2B5EF4-FFF2-40B4-BE49-F238E27FC236}">
                <a16:creationId xmlns:a16="http://schemas.microsoft.com/office/drawing/2014/main" id="{79360EC7-2955-8327-4EE9-FBD3B7045696}"/>
              </a:ext>
            </a:extLst>
          </p:cNvPr>
          <p:cNvSpPr txBox="1">
            <a:spLocks/>
          </p:cNvSpPr>
          <p:nvPr/>
        </p:nvSpPr>
        <p:spPr>
          <a:xfrm>
            <a:off x="641349" y="2017096"/>
            <a:ext cx="6378575" cy="330200"/>
          </a:xfrm>
          <a:prstGeom prst="rect">
            <a:avLst/>
          </a:prstGeom>
        </p:spPr>
        <p:txBody>
          <a:bodyPr vert="horz"/>
          <a:lstStyle>
            <a:lvl1pPr marL="0" indent="0" algn="l" defTabSz="457200" rtl="0" eaLnBrk="1" latinLnBrk="0" hangingPunct="1">
              <a:lnSpc>
                <a:spcPct val="83000"/>
              </a:lnSpc>
              <a:spcBef>
                <a:spcPts val="0"/>
              </a:spcBef>
              <a:buFont typeface="Arial"/>
              <a:buNone/>
              <a:defRPr sz="1800" b="1" i="0" kern="100" spc="-70" baseline="0">
                <a:solidFill>
                  <a:srgbClr val="313645"/>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Engagement (motivation) vs. Learning</a:t>
            </a:r>
          </a:p>
        </p:txBody>
      </p:sp>
      <p:sp>
        <p:nvSpPr>
          <p:cNvPr id="6" name="Text Placeholder 3">
            <a:extLst>
              <a:ext uri="{FF2B5EF4-FFF2-40B4-BE49-F238E27FC236}">
                <a16:creationId xmlns:a16="http://schemas.microsoft.com/office/drawing/2014/main" id="{9A1461D7-5DCA-AF27-42F4-76A3695EBAC1}"/>
              </a:ext>
            </a:extLst>
          </p:cNvPr>
          <p:cNvSpPr txBox="1">
            <a:spLocks/>
          </p:cNvSpPr>
          <p:nvPr/>
        </p:nvSpPr>
        <p:spPr>
          <a:xfrm>
            <a:off x="641350" y="2480115"/>
            <a:ext cx="7388225" cy="1703610"/>
          </a:xfrm>
          <a:prstGeom prst="rect">
            <a:avLst/>
          </a:prstGeom>
        </p:spPr>
        <p:txBody>
          <a:bodyPr vert="horz"/>
          <a:lstStyle>
            <a:lvl1pPr marL="0" indent="0" algn="l" defTabSz="457200" rtl="0" eaLnBrk="1" latinLnBrk="0" hangingPunct="1">
              <a:lnSpc>
                <a:spcPct val="83000"/>
              </a:lnSpc>
              <a:spcBef>
                <a:spcPct val="20000"/>
              </a:spcBef>
              <a:buFont typeface="Arial"/>
              <a:buNone/>
              <a:defRPr sz="2800" kern="800" spc="-30" baseline="0">
                <a:solidFill>
                  <a:srgbClr val="31364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People like materials with visuals more than materials with text alone. </a:t>
            </a:r>
          </a:p>
          <a:p>
            <a:pPr algn="r"/>
            <a:r>
              <a:rPr lang="en-CA" sz="1800" dirty="0">
                <a:effectLst/>
                <a:latin typeface="Calibri" panose="020F0502020204030204" pitchFamily="34" charset="0"/>
                <a:ea typeface="Calibri" panose="020F0502020204030204" pitchFamily="34" charset="0"/>
                <a:cs typeface="Times New Roman" panose="02020603050405020304" pitchFamily="18" charset="0"/>
              </a:rPr>
              <a:t>Christie &amp;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Coller</a:t>
            </a:r>
            <a:r>
              <a:rPr lang="en-CA" sz="1800" dirty="0">
                <a:effectLst/>
                <a:latin typeface="Calibri" panose="020F0502020204030204" pitchFamily="34" charset="0"/>
                <a:ea typeface="Calibri" panose="020F0502020204030204" pitchFamily="34" charset="0"/>
                <a:cs typeface="Times New Roman" panose="02020603050405020304" pitchFamily="18" charset="0"/>
              </a:rPr>
              <a:t>, 2005; Sambrook, 2001</a:t>
            </a:r>
            <a:endParaRPr lang="en-US" dirty="0"/>
          </a:p>
        </p:txBody>
      </p:sp>
      <p:pic>
        <p:nvPicPr>
          <p:cNvPr id="8" name="Picture 7" descr="Icon&#10;&#10;Description automatically generated">
            <a:extLst>
              <a:ext uri="{FF2B5EF4-FFF2-40B4-BE49-F238E27FC236}">
                <a16:creationId xmlns:a16="http://schemas.microsoft.com/office/drawing/2014/main" id="{92A01767-5EB9-B75F-7CE2-939236E5ABAB}"/>
              </a:ext>
            </a:extLst>
          </p:cNvPr>
          <p:cNvPicPr>
            <a:picLocks noChangeAspect="1"/>
          </p:cNvPicPr>
          <p:nvPr/>
        </p:nvPicPr>
        <p:blipFill>
          <a:blip r:embed="rId2"/>
          <a:stretch>
            <a:fillRect/>
          </a:stretch>
        </p:blipFill>
        <p:spPr>
          <a:xfrm>
            <a:off x="641349" y="663191"/>
            <a:ext cx="1194508" cy="1194508"/>
          </a:xfrm>
          <a:prstGeom prst="rect">
            <a:avLst/>
          </a:prstGeom>
        </p:spPr>
      </p:pic>
    </p:spTree>
    <p:extLst>
      <p:ext uri="{BB962C8B-B14F-4D97-AF65-F5344CB8AC3E}">
        <p14:creationId xmlns:p14="http://schemas.microsoft.com/office/powerpoint/2010/main" val="332907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599B0-90F1-40A6-89AE-7053A4F3102E}"/>
              </a:ext>
            </a:extLst>
          </p:cNvPr>
          <p:cNvSpPr>
            <a:spLocks noGrp="1"/>
          </p:cNvSpPr>
          <p:nvPr>
            <p:ph type="body" sz="quarter" idx="10"/>
          </p:nvPr>
        </p:nvSpPr>
        <p:spPr/>
        <p:txBody>
          <a:bodyPr/>
          <a:lstStyle/>
          <a:p>
            <a:r>
              <a:rPr lang="en-US" dirty="0"/>
              <a:t>Signaling</a:t>
            </a:r>
          </a:p>
        </p:txBody>
      </p:sp>
      <p:sp>
        <p:nvSpPr>
          <p:cNvPr id="4" name="Text Placeholder 3">
            <a:extLst>
              <a:ext uri="{FF2B5EF4-FFF2-40B4-BE49-F238E27FC236}">
                <a16:creationId xmlns:a16="http://schemas.microsoft.com/office/drawing/2014/main" id="{782CF04E-265C-4E38-8161-073A032486C6}"/>
              </a:ext>
            </a:extLst>
          </p:cNvPr>
          <p:cNvSpPr>
            <a:spLocks noGrp="1"/>
          </p:cNvSpPr>
          <p:nvPr>
            <p:ph type="body" sz="quarter" idx="12"/>
          </p:nvPr>
        </p:nvSpPr>
        <p:spPr/>
        <p:txBody>
          <a:bodyPr/>
          <a:lstStyle/>
          <a:p>
            <a:r>
              <a:rPr lang="en-US" dirty="0"/>
              <a:t>Common signals might include headings, font treatment, white space, and </a:t>
            </a:r>
            <a:r>
              <a:rPr lang="en-US" i="1" dirty="0"/>
              <a:t>attention-directing graphics such as arrows, icons, images or animations. </a:t>
            </a:r>
          </a:p>
        </p:txBody>
      </p:sp>
      <p:sp>
        <p:nvSpPr>
          <p:cNvPr id="5" name="Text Placeholder 1">
            <a:extLst>
              <a:ext uri="{FF2B5EF4-FFF2-40B4-BE49-F238E27FC236}">
                <a16:creationId xmlns:a16="http://schemas.microsoft.com/office/drawing/2014/main" id="{79360EC7-2955-8327-4EE9-FBD3B7045696}"/>
              </a:ext>
            </a:extLst>
          </p:cNvPr>
          <p:cNvSpPr txBox="1">
            <a:spLocks/>
          </p:cNvSpPr>
          <p:nvPr/>
        </p:nvSpPr>
        <p:spPr>
          <a:xfrm>
            <a:off x="641350" y="4383376"/>
            <a:ext cx="3721100" cy="330200"/>
          </a:xfrm>
          <a:prstGeom prst="rect">
            <a:avLst/>
          </a:prstGeom>
        </p:spPr>
        <p:txBody>
          <a:bodyPr vert="horz"/>
          <a:lstStyle>
            <a:lvl1pPr marL="0" indent="0" algn="l" defTabSz="457200" rtl="0" eaLnBrk="1" latinLnBrk="0" hangingPunct="1">
              <a:lnSpc>
                <a:spcPct val="83000"/>
              </a:lnSpc>
              <a:spcBef>
                <a:spcPts val="0"/>
              </a:spcBef>
              <a:buFont typeface="Arial"/>
              <a:buNone/>
              <a:defRPr sz="1800" b="1" i="0" kern="100" spc="-70" baseline="0">
                <a:solidFill>
                  <a:srgbClr val="313645"/>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Contiguity and adjacency</a:t>
            </a:r>
          </a:p>
        </p:txBody>
      </p:sp>
      <p:sp>
        <p:nvSpPr>
          <p:cNvPr id="6" name="Text Placeholder 3">
            <a:extLst>
              <a:ext uri="{FF2B5EF4-FFF2-40B4-BE49-F238E27FC236}">
                <a16:creationId xmlns:a16="http://schemas.microsoft.com/office/drawing/2014/main" id="{9A1461D7-5DCA-AF27-42F4-76A3695EBAC1}"/>
              </a:ext>
            </a:extLst>
          </p:cNvPr>
          <p:cNvSpPr txBox="1">
            <a:spLocks/>
          </p:cNvSpPr>
          <p:nvPr/>
        </p:nvSpPr>
        <p:spPr>
          <a:xfrm>
            <a:off x="641350" y="4846395"/>
            <a:ext cx="7388225" cy="1703610"/>
          </a:xfrm>
          <a:prstGeom prst="rect">
            <a:avLst/>
          </a:prstGeom>
        </p:spPr>
        <p:txBody>
          <a:bodyPr vert="horz"/>
          <a:lstStyle>
            <a:lvl1pPr marL="0" indent="0" algn="l" defTabSz="457200" rtl="0" eaLnBrk="1" latinLnBrk="0" hangingPunct="1">
              <a:lnSpc>
                <a:spcPct val="83000"/>
              </a:lnSpc>
              <a:spcBef>
                <a:spcPct val="20000"/>
              </a:spcBef>
              <a:buFont typeface="Arial"/>
              <a:buNone/>
              <a:defRPr sz="2800" kern="800" spc="-30" baseline="0">
                <a:solidFill>
                  <a:srgbClr val="31364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Place images close to (or integrated with) the text that describes it.</a:t>
            </a:r>
          </a:p>
        </p:txBody>
      </p:sp>
      <p:sp>
        <p:nvSpPr>
          <p:cNvPr id="11" name="Text Placeholder 2">
            <a:extLst>
              <a:ext uri="{FF2B5EF4-FFF2-40B4-BE49-F238E27FC236}">
                <a16:creationId xmlns:a16="http://schemas.microsoft.com/office/drawing/2014/main" id="{0872E405-B17C-3929-244B-6D5E41EB6B4E}"/>
              </a:ext>
            </a:extLst>
          </p:cNvPr>
          <p:cNvSpPr>
            <a:spLocks noGrp="1"/>
          </p:cNvSpPr>
          <p:nvPr>
            <p:ph type="body" sz="quarter" idx="11"/>
          </p:nvPr>
        </p:nvSpPr>
        <p:spPr>
          <a:xfrm>
            <a:off x="1902531" y="1015826"/>
            <a:ext cx="3870366" cy="414338"/>
          </a:xfrm>
        </p:spPr>
        <p:txBody>
          <a:bodyPr/>
          <a:lstStyle/>
          <a:p>
            <a:r>
              <a:rPr lang="en-US" dirty="0"/>
              <a:t>Strategies</a:t>
            </a:r>
          </a:p>
        </p:txBody>
      </p:sp>
      <p:pic>
        <p:nvPicPr>
          <p:cNvPr id="12" name="Picture 11" descr="Icon&#10;&#10;Description automatically generated">
            <a:extLst>
              <a:ext uri="{FF2B5EF4-FFF2-40B4-BE49-F238E27FC236}">
                <a16:creationId xmlns:a16="http://schemas.microsoft.com/office/drawing/2014/main" id="{2D4A0D6E-F59B-E035-4A3A-3343A0FB5169}"/>
              </a:ext>
            </a:extLst>
          </p:cNvPr>
          <p:cNvPicPr>
            <a:picLocks noChangeAspect="1"/>
          </p:cNvPicPr>
          <p:nvPr/>
        </p:nvPicPr>
        <p:blipFill>
          <a:blip r:embed="rId2"/>
          <a:stretch>
            <a:fillRect/>
          </a:stretch>
        </p:blipFill>
        <p:spPr>
          <a:xfrm>
            <a:off x="641349" y="663191"/>
            <a:ext cx="1194508" cy="1194508"/>
          </a:xfrm>
          <a:prstGeom prst="rect">
            <a:avLst/>
          </a:prstGeom>
        </p:spPr>
      </p:pic>
    </p:spTree>
    <p:extLst>
      <p:ext uri="{BB962C8B-B14F-4D97-AF65-F5344CB8AC3E}">
        <p14:creationId xmlns:p14="http://schemas.microsoft.com/office/powerpoint/2010/main" val="1964167796"/>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1610</TotalTime>
  <Words>597</Words>
  <Application>Microsoft Office PowerPoint</Application>
  <PresentationFormat>On-screen Show (4:3)</PresentationFormat>
  <Paragraphs>77</Paragraphs>
  <Slides>15</Slides>
  <Notes>1</Notes>
  <HiddenSlides>0</HiddenSlides>
  <MMClips>0</MMClips>
  <ScaleCrop>false</ScaleCrop>
  <HeadingPairs>
    <vt:vector size="8" baseType="variant">
      <vt:variant>
        <vt:lpstr>Fonts Used</vt:lpstr>
      </vt:variant>
      <vt:variant>
        <vt:i4>4</vt:i4>
      </vt:variant>
      <vt:variant>
        <vt:lpstr>Theme</vt:lpstr>
      </vt:variant>
      <vt:variant>
        <vt:i4>15</vt:i4>
      </vt:variant>
      <vt:variant>
        <vt:lpstr>Embedded OLE Servers</vt:lpstr>
      </vt:variant>
      <vt:variant>
        <vt:i4>1</vt:i4>
      </vt:variant>
      <vt:variant>
        <vt:lpstr>Slide Titles</vt:lpstr>
      </vt:variant>
      <vt:variant>
        <vt:i4>15</vt:i4>
      </vt:variant>
    </vt:vector>
  </HeadingPairs>
  <TitlesOfParts>
    <vt:vector size="35" baseType="lpstr">
      <vt:lpstr>Arial</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Unknown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Ken Jeffery</cp:lastModifiedBy>
  <cp:revision>57</cp:revision>
  <dcterms:created xsi:type="dcterms:W3CDTF">2020-01-24T16:50:09Z</dcterms:created>
  <dcterms:modified xsi:type="dcterms:W3CDTF">2022-12-19T20:23:43Z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