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9" r:id="rId5"/>
    <p:sldId id="258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73" d="100"/>
          <a:sy n="73" d="100"/>
        </p:scale>
        <p:origin x="22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82A81-5D06-4CD2-A412-D3B0D5AE44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F9B3F3-485D-424A-A454-3830477C76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A3F674-CEB6-4E29-BF37-B0BF92E80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71747-AB12-4A10-86D8-4CC31877D228}" type="datetimeFigureOut">
              <a:rPr lang="en-CA" smtClean="0"/>
              <a:t>2023-01-25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D76FAF-2E57-4BF5-94EC-014EE6390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7066E3-4DB8-407B-B421-CB7D916DF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E3A54-32D8-4C1F-9181-3FD2EF88BC6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72424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904CDA-AEE3-4CC7-B9BA-9EB033DC4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25DD19-A33C-40A0-B026-3D0D6BA035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BD1D17-1F82-4EFC-B3C5-7056FD25E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71747-AB12-4A10-86D8-4CC31877D228}" type="datetimeFigureOut">
              <a:rPr lang="en-CA" smtClean="0"/>
              <a:t>2023-01-25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5AF22A-9EBE-4D93-B3B8-2E74480FA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5C8FC1-BA9F-49CF-8E7F-94DEE9985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E3A54-32D8-4C1F-9181-3FD2EF88BC6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58741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8945C99-A555-4E72-A8C0-27731675FE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0B791F0-F231-4F28-A0AA-F8608FD531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6CC403-79B2-4389-8EAE-51A028BDF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71747-AB12-4A10-86D8-4CC31877D228}" type="datetimeFigureOut">
              <a:rPr lang="en-CA" smtClean="0"/>
              <a:t>2023-01-25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88679D-642E-4171-92BA-E00A389C2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E54641-0250-4934-A9C4-4AA3E5A2B4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E3A54-32D8-4C1F-9181-3FD2EF88BC6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36694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7D8C78-1BF0-4D6F-B0E8-34BAA32D2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9E2733-B367-40E6-96FE-24FD979907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91B758-BE61-43EA-9884-A6B6BE1F8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71747-AB12-4A10-86D8-4CC31877D228}" type="datetimeFigureOut">
              <a:rPr lang="en-CA" smtClean="0"/>
              <a:t>2023-01-25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A628CF-B3BD-4B8C-AC84-11781EB5E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11C170-0527-4644-B4CB-3A6DAC9F7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E3A54-32D8-4C1F-9181-3FD2EF88BC6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68887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C1D55-AB53-4AB7-A6E5-957EE8211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EDCD54-1E70-485C-84E4-31779EA4DD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311ABE-BDA9-4DEA-A656-E6C22F88A5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71747-AB12-4A10-86D8-4CC31877D228}" type="datetimeFigureOut">
              <a:rPr lang="en-CA" smtClean="0"/>
              <a:t>2023-01-25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F0FC34-08F8-4624-AA7B-2C10CDB36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BC298F-563E-4D46-904F-4987AAA44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E3A54-32D8-4C1F-9181-3FD2EF88BC6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45643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5DC3E-8CE6-4711-813D-16459744B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2D344B-ADB4-4247-BC59-FD4B8C7AF1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1AC841-FBBF-45FC-A456-D4F9E76559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DE6B75-4D13-4BE3-9CDA-4577E4669B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71747-AB12-4A10-86D8-4CC31877D228}" type="datetimeFigureOut">
              <a:rPr lang="en-CA" smtClean="0"/>
              <a:t>2023-01-25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09EFC3-CE16-4BD7-9247-35B28B49FD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D78535-E15D-4BFB-B6C0-35CE37C33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E3A54-32D8-4C1F-9181-3FD2EF88BC6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05011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5BAB8-74A3-4079-B755-E83FC4690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FFCD04-337D-42A8-AA99-61EA0061F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0A3F2D-701C-4215-8E53-ABACCE5260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622EB8-166C-4A4A-9CA0-1A08E2A7AF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B3D2C0-CBDF-4257-BD18-85B1C95221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F482AE-189F-461D-906D-DC8E888BAB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71747-AB12-4A10-86D8-4CC31877D228}" type="datetimeFigureOut">
              <a:rPr lang="en-CA" smtClean="0"/>
              <a:t>2023-01-25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A895F86-BF44-4981-8480-6C896BCB4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A0F0873-E441-48FF-800F-AC7846B1F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E3A54-32D8-4C1F-9181-3FD2EF88BC6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72604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846C0-9FD2-401A-BCA9-97C0FF6B7B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FFBC19-1863-4EF2-B16E-2218A9379E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71747-AB12-4A10-86D8-4CC31877D228}" type="datetimeFigureOut">
              <a:rPr lang="en-CA" smtClean="0"/>
              <a:t>2023-01-25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D8198A-EEA3-4F9A-BCD5-3539810A1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4E2E74-1C6C-4A25-8EF1-BEE7047FC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E3A54-32D8-4C1F-9181-3FD2EF88BC6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62241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BB41DF2-06FA-4388-B9D4-30A598D50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71747-AB12-4A10-86D8-4CC31877D228}" type="datetimeFigureOut">
              <a:rPr lang="en-CA" smtClean="0"/>
              <a:t>2023-01-25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6B2254-6229-47CA-9682-8F6489BDB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062920-D84E-4F3F-B7D1-0A1D90947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E3A54-32D8-4C1F-9181-3FD2EF88BC6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05135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86FAA2-18C2-4EE1-9EAC-54B838281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3671E8-CD5A-47D5-A599-E422A95E38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5ED827-5327-4AC6-9A07-9265A02AF2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A1B447-CF63-4983-AA45-F1FDA25BC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71747-AB12-4A10-86D8-4CC31877D228}" type="datetimeFigureOut">
              <a:rPr lang="en-CA" smtClean="0"/>
              <a:t>2023-01-25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1FBE62-F677-423D-B515-7BA1E304E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59AA41-971B-4B13-9B70-007CE81948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E3A54-32D8-4C1F-9181-3FD2EF88BC6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37615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B4B2E-9075-4640-8226-4CC266739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7608656-3BAE-4CFC-A423-0E0C7C1721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20E249-A2C4-4791-AF72-16DFF89034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B38CBD-F7B3-41DD-8CF2-F6AFF88261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71747-AB12-4A10-86D8-4CC31877D228}" type="datetimeFigureOut">
              <a:rPr lang="en-CA" smtClean="0"/>
              <a:t>2023-01-25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746611-DDCB-4051-9D63-BBE3513780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403FFD-9358-4A0B-B341-8AE1F9223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E3A54-32D8-4C1F-9181-3FD2EF88BC6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90930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B784407-C4CC-4C32-8EDD-D17A6AB85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86D3AB-F040-4F26-9BF4-570783856C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A78FB4-B14D-4BD4-9507-C00FF0A1A6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871747-AB12-4A10-86D8-4CC31877D228}" type="datetimeFigureOut">
              <a:rPr lang="en-CA" smtClean="0"/>
              <a:t>2023-01-25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BC72CC-F85A-49B5-BD5C-9F5DFBF100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E3AEAE-5E23-4FEF-A6E5-B276A09B1A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3A54-32D8-4C1F-9181-3FD2EF88BC6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89510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A1604-FEC7-4DB4-BB75-B7656F09E82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Inquiry-Based Learning: Enabling Transformation in Teaching and Learning</a:t>
            </a:r>
            <a:endParaRPr lang="en-C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4EB622-8332-4C90-B9B4-36B2F7343A1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Robin Alison Mueller, PhD</a:t>
            </a:r>
          </a:p>
          <a:p>
            <a:r>
              <a:rPr lang="en-US" dirty="0"/>
              <a:t>January 26, 2023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5904277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outdoor, sky, rock, nature&#10;&#10;Description automatically generated">
            <a:extLst>
              <a:ext uri="{FF2B5EF4-FFF2-40B4-BE49-F238E27FC236}">
                <a16:creationId xmlns:a16="http://schemas.microsoft.com/office/drawing/2014/main" id="{2FE167BD-39D2-452A-A939-8EB1BC8962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671" y="0"/>
            <a:ext cx="5143500" cy="6858000"/>
          </a:xfrm>
          <a:prstGeom prst="rect">
            <a:avLst/>
          </a:prstGeom>
        </p:spPr>
      </p:pic>
      <p:pic>
        <p:nvPicPr>
          <p:cNvPr id="7" name="Picture 6" descr="A picture containing tree, forest, outdoor, plant&#10;&#10;Description automatically generated">
            <a:extLst>
              <a:ext uri="{FF2B5EF4-FFF2-40B4-BE49-F238E27FC236}">
                <a16:creationId xmlns:a16="http://schemas.microsoft.com/office/drawing/2014/main" id="{501EA1A9-5981-454D-9781-B81521F94E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9844" y="0"/>
            <a:ext cx="52454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889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8F84C9-4C64-47EA-BFED-9EFA249FC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Transformation as a pedagogical value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75EDB4-D08F-47AD-876E-ECC09AE582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Transforming what, why, how, and by whom? </a:t>
            </a:r>
          </a:p>
          <a:p>
            <a:r>
              <a:rPr lang="en-CA" dirty="0"/>
              <a:t>NOT individuals</a:t>
            </a:r>
          </a:p>
          <a:p>
            <a:r>
              <a:rPr lang="en-CA" dirty="0"/>
              <a:t>Transformation in higher education as a shift to decolonizing practice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791679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ED0BB87-1337-49D7-805A-416FD9EF94E5}"/>
              </a:ext>
            </a:extLst>
          </p:cNvPr>
          <p:cNvSpPr txBox="1">
            <a:spLocks/>
          </p:cNvSpPr>
          <p:nvPr/>
        </p:nvSpPr>
        <p:spPr>
          <a:xfrm>
            <a:off x="1135713" y="153786"/>
            <a:ext cx="9601200" cy="14859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Inquiry-based learning</a:t>
            </a:r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5733A81-F5A2-4F4D-BFCA-867AA9528106}"/>
              </a:ext>
            </a:extLst>
          </p:cNvPr>
          <p:cNvSpPr/>
          <p:nvPr/>
        </p:nvSpPr>
        <p:spPr>
          <a:xfrm>
            <a:off x="4880083" y="1074174"/>
            <a:ext cx="2137689" cy="2376545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91D414D-63E4-48FF-8D83-694F3CDCFB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2196" r="21444"/>
          <a:stretch/>
        </p:blipFill>
        <p:spPr>
          <a:xfrm>
            <a:off x="5475512" y="1374064"/>
            <a:ext cx="946832" cy="1679983"/>
          </a:xfrm>
          <a:prstGeom prst="rect">
            <a:avLst/>
          </a:prstGeom>
        </p:spPr>
      </p:pic>
      <p:sp>
        <p:nvSpPr>
          <p:cNvPr id="7" name="Rounded Rectangle 5">
            <a:extLst>
              <a:ext uri="{FF2B5EF4-FFF2-40B4-BE49-F238E27FC236}">
                <a16:creationId xmlns:a16="http://schemas.microsoft.com/office/drawing/2014/main" id="{E4DEF1BA-AA6E-4AB7-8A99-81E89A37C864}"/>
              </a:ext>
            </a:extLst>
          </p:cNvPr>
          <p:cNvSpPr/>
          <p:nvPr/>
        </p:nvSpPr>
        <p:spPr>
          <a:xfrm>
            <a:off x="1039521" y="1600972"/>
            <a:ext cx="2433491" cy="785612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Student-centered design</a:t>
            </a:r>
          </a:p>
        </p:txBody>
      </p:sp>
      <p:sp>
        <p:nvSpPr>
          <p:cNvPr id="8" name="Rounded Rectangle 6">
            <a:extLst>
              <a:ext uri="{FF2B5EF4-FFF2-40B4-BE49-F238E27FC236}">
                <a16:creationId xmlns:a16="http://schemas.microsoft.com/office/drawing/2014/main" id="{BC7DF1BD-6A27-48A2-BDFE-1BBF739F1004}"/>
              </a:ext>
            </a:extLst>
          </p:cNvPr>
          <p:cNvSpPr/>
          <p:nvPr/>
        </p:nvSpPr>
        <p:spPr>
          <a:xfrm>
            <a:off x="1537250" y="2821037"/>
            <a:ext cx="2382155" cy="785612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Collaborative learning</a:t>
            </a:r>
          </a:p>
        </p:txBody>
      </p:sp>
      <p:sp>
        <p:nvSpPr>
          <p:cNvPr id="9" name="Rounded Rectangle 7">
            <a:extLst>
              <a:ext uri="{FF2B5EF4-FFF2-40B4-BE49-F238E27FC236}">
                <a16:creationId xmlns:a16="http://schemas.microsoft.com/office/drawing/2014/main" id="{199675CD-F8A5-480F-82AD-3678F278D0D5}"/>
              </a:ext>
            </a:extLst>
          </p:cNvPr>
          <p:cNvSpPr/>
          <p:nvPr/>
        </p:nvSpPr>
        <p:spPr>
          <a:xfrm>
            <a:off x="6101766" y="4162678"/>
            <a:ext cx="2323077" cy="785612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Opportunities for application / practice</a:t>
            </a:r>
          </a:p>
        </p:txBody>
      </p:sp>
      <p:sp>
        <p:nvSpPr>
          <p:cNvPr id="10" name="Rounded Rectangle 8">
            <a:extLst>
              <a:ext uri="{FF2B5EF4-FFF2-40B4-BE49-F238E27FC236}">
                <a16:creationId xmlns:a16="http://schemas.microsoft.com/office/drawing/2014/main" id="{9646C361-A308-4EC1-8F96-07CCB091E6B9}"/>
              </a:ext>
            </a:extLst>
          </p:cNvPr>
          <p:cNvSpPr/>
          <p:nvPr/>
        </p:nvSpPr>
        <p:spPr>
          <a:xfrm>
            <a:off x="8237215" y="1600972"/>
            <a:ext cx="2318197" cy="785612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Engagement with a “messy” problem</a:t>
            </a:r>
          </a:p>
        </p:txBody>
      </p:sp>
      <p:sp>
        <p:nvSpPr>
          <p:cNvPr id="11" name="Rounded Rectangle 9">
            <a:extLst>
              <a:ext uri="{FF2B5EF4-FFF2-40B4-BE49-F238E27FC236}">
                <a16:creationId xmlns:a16="http://schemas.microsoft.com/office/drawing/2014/main" id="{2D883A56-9B66-46CF-B3F7-DA0C25923CBB}"/>
              </a:ext>
            </a:extLst>
          </p:cNvPr>
          <p:cNvSpPr/>
          <p:nvPr/>
        </p:nvSpPr>
        <p:spPr>
          <a:xfrm>
            <a:off x="7978450" y="2845926"/>
            <a:ext cx="2318197" cy="785612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Learners produce a tangible outcome</a:t>
            </a:r>
          </a:p>
        </p:txBody>
      </p:sp>
      <p:sp>
        <p:nvSpPr>
          <p:cNvPr id="12" name="Left-Right Arrow 10">
            <a:extLst>
              <a:ext uri="{FF2B5EF4-FFF2-40B4-BE49-F238E27FC236}">
                <a16:creationId xmlns:a16="http://schemas.microsoft.com/office/drawing/2014/main" id="{FD605DD9-AF0F-4C72-8EFC-90486531F4C3}"/>
              </a:ext>
            </a:extLst>
          </p:cNvPr>
          <p:cNvSpPr/>
          <p:nvPr/>
        </p:nvSpPr>
        <p:spPr>
          <a:xfrm>
            <a:off x="1986380" y="5165633"/>
            <a:ext cx="8036417" cy="695460"/>
          </a:xfrm>
          <a:prstGeom prst="left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“Risk” Continuum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30AC758-01F2-4D28-8FCA-E63D50A9F0B8}"/>
              </a:ext>
            </a:extLst>
          </p:cNvPr>
          <p:cNvSpPr/>
          <p:nvPr/>
        </p:nvSpPr>
        <p:spPr>
          <a:xfrm>
            <a:off x="318573" y="5062602"/>
            <a:ext cx="1463208" cy="100455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Activity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B024CA8-2455-4ED4-9278-8A860C7AAC2A}"/>
              </a:ext>
            </a:extLst>
          </p:cNvPr>
          <p:cNvSpPr/>
          <p:nvPr/>
        </p:nvSpPr>
        <p:spPr>
          <a:xfrm>
            <a:off x="10258916" y="5062602"/>
            <a:ext cx="1547612" cy="100455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Course/ Program</a:t>
            </a:r>
          </a:p>
        </p:txBody>
      </p:sp>
      <p:sp>
        <p:nvSpPr>
          <p:cNvPr id="15" name="Rounded Rectangle 13">
            <a:extLst>
              <a:ext uri="{FF2B5EF4-FFF2-40B4-BE49-F238E27FC236}">
                <a16:creationId xmlns:a16="http://schemas.microsoft.com/office/drawing/2014/main" id="{C54391DA-410B-4875-94D5-B57FF12FBE88}"/>
              </a:ext>
            </a:extLst>
          </p:cNvPr>
          <p:cNvSpPr/>
          <p:nvPr/>
        </p:nvSpPr>
        <p:spPr>
          <a:xfrm>
            <a:off x="3401457" y="4162678"/>
            <a:ext cx="2318197" cy="785612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Asking questions / </a:t>
            </a:r>
          </a:p>
          <a:p>
            <a:pPr algn="ctr"/>
            <a:r>
              <a:rPr lang="en-US" dirty="0"/>
              <a:t>investigating 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FE6FE058-2C32-41FD-8D22-69EA2F8C1E0C}"/>
              </a:ext>
            </a:extLst>
          </p:cNvPr>
          <p:cNvCxnSpPr>
            <a:stCxn id="5" idx="2"/>
            <a:endCxn id="7" idx="3"/>
          </p:cNvCxnSpPr>
          <p:nvPr/>
        </p:nvCxnSpPr>
        <p:spPr>
          <a:xfrm flipH="1" flipV="1">
            <a:off x="3473012" y="1993778"/>
            <a:ext cx="1407071" cy="268669"/>
          </a:xfrm>
          <a:prstGeom prst="straightConnector1">
            <a:avLst/>
          </a:prstGeom>
          <a:ln w="38100">
            <a:solidFill>
              <a:srgbClr val="C000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8A7B2256-1B46-4770-A493-615E19F2F713}"/>
              </a:ext>
            </a:extLst>
          </p:cNvPr>
          <p:cNvCxnSpPr>
            <a:stCxn id="5" idx="3"/>
            <a:endCxn id="8" idx="3"/>
          </p:cNvCxnSpPr>
          <p:nvPr/>
        </p:nvCxnSpPr>
        <p:spPr>
          <a:xfrm flipH="1">
            <a:off x="3919405" y="3102682"/>
            <a:ext cx="1273735" cy="111161"/>
          </a:xfrm>
          <a:prstGeom prst="straightConnector1">
            <a:avLst/>
          </a:prstGeom>
          <a:ln w="38100">
            <a:solidFill>
              <a:srgbClr val="C000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7CE100E-DC85-479B-8D93-69B674257C43}"/>
              </a:ext>
            </a:extLst>
          </p:cNvPr>
          <p:cNvCxnSpPr>
            <a:stCxn id="5" idx="4"/>
          </p:cNvCxnSpPr>
          <p:nvPr/>
        </p:nvCxnSpPr>
        <p:spPr>
          <a:xfrm flipH="1">
            <a:off x="5193140" y="3450719"/>
            <a:ext cx="755788" cy="711959"/>
          </a:xfrm>
          <a:prstGeom prst="straightConnector1">
            <a:avLst/>
          </a:prstGeom>
          <a:ln w="38100">
            <a:solidFill>
              <a:srgbClr val="C000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F16482FF-8F7F-4707-BBD2-A689F7EEDF3E}"/>
              </a:ext>
            </a:extLst>
          </p:cNvPr>
          <p:cNvCxnSpPr>
            <a:stCxn id="5" idx="4"/>
          </p:cNvCxnSpPr>
          <p:nvPr/>
        </p:nvCxnSpPr>
        <p:spPr>
          <a:xfrm>
            <a:off x="5948928" y="3450719"/>
            <a:ext cx="755787" cy="732388"/>
          </a:xfrm>
          <a:prstGeom prst="straightConnector1">
            <a:avLst/>
          </a:prstGeom>
          <a:ln w="38100">
            <a:solidFill>
              <a:srgbClr val="C000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8119A054-18EA-49BA-B5C1-4B11EA41258D}"/>
              </a:ext>
            </a:extLst>
          </p:cNvPr>
          <p:cNvCxnSpPr>
            <a:stCxn id="5" idx="5"/>
            <a:endCxn id="11" idx="1"/>
          </p:cNvCxnSpPr>
          <p:nvPr/>
        </p:nvCxnSpPr>
        <p:spPr>
          <a:xfrm>
            <a:off x="6704715" y="3102682"/>
            <a:ext cx="1273735" cy="136050"/>
          </a:xfrm>
          <a:prstGeom prst="straightConnector1">
            <a:avLst/>
          </a:prstGeom>
          <a:ln w="38100">
            <a:solidFill>
              <a:srgbClr val="C000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8A9C6CE-23B3-4B5B-976D-B180579F0994}"/>
              </a:ext>
            </a:extLst>
          </p:cNvPr>
          <p:cNvCxnSpPr>
            <a:stCxn id="5" idx="6"/>
            <a:endCxn id="10" idx="1"/>
          </p:cNvCxnSpPr>
          <p:nvPr/>
        </p:nvCxnSpPr>
        <p:spPr>
          <a:xfrm flipV="1">
            <a:off x="7017772" y="1993778"/>
            <a:ext cx="1219443" cy="268669"/>
          </a:xfrm>
          <a:prstGeom prst="straightConnector1">
            <a:avLst/>
          </a:prstGeom>
          <a:ln w="38100">
            <a:solidFill>
              <a:srgbClr val="C000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EBD0977C-BF5D-426C-9E04-B4150120447A}"/>
              </a:ext>
            </a:extLst>
          </p:cNvPr>
          <p:cNvSpPr txBox="1"/>
          <p:nvPr/>
        </p:nvSpPr>
        <p:spPr>
          <a:xfrm>
            <a:off x="502861" y="6200162"/>
            <a:ext cx="110337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Aditomo</a:t>
            </a:r>
            <a:r>
              <a:rPr lang="en-US" sz="1400" dirty="0"/>
              <a:t> et al., 2013; Brown, 2016;; Justice et al., 2007; Justice et al., 2009; </a:t>
            </a:r>
            <a:r>
              <a:rPr lang="en-US" sz="1400" dirty="0" err="1"/>
              <a:t>Laursen</a:t>
            </a:r>
            <a:r>
              <a:rPr lang="en-US" sz="1400" dirty="0"/>
              <a:t>, </a:t>
            </a:r>
            <a:r>
              <a:rPr lang="en-US" sz="1400" dirty="0" err="1"/>
              <a:t>Hassi</a:t>
            </a:r>
            <a:r>
              <a:rPr lang="en-US" sz="1400" dirty="0"/>
              <a:t>, &amp; Hough, 2016; </a:t>
            </a:r>
            <a:r>
              <a:rPr lang="en-US" sz="1400" dirty="0" err="1"/>
              <a:t>Lazonder</a:t>
            </a:r>
            <a:r>
              <a:rPr lang="en-US" sz="1400" dirty="0"/>
              <a:t> &amp; </a:t>
            </a:r>
            <a:r>
              <a:rPr lang="en-US" sz="1400" dirty="0" err="1"/>
              <a:t>Harmsen</a:t>
            </a:r>
            <a:r>
              <a:rPr lang="en-US" sz="1400" dirty="0"/>
              <a:t>, 2016; Lee, 2012; </a:t>
            </a:r>
            <a:r>
              <a:rPr lang="en-US" sz="1400" dirty="0" err="1"/>
              <a:t>Pedaste</a:t>
            </a:r>
            <a:r>
              <a:rPr lang="en-US" sz="1400" dirty="0"/>
              <a:t> et al., 2015; </a:t>
            </a:r>
            <a:r>
              <a:rPr lang="en-US" sz="1400" dirty="0" err="1"/>
              <a:t>Spronken</a:t>
            </a:r>
            <a:r>
              <a:rPr lang="en-US" sz="1400" dirty="0"/>
              <a:t>-Smith &amp; Walker, 2010; </a:t>
            </a:r>
            <a:r>
              <a:rPr lang="en-US" sz="1400" dirty="0" err="1"/>
              <a:t>Spronken</a:t>
            </a:r>
            <a:r>
              <a:rPr lang="en-US" sz="1400" dirty="0"/>
              <a:t>-Smith et al., 2011</a:t>
            </a:r>
            <a:endParaRPr lang="en-CA" sz="1400" dirty="0"/>
          </a:p>
        </p:txBody>
      </p:sp>
    </p:spTree>
    <p:extLst>
      <p:ext uri="{BB962C8B-B14F-4D97-AF65-F5344CB8AC3E}">
        <p14:creationId xmlns:p14="http://schemas.microsoft.com/office/powerpoint/2010/main" val="20634473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866F0A-FB92-40C3-A82A-7E9BE89471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Inquiry-based learning examples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0BA150-0B1F-43D2-A89F-26B940A794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Activity: structured controversy</a:t>
            </a:r>
          </a:p>
          <a:p>
            <a:r>
              <a:rPr lang="en-US" dirty="0"/>
              <a:t>Course: global challenge inquiry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1388492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8ED421-433A-42D5-B600-DD3D73FF1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 to consider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FCC3C3-3515-4F5D-907C-2B2CE50141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Where might there be opportunities to incorporate inquiry-based learning into your teaching practice? </a:t>
            </a:r>
          </a:p>
          <a:p>
            <a:r>
              <a:rPr lang="en-US" dirty="0"/>
              <a:t>What are potential barriers to using inquiry-based learning that would need to be addressed in your context? </a:t>
            </a:r>
          </a:p>
          <a:p>
            <a:r>
              <a:rPr lang="en-US" dirty="0"/>
              <a:t>As a teacher, what are you / would you be worried about when shifting to this kind of approach? </a:t>
            </a:r>
          </a:p>
          <a:p>
            <a:r>
              <a:rPr lang="en-US" dirty="0"/>
              <a:t>How would students need to be supported to thrive when engaging in this kind of learning?  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6344582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224</Words>
  <Application>Microsoft Office PowerPoint</Application>
  <PresentationFormat>Widescreen</PresentationFormat>
  <Paragraphs>27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Inquiry-Based Learning: Enabling Transformation in Teaching and Learning</vt:lpstr>
      <vt:lpstr>PowerPoint Presentation</vt:lpstr>
      <vt:lpstr>Transformation as a pedagogical value</vt:lpstr>
      <vt:lpstr>PowerPoint Presentation</vt:lpstr>
      <vt:lpstr>Inquiry-based learning examples</vt:lpstr>
      <vt:lpstr>Questions to consider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Inquiry-Based Learning: Enabling Transformation in Teaching and Learning</dc:title>
  <dc:creator>Robin Mueller</dc:creator>
  <cp:lastModifiedBy>Robin Mueller</cp:lastModifiedBy>
  <cp:revision>6</cp:revision>
  <dcterms:created xsi:type="dcterms:W3CDTF">2023-01-19T18:09:08Z</dcterms:created>
  <dcterms:modified xsi:type="dcterms:W3CDTF">2023-01-26T01:08:48Z</dcterms:modified>
</cp:coreProperties>
</file>