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theme/theme10.xml" ContentType="application/vnd.openxmlformats-officedocument.theme+xml"/>
  <Override PartName="/ppt/slideLayouts/slideLayout11.xml" ContentType="application/vnd.openxmlformats-officedocument.presentationml.slideLayout+xml"/>
  <Override PartName="/ppt/theme/theme11.xml" ContentType="application/vnd.openxmlformats-officedocument.theme+xml"/>
  <Override PartName="/ppt/slideLayouts/slideLayout12.xml" ContentType="application/vnd.openxmlformats-officedocument.presentationml.slideLayout+xml"/>
  <Override PartName="/ppt/theme/theme1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1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14.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2" r:id="rId1"/>
    <p:sldMasterId id="2147483650" r:id="rId2"/>
    <p:sldMasterId id="2147483654" r:id="rId3"/>
    <p:sldMasterId id="2147483656" r:id="rId4"/>
    <p:sldMasterId id="2147483741" r:id="rId5"/>
    <p:sldMasterId id="2147483730" r:id="rId6"/>
    <p:sldMasterId id="2147483739" r:id="rId7"/>
    <p:sldMasterId id="2147483658" r:id="rId8"/>
    <p:sldMasterId id="2147483670" r:id="rId9"/>
    <p:sldMasterId id="2147483682" r:id="rId10"/>
    <p:sldMasterId id="2147483694" r:id="rId11"/>
    <p:sldMasterId id="2147483732" r:id="rId12"/>
    <p:sldMasterId id="2147483706" r:id="rId13"/>
    <p:sldMasterId id="2147483718" r:id="rId14"/>
    <p:sldMasterId id="2147483734" r:id="rId15"/>
  </p:sldMasterIdLst>
  <p:notesMasterIdLst>
    <p:notesMasterId r:id="rId24"/>
  </p:notesMasterIdLst>
  <p:handoutMasterIdLst>
    <p:handoutMasterId r:id="rId25"/>
  </p:handoutMasterIdLst>
  <p:sldIdLst>
    <p:sldId id="258" r:id="rId16"/>
    <p:sldId id="269" r:id="rId17"/>
    <p:sldId id="302" r:id="rId18"/>
    <p:sldId id="301" r:id="rId19"/>
    <p:sldId id="272" r:id="rId20"/>
    <p:sldId id="267" r:id="rId21"/>
    <p:sldId id="303" r:id="rId22"/>
    <p:sldId id="300"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3645"/>
    <a:srgbClr val="2BA9B9"/>
    <a:srgbClr val="252835"/>
    <a:srgbClr val="2EABBA"/>
    <a:srgbClr val="30A8B2"/>
    <a:srgbClr val="009DA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9179" autoAdjust="0"/>
  </p:normalViewPr>
  <p:slideViewPr>
    <p:cSldViewPr snapToGrid="0" snapToObjects="1">
      <p:cViewPr varScale="1">
        <p:scale>
          <a:sx n="114" d="100"/>
          <a:sy n="114" d="100"/>
        </p:scale>
        <p:origin x="150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88" d="100"/>
          <a:sy n="88" d="100"/>
        </p:scale>
        <p:origin x="-3870" y="-12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6.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4.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39669F0-B897-4FEA-8FB3-4560A50CA4AA}" type="datetimeFigureOut">
              <a:rPr lang="en-US" smtClean="0"/>
              <a:t>1/27/2022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7F3E023-B587-40E0-BA12-269F5A4E7240}" type="slidenum">
              <a:rPr lang="en-US" smtClean="0"/>
              <a:t>‹#›</a:t>
            </a:fld>
            <a:endParaRPr lang="en-US"/>
          </a:p>
        </p:txBody>
      </p:sp>
    </p:spTree>
    <p:extLst>
      <p:ext uri="{BB962C8B-B14F-4D97-AF65-F5344CB8AC3E}">
        <p14:creationId xmlns:p14="http://schemas.microsoft.com/office/powerpoint/2010/main" val="88773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C49751-F982-4BBC-B5E9-11519A936D13}" type="datetimeFigureOut">
              <a:rPr lang="en-US" smtClean="0"/>
              <a:t>1/27/2022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21C99C-756F-4199-93C1-06CD41658318}" type="slidenum">
              <a:rPr lang="en-US" smtClean="0"/>
              <a:t>‹#›</a:t>
            </a:fld>
            <a:endParaRPr lang="en-US"/>
          </a:p>
        </p:txBody>
      </p:sp>
    </p:spTree>
    <p:extLst>
      <p:ext uri="{BB962C8B-B14F-4D97-AF65-F5344CB8AC3E}">
        <p14:creationId xmlns:p14="http://schemas.microsoft.com/office/powerpoint/2010/main" val="3878532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b="1" dirty="0"/>
              <a:t>Title</a:t>
            </a:r>
            <a:r>
              <a:rPr lang="en-CA" b="1" baseline="0" dirty="0"/>
              <a:t> slides</a:t>
            </a:r>
            <a:endParaRPr lang="en-CA" b="1" dirty="0"/>
          </a:p>
          <a:p>
            <a:pPr marL="0" marR="0" indent="0" algn="l" defTabSz="914400" rtl="0" eaLnBrk="1" fontAlgn="auto" latinLnBrk="0" hangingPunct="1">
              <a:lnSpc>
                <a:spcPct val="100000"/>
              </a:lnSpc>
              <a:spcBef>
                <a:spcPts val="0"/>
              </a:spcBef>
              <a:spcAft>
                <a:spcPts val="0"/>
              </a:spcAft>
              <a:buClrTx/>
              <a:buSzTx/>
              <a:buFontTx/>
              <a:buNone/>
              <a:tabLst/>
              <a:defRPr/>
            </a:pPr>
            <a:r>
              <a:rPr lang="en-CA" dirty="0"/>
              <a:t>There are five</a:t>
            </a:r>
            <a:r>
              <a:rPr lang="en-CA" baseline="0" dirty="0"/>
              <a:t> different title slide image options. Text boxes can be customized or deleted. </a:t>
            </a:r>
          </a:p>
          <a:p>
            <a:pPr marL="0" marR="0" indent="0" algn="l" defTabSz="914400" rtl="0" eaLnBrk="1" fontAlgn="auto" latinLnBrk="0" hangingPunct="1">
              <a:lnSpc>
                <a:spcPct val="100000"/>
              </a:lnSpc>
              <a:spcBef>
                <a:spcPts val="0"/>
              </a:spcBef>
              <a:spcAft>
                <a:spcPts val="0"/>
              </a:spcAft>
              <a:buClrTx/>
              <a:buSzTx/>
              <a:buFontTx/>
              <a:buNone/>
              <a:tabLst/>
              <a:defRPr/>
            </a:pPr>
            <a:endParaRPr lang="en-CA" baseline="0"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Add a slide: Under the ‘Home’ menu, click on ‘New Slide’ and select the layout you would like to use.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Duplicate a slide: In the left navigation window, right-click on the slide you would like to duplicate and select ‘Duplicate Slide’.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Delete a slide: In the left navigation window, right-click on the slide you would like to delete and select ‘Delete Slide’.</a:t>
            </a:r>
          </a:p>
        </p:txBody>
      </p:sp>
      <p:sp>
        <p:nvSpPr>
          <p:cNvPr id="4" name="Slide Number Placeholder 3"/>
          <p:cNvSpPr>
            <a:spLocks noGrp="1"/>
          </p:cNvSpPr>
          <p:nvPr>
            <p:ph type="sldNum" sz="quarter" idx="10"/>
          </p:nvPr>
        </p:nvSpPr>
        <p:spPr/>
        <p:txBody>
          <a:bodyPr/>
          <a:lstStyle/>
          <a:p>
            <a:fld id="{4621C99C-756F-4199-93C1-06CD41658318}" type="slidenum">
              <a:rPr lang="en-US" smtClean="0"/>
              <a:t>1</a:t>
            </a:fld>
            <a:endParaRPr lang="en-US"/>
          </a:p>
        </p:txBody>
      </p:sp>
    </p:spTree>
    <p:extLst>
      <p:ext uri="{BB962C8B-B14F-4D97-AF65-F5344CB8AC3E}">
        <p14:creationId xmlns:p14="http://schemas.microsoft.com/office/powerpoint/2010/main" val="2979830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b="1" dirty="0"/>
              <a:t>Content</a:t>
            </a:r>
            <a:r>
              <a:rPr lang="en-CA" b="1" baseline="0" dirty="0"/>
              <a:t> slides</a:t>
            </a:r>
            <a:endParaRPr lang="en-CA" b="1" dirty="0"/>
          </a:p>
          <a:p>
            <a:pPr marL="0" marR="0" indent="0" algn="l" defTabSz="914400" rtl="0" eaLnBrk="1" fontAlgn="auto" latinLnBrk="0" hangingPunct="1">
              <a:lnSpc>
                <a:spcPct val="100000"/>
              </a:lnSpc>
              <a:spcBef>
                <a:spcPts val="0"/>
              </a:spcBef>
              <a:spcAft>
                <a:spcPts val="0"/>
              </a:spcAft>
              <a:buClrTx/>
              <a:buSzTx/>
              <a:buFontTx/>
              <a:buNone/>
              <a:tabLst/>
              <a:defRPr/>
            </a:pPr>
            <a:r>
              <a:rPr lang="en-CA" dirty="0"/>
              <a:t>There are 10</a:t>
            </a:r>
            <a:r>
              <a:rPr lang="en-CA" baseline="0" dirty="0"/>
              <a:t> different content slide layout options. Text boxes can be customized or deleted.</a:t>
            </a:r>
          </a:p>
          <a:p>
            <a:pPr marL="0" marR="0" indent="0" algn="l" defTabSz="914400" rtl="0" eaLnBrk="1" fontAlgn="auto" latinLnBrk="0" hangingPunct="1">
              <a:lnSpc>
                <a:spcPct val="100000"/>
              </a:lnSpc>
              <a:spcBef>
                <a:spcPts val="0"/>
              </a:spcBef>
              <a:spcAft>
                <a:spcPts val="0"/>
              </a:spcAft>
              <a:buClrTx/>
              <a:buSzTx/>
              <a:buFontTx/>
              <a:buNone/>
              <a:tabLst/>
              <a:defRPr/>
            </a:pPr>
            <a:endParaRPr lang="en-CA" baseline="0"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Add a slide: Under the ‘Home’ menu, click on ‘New Slide’ and select the layout you would like to use.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Duplicate a slide: In the left navigation window, right-click on the slide you would like to duplicate and select ‘Duplicate Slide’.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Delete a slide: In the left navigation window, right-click on the slide you would like to delete and select ‘Delete Slide’.</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4621C99C-756F-4199-93C1-06CD41658318}" type="slidenum">
              <a:rPr lang="en-US" smtClean="0"/>
              <a:t>6</a:t>
            </a:fld>
            <a:endParaRPr lang="en-US"/>
          </a:p>
        </p:txBody>
      </p:sp>
    </p:spTree>
    <p:extLst>
      <p:ext uri="{BB962C8B-B14F-4D97-AF65-F5344CB8AC3E}">
        <p14:creationId xmlns:p14="http://schemas.microsoft.com/office/powerpoint/2010/main" val="27410425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opt 1">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7"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1199312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divider opt 3">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6"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1675638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divider opt 4">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6"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119678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divider custom image">
    <p:spTree>
      <p:nvGrpSpPr>
        <p:cNvPr id="1" name=""/>
        <p:cNvGrpSpPr/>
        <p:nvPr/>
      </p:nvGrpSpPr>
      <p:grpSpPr>
        <a:xfrm>
          <a:off x="0" y="0"/>
          <a:ext cx="0" cy="0"/>
          <a:chOff x="0" y="0"/>
          <a:chExt cx="0" cy="0"/>
        </a:xfrm>
      </p:grpSpPr>
      <p:grpSp>
        <p:nvGrpSpPr>
          <p:cNvPr id="5" name="Group 4"/>
          <p:cNvGrpSpPr>
            <a:grpSpLocks noChangeAspect="1"/>
          </p:cNvGrpSpPr>
          <p:nvPr userDrawn="1"/>
        </p:nvGrpSpPr>
        <p:grpSpPr>
          <a:xfrm>
            <a:off x="0" y="0"/>
            <a:ext cx="6400800" cy="6858000"/>
            <a:chOff x="0" y="0"/>
            <a:chExt cx="6400800" cy="6858000"/>
          </a:xfrm>
          <a:solidFill>
            <a:srgbClr val="F0F1EE"/>
          </a:solidFill>
        </p:grpSpPr>
        <p:sp>
          <p:nvSpPr>
            <p:cNvPr id="6"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0" y="0"/>
              <a:ext cx="508000" cy="50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Rectangle 9"/>
          <p:cNvSpPr/>
          <p:nvPr userDrawn="1"/>
        </p:nvSpPr>
        <p:spPr>
          <a:xfrm>
            <a:off x="0" y="-1"/>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Picture Placeholder 9"/>
          <p:cNvSpPr>
            <a:spLocks noGrp="1"/>
          </p:cNvSpPr>
          <p:nvPr>
            <p:ph type="pic" sz="quarter" idx="12"/>
          </p:nvPr>
        </p:nvSpPr>
        <p:spPr>
          <a:xfrm>
            <a:off x="3648870" y="-19050"/>
            <a:ext cx="5512578" cy="6891337"/>
          </a:xfrm>
          <a:custGeom>
            <a:avLst/>
            <a:gdLst>
              <a:gd name="connsiteX0" fmla="*/ 0 w 5554662"/>
              <a:gd name="connsiteY0" fmla="*/ 0 h 6858000"/>
              <a:gd name="connsiteX1" fmla="*/ 5554662 w 5554662"/>
              <a:gd name="connsiteY1" fmla="*/ 0 h 6858000"/>
              <a:gd name="connsiteX2" fmla="*/ 5554662 w 5554662"/>
              <a:gd name="connsiteY2" fmla="*/ 6858000 h 6858000"/>
              <a:gd name="connsiteX3" fmla="*/ 0 w 5554662"/>
              <a:gd name="connsiteY3" fmla="*/ 6858000 h 6858000"/>
              <a:gd name="connsiteX4" fmla="*/ 0 w 5554662"/>
              <a:gd name="connsiteY4" fmla="*/ 0 h 6858000"/>
              <a:gd name="connsiteX0" fmla="*/ 2819400 w 5554662"/>
              <a:gd name="connsiteY0" fmla="*/ 0 h 6867525"/>
              <a:gd name="connsiteX1" fmla="*/ 5554662 w 5554662"/>
              <a:gd name="connsiteY1" fmla="*/ 9525 h 6867525"/>
              <a:gd name="connsiteX2" fmla="*/ 5554662 w 5554662"/>
              <a:gd name="connsiteY2" fmla="*/ 6867525 h 6867525"/>
              <a:gd name="connsiteX3" fmla="*/ 0 w 5554662"/>
              <a:gd name="connsiteY3" fmla="*/ 6867525 h 6867525"/>
              <a:gd name="connsiteX4" fmla="*/ 2819400 w 5554662"/>
              <a:gd name="connsiteY4" fmla="*/ 0 h 6867525"/>
              <a:gd name="connsiteX0" fmla="*/ 2759869 w 5495131"/>
              <a:gd name="connsiteY0" fmla="*/ 0 h 6874669"/>
              <a:gd name="connsiteX1" fmla="*/ 5495131 w 5495131"/>
              <a:gd name="connsiteY1" fmla="*/ 9525 h 6874669"/>
              <a:gd name="connsiteX2" fmla="*/ 5495131 w 5495131"/>
              <a:gd name="connsiteY2" fmla="*/ 6867525 h 6874669"/>
              <a:gd name="connsiteX3" fmla="*/ 0 w 5495131"/>
              <a:gd name="connsiteY3" fmla="*/ 6874669 h 6874669"/>
              <a:gd name="connsiteX4" fmla="*/ 2759869 w 5495131"/>
              <a:gd name="connsiteY4" fmla="*/ 0 h 6874669"/>
              <a:gd name="connsiteX0" fmla="*/ 2759869 w 5507037"/>
              <a:gd name="connsiteY0" fmla="*/ 0 h 6881812"/>
              <a:gd name="connsiteX1" fmla="*/ 5495131 w 5507037"/>
              <a:gd name="connsiteY1" fmla="*/ 9525 h 6881812"/>
              <a:gd name="connsiteX2" fmla="*/ 5507037 w 5507037"/>
              <a:gd name="connsiteY2" fmla="*/ 6881812 h 6881812"/>
              <a:gd name="connsiteX3" fmla="*/ 0 w 5507037"/>
              <a:gd name="connsiteY3" fmla="*/ 6874669 h 6881812"/>
              <a:gd name="connsiteX4" fmla="*/ 2759869 w 5507037"/>
              <a:gd name="connsiteY4" fmla="*/ 0 h 6881812"/>
              <a:gd name="connsiteX0" fmla="*/ 2743200 w 5507037"/>
              <a:gd name="connsiteY0" fmla="*/ 0 h 6886574"/>
              <a:gd name="connsiteX1" fmla="*/ 5495131 w 5507037"/>
              <a:gd name="connsiteY1" fmla="*/ 14287 h 6886574"/>
              <a:gd name="connsiteX2" fmla="*/ 5507037 w 5507037"/>
              <a:gd name="connsiteY2" fmla="*/ 6886574 h 6886574"/>
              <a:gd name="connsiteX3" fmla="*/ 0 w 5507037"/>
              <a:gd name="connsiteY3" fmla="*/ 6879431 h 6886574"/>
              <a:gd name="connsiteX4" fmla="*/ 2743200 w 5507037"/>
              <a:gd name="connsiteY4" fmla="*/ 0 h 6886574"/>
              <a:gd name="connsiteX0" fmla="*/ 2743200 w 5512578"/>
              <a:gd name="connsiteY0" fmla="*/ 4763 h 6891337"/>
              <a:gd name="connsiteX1" fmla="*/ 5511800 w 5512578"/>
              <a:gd name="connsiteY1" fmla="*/ 0 h 6891337"/>
              <a:gd name="connsiteX2" fmla="*/ 5507037 w 5512578"/>
              <a:gd name="connsiteY2" fmla="*/ 6891337 h 6891337"/>
              <a:gd name="connsiteX3" fmla="*/ 0 w 5512578"/>
              <a:gd name="connsiteY3" fmla="*/ 6884194 h 6891337"/>
              <a:gd name="connsiteX4" fmla="*/ 2743200 w 5512578"/>
              <a:gd name="connsiteY4" fmla="*/ 4763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2578" h="6891337">
                <a:moveTo>
                  <a:pt x="2743200" y="4763"/>
                </a:moveTo>
                <a:lnTo>
                  <a:pt x="5511800" y="0"/>
                </a:lnTo>
                <a:cubicBezTo>
                  <a:pt x="5515769" y="2290762"/>
                  <a:pt x="5503068" y="4600575"/>
                  <a:pt x="5507037" y="6891337"/>
                </a:cubicBezTo>
                <a:lnTo>
                  <a:pt x="0" y="6884194"/>
                </a:lnTo>
                <a:lnTo>
                  <a:pt x="2743200" y="4763"/>
                </a:lnTo>
                <a:close/>
              </a:path>
            </a:pathLst>
          </a:custGeom>
        </p:spPr>
        <p:txBody>
          <a:bodyPr/>
          <a:lstStyle/>
          <a:p>
            <a:endParaRPr lang="en-US"/>
          </a:p>
        </p:txBody>
      </p:sp>
      <p:pic>
        <p:nvPicPr>
          <p:cNvPr id="12" name="Picture 11" descr="16-3969_Corporate - Powerpoint Template Refresh_vector_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2400" y="5486400"/>
            <a:ext cx="1371600" cy="1371600"/>
          </a:xfrm>
          <a:prstGeom prst="rect">
            <a:avLst/>
          </a:prstGeom>
        </p:spPr>
      </p:pic>
      <p:sp>
        <p:nvSpPr>
          <p:cNvPr id="15"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16"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8282305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12" name="Text Placeholder 11"/>
          <p:cNvSpPr>
            <a:spLocks noGrp="1"/>
          </p:cNvSpPr>
          <p:nvPr>
            <p:ph type="body" sz="quarter" idx="11" hasCustomPrompt="1"/>
          </p:nvPr>
        </p:nvSpPr>
        <p:spPr>
          <a:xfrm>
            <a:off x="641350" y="1943104"/>
            <a:ext cx="7388225" cy="1703610"/>
          </a:xfrm>
          <a:prstGeom prst="rect">
            <a:avLst/>
          </a:prstGeom>
        </p:spPr>
        <p:txBody>
          <a:bodyPr vert="horz"/>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p>
        </p:txBody>
      </p:sp>
    </p:spTree>
    <p:extLst>
      <p:ext uri="{BB962C8B-B14F-4D97-AF65-F5344CB8AC3E}">
        <p14:creationId xmlns:p14="http://schemas.microsoft.com/office/powerpoint/2010/main" val="16151767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subhead">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8"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9" name="Text Placeholder 11"/>
          <p:cNvSpPr>
            <a:spLocks noGrp="1"/>
          </p:cNvSpPr>
          <p:nvPr>
            <p:ph type="body" sz="quarter" idx="12" hasCustomPrompt="1"/>
          </p:nvPr>
        </p:nvSpPr>
        <p:spPr>
          <a:xfrm>
            <a:off x="641350" y="2360370"/>
            <a:ext cx="7388225" cy="1703610"/>
          </a:xfrm>
          <a:prstGeom prst="rect">
            <a:avLst/>
          </a:prstGeom>
        </p:spPr>
        <p:txBody>
          <a:bodyPr vert="horz"/>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p>
        </p:txBody>
      </p:sp>
    </p:spTree>
    <p:extLst>
      <p:ext uri="{BB962C8B-B14F-4D97-AF65-F5344CB8AC3E}">
        <p14:creationId xmlns:p14="http://schemas.microsoft.com/office/powerpoint/2010/main" val="40683202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two column">
    <p:spTree>
      <p:nvGrpSpPr>
        <p:cNvPr id="1" name=""/>
        <p:cNvGrpSpPr/>
        <p:nvPr/>
      </p:nvGrpSpPr>
      <p:grpSpPr>
        <a:xfrm>
          <a:off x="0" y="0"/>
          <a:ext cx="0" cy="0"/>
          <a:chOff x="0" y="0"/>
          <a:chExt cx="0" cy="0"/>
        </a:xfrm>
      </p:grpSpPr>
      <p:sp>
        <p:nvSpPr>
          <p:cNvPr id="5"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6" name="Text Placeholder 11"/>
          <p:cNvSpPr>
            <a:spLocks noGrp="1"/>
          </p:cNvSpPr>
          <p:nvPr>
            <p:ph type="body" sz="quarter" idx="12" hasCustomPrompt="1"/>
          </p:nvPr>
        </p:nvSpPr>
        <p:spPr>
          <a:xfrm>
            <a:off x="641350" y="1943104"/>
            <a:ext cx="7388225" cy="3536040"/>
          </a:xfrm>
          <a:prstGeom prst="rect">
            <a:avLst/>
          </a:prstGeom>
        </p:spPr>
        <p:txBody>
          <a:bodyPr vert="horz" numCol="2" spcCol="259200"/>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 </a:t>
            </a:r>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 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r>
              <a:rPr lang="en-US" dirty="0" err="1"/>
              <a:t>facilisis</a:t>
            </a:r>
            <a:r>
              <a:rPr lang="en-US" dirty="0"/>
              <a:t>, </a:t>
            </a:r>
            <a:r>
              <a:rPr lang="en-US" dirty="0" err="1"/>
              <a:t>eu</a:t>
            </a:r>
            <a:r>
              <a:rPr lang="en-US" dirty="0"/>
              <a:t> </a:t>
            </a:r>
            <a:r>
              <a:rPr lang="en-US" dirty="0" err="1"/>
              <a:t>ultricies</a:t>
            </a:r>
            <a:r>
              <a:rPr lang="en-US" dirty="0"/>
              <a:t> </a:t>
            </a:r>
            <a:r>
              <a:rPr lang="en-US" dirty="0" err="1"/>
              <a:t>mauris</a:t>
            </a:r>
            <a:r>
              <a:rPr lang="en-US" dirty="0"/>
              <a:t> </a:t>
            </a:r>
            <a:r>
              <a:rPr lang="en-US" dirty="0" err="1"/>
              <a:t>congue</a:t>
            </a:r>
            <a:r>
              <a:rPr lang="en-US" dirty="0"/>
              <a:t>. </a:t>
            </a:r>
            <a:r>
              <a:rPr lang="en-US" dirty="0" err="1"/>
              <a:t>Cras</a:t>
            </a:r>
            <a:r>
              <a:rPr lang="en-US" dirty="0"/>
              <a:t> non ante </a:t>
            </a:r>
            <a:r>
              <a:rPr lang="en-US" dirty="0" err="1"/>
              <a:t>sapien</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p>
          <a:p>
            <a:pPr lvl="0"/>
            <a:endParaRPr lang="en-US" dirty="0" err="1"/>
          </a:p>
        </p:txBody>
      </p:sp>
    </p:spTree>
    <p:extLst>
      <p:ext uri="{BB962C8B-B14F-4D97-AF65-F5344CB8AC3E}">
        <p14:creationId xmlns:p14="http://schemas.microsoft.com/office/powerpoint/2010/main" val="19203073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ubhead two column">
    <p:spTree>
      <p:nvGrpSpPr>
        <p:cNvPr id="1" name=""/>
        <p:cNvGrpSpPr/>
        <p:nvPr/>
      </p:nvGrpSpPr>
      <p:grpSpPr>
        <a:xfrm>
          <a:off x="0" y="0"/>
          <a:ext cx="0" cy="0"/>
          <a:chOff x="0" y="0"/>
          <a:chExt cx="0" cy="0"/>
        </a:xfrm>
      </p:grpSpPr>
      <p:sp>
        <p:nvSpPr>
          <p:cNvPr id="5"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6"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7" name="Text Placeholder 11"/>
          <p:cNvSpPr>
            <a:spLocks noGrp="1"/>
          </p:cNvSpPr>
          <p:nvPr>
            <p:ph type="body" sz="quarter" idx="12" hasCustomPrompt="1"/>
          </p:nvPr>
        </p:nvSpPr>
        <p:spPr>
          <a:xfrm>
            <a:off x="641350" y="2360485"/>
            <a:ext cx="7388225" cy="3536040"/>
          </a:xfrm>
          <a:prstGeom prst="rect">
            <a:avLst/>
          </a:prstGeom>
        </p:spPr>
        <p:txBody>
          <a:bodyPr vert="horz" numCol="2" spcCol="259200"/>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 </a:t>
            </a:r>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 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r>
              <a:rPr lang="en-US" dirty="0" err="1"/>
              <a:t>facilisis</a:t>
            </a:r>
            <a:r>
              <a:rPr lang="en-US" dirty="0"/>
              <a:t>, </a:t>
            </a:r>
            <a:r>
              <a:rPr lang="en-US" dirty="0" err="1"/>
              <a:t>eu</a:t>
            </a:r>
            <a:r>
              <a:rPr lang="en-US" dirty="0"/>
              <a:t> </a:t>
            </a:r>
            <a:r>
              <a:rPr lang="en-US" dirty="0" err="1"/>
              <a:t>ultricies</a:t>
            </a:r>
            <a:r>
              <a:rPr lang="en-US" dirty="0"/>
              <a:t> </a:t>
            </a:r>
            <a:r>
              <a:rPr lang="en-US" dirty="0" err="1"/>
              <a:t>mauris</a:t>
            </a:r>
            <a:r>
              <a:rPr lang="en-US" dirty="0"/>
              <a:t> </a:t>
            </a:r>
            <a:r>
              <a:rPr lang="en-US" dirty="0" err="1"/>
              <a:t>congue</a:t>
            </a:r>
            <a:r>
              <a:rPr lang="en-US" dirty="0"/>
              <a:t>. </a:t>
            </a:r>
            <a:r>
              <a:rPr lang="en-US" dirty="0" err="1"/>
              <a:t>Cras</a:t>
            </a:r>
            <a:r>
              <a:rPr lang="en-US" dirty="0"/>
              <a:t> non ante </a:t>
            </a:r>
            <a:r>
              <a:rPr lang="en-US" dirty="0" err="1"/>
              <a:t>sapien</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p>
          <a:p>
            <a:pPr lvl="0"/>
            <a:endParaRPr lang="en-US" dirty="0" err="1"/>
          </a:p>
        </p:txBody>
      </p:sp>
    </p:spTree>
    <p:extLst>
      <p:ext uri="{BB962C8B-B14F-4D97-AF65-F5344CB8AC3E}">
        <p14:creationId xmlns:p14="http://schemas.microsoft.com/office/powerpoint/2010/main" val="42380355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two column bullets">
    <p:spTree>
      <p:nvGrpSpPr>
        <p:cNvPr id="1" name=""/>
        <p:cNvGrpSpPr/>
        <p:nvPr/>
      </p:nvGrpSpPr>
      <p:grpSpPr>
        <a:xfrm>
          <a:off x="0" y="0"/>
          <a:ext cx="0" cy="0"/>
          <a:chOff x="0" y="0"/>
          <a:chExt cx="0" cy="0"/>
        </a:xfrm>
      </p:grpSpPr>
      <p:sp>
        <p:nvSpPr>
          <p:cNvPr id="4"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5" name="Text Placeholder 11"/>
          <p:cNvSpPr>
            <a:spLocks noGrp="1"/>
          </p:cNvSpPr>
          <p:nvPr>
            <p:ph type="body" sz="quarter" idx="12" hasCustomPrompt="1"/>
          </p:nvPr>
        </p:nvSpPr>
        <p:spPr>
          <a:xfrm>
            <a:off x="641451" y="1944476"/>
            <a:ext cx="7388225" cy="3536040"/>
          </a:xfrm>
          <a:prstGeom prst="rect">
            <a:avLst/>
          </a:prstGeom>
        </p:spPr>
        <p:txBody>
          <a:bodyPr vert="horz" numCol="2"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upsum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p>
          <a:p>
            <a:pPr lvl="0"/>
            <a:endParaRPr lang="en-US" dirty="0" err="1"/>
          </a:p>
        </p:txBody>
      </p:sp>
    </p:spTree>
    <p:extLst>
      <p:ext uri="{BB962C8B-B14F-4D97-AF65-F5344CB8AC3E}">
        <p14:creationId xmlns:p14="http://schemas.microsoft.com/office/powerpoint/2010/main" val="8262113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ubhead two column bullets">
    <p:spTree>
      <p:nvGrpSpPr>
        <p:cNvPr id="1" name=""/>
        <p:cNvGrpSpPr/>
        <p:nvPr/>
      </p:nvGrpSpPr>
      <p:grpSpPr>
        <a:xfrm>
          <a:off x="0" y="0"/>
          <a:ext cx="0" cy="0"/>
          <a:chOff x="0" y="0"/>
          <a:chExt cx="0" cy="0"/>
        </a:xfrm>
      </p:grpSpPr>
      <p:sp>
        <p:nvSpPr>
          <p:cNvPr id="5" name="Text Placeholder 11"/>
          <p:cNvSpPr>
            <a:spLocks noGrp="1"/>
          </p:cNvSpPr>
          <p:nvPr>
            <p:ph type="body" sz="quarter" idx="12" hasCustomPrompt="1"/>
          </p:nvPr>
        </p:nvSpPr>
        <p:spPr>
          <a:xfrm>
            <a:off x="641451" y="2325458"/>
            <a:ext cx="7388225" cy="3536040"/>
          </a:xfrm>
          <a:prstGeom prst="rect">
            <a:avLst/>
          </a:prstGeom>
        </p:spPr>
        <p:txBody>
          <a:bodyPr vert="horz" numCol="2"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p>
          <a:p>
            <a:pPr lvl="0"/>
            <a:endParaRPr lang="en-US" dirty="0" err="1"/>
          </a:p>
        </p:txBody>
      </p:sp>
      <p:sp>
        <p:nvSpPr>
          <p:cNvPr id="6"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7"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Tree>
    <p:extLst>
      <p:ext uri="{BB962C8B-B14F-4D97-AF65-F5344CB8AC3E}">
        <p14:creationId xmlns:p14="http://schemas.microsoft.com/office/powerpoint/2010/main" val="21638712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sp>
        <p:nvSpPr>
          <p:cNvPr id="5"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6" name="Text Placeholder 11"/>
          <p:cNvSpPr>
            <a:spLocks noGrp="1"/>
          </p:cNvSpPr>
          <p:nvPr>
            <p:ph type="body" sz="quarter" idx="12" hasCustomPrompt="1"/>
          </p:nvPr>
        </p:nvSpPr>
        <p:spPr>
          <a:xfrm>
            <a:off x="641452" y="1944476"/>
            <a:ext cx="3912406" cy="4088024"/>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497969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pt 2">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7"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25481087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ubhead with image">
    <p:spTree>
      <p:nvGrpSpPr>
        <p:cNvPr id="1" name=""/>
        <p:cNvGrpSpPr/>
        <p:nvPr/>
      </p:nvGrpSpPr>
      <p:grpSpPr>
        <a:xfrm>
          <a:off x="0" y="0"/>
          <a:ext cx="0" cy="0"/>
          <a:chOff x="0" y="0"/>
          <a:chExt cx="0" cy="0"/>
        </a:xfrm>
      </p:grpSpPr>
      <p:sp>
        <p:nvSpPr>
          <p:cNvPr id="5"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6"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10" name="Text Placeholder 11"/>
          <p:cNvSpPr>
            <a:spLocks noGrp="1"/>
          </p:cNvSpPr>
          <p:nvPr>
            <p:ph type="body" sz="quarter" idx="12" hasCustomPrompt="1"/>
          </p:nvPr>
        </p:nvSpPr>
        <p:spPr>
          <a:xfrm>
            <a:off x="641452" y="2325458"/>
            <a:ext cx="3912406" cy="3961042"/>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5565661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custom imag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707063" y="0"/>
            <a:ext cx="3436937" cy="6858000"/>
          </a:xfrm>
          <a:prstGeom prst="rect">
            <a:avLst/>
          </a:prstGeom>
        </p:spPr>
        <p:txBody>
          <a:bodyPr/>
          <a:lstStyle/>
          <a:p>
            <a:endParaRPr lang="en-US"/>
          </a:p>
        </p:txBody>
      </p:sp>
      <p:sp>
        <p:nvSpPr>
          <p:cNvPr id="3" name="Rectangle 2"/>
          <p:cNvSpPr/>
          <p:nvPr userDrawn="1"/>
        </p:nvSpPr>
        <p:spPr>
          <a:xfrm>
            <a:off x="0" y="0"/>
            <a:ext cx="5707629" cy="6858000"/>
          </a:xfrm>
          <a:prstGeom prst="rect">
            <a:avLst/>
          </a:prstGeom>
          <a:solidFill>
            <a:srgbClr val="F0F1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userDrawn="1"/>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11" name="Text Placeholder 11"/>
          <p:cNvSpPr>
            <a:spLocks noGrp="1"/>
          </p:cNvSpPr>
          <p:nvPr>
            <p:ph type="body" sz="quarter" idx="12" hasCustomPrompt="1"/>
          </p:nvPr>
        </p:nvSpPr>
        <p:spPr>
          <a:xfrm>
            <a:off x="641452" y="1944476"/>
            <a:ext cx="3912406" cy="4088024"/>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34106965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ubhead custom imag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707063" y="0"/>
            <a:ext cx="3436937" cy="6858000"/>
          </a:xfrm>
          <a:prstGeom prst="rect">
            <a:avLst/>
          </a:prstGeom>
        </p:spPr>
        <p:txBody>
          <a:bodyPr/>
          <a:lstStyle/>
          <a:p>
            <a:endParaRPr lang="en-US"/>
          </a:p>
        </p:txBody>
      </p:sp>
      <p:sp>
        <p:nvSpPr>
          <p:cNvPr id="3" name="Rectangle 2"/>
          <p:cNvSpPr/>
          <p:nvPr userDrawn="1"/>
        </p:nvSpPr>
        <p:spPr>
          <a:xfrm>
            <a:off x="0" y="0"/>
            <a:ext cx="5707629" cy="6858000"/>
          </a:xfrm>
          <a:prstGeom prst="rect">
            <a:avLst/>
          </a:prstGeom>
          <a:solidFill>
            <a:srgbClr val="F0F1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userDrawn="1"/>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8" name="Text Placeholder 2"/>
          <p:cNvSpPr>
            <a:spLocks noGrp="1"/>
          </p:cNvSpPr>
          <p:nvPr>
            <p:ph type="body" sz="quarter" idx="12"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12" name="Text Placeholder 11"/>
          <p:cNvSpPr>
            <a:spLocks noGrp="1"/>
          </p:cNvSpPr>
          <p:nvPr>
            <p:ph type="body" sz="quarter" idx="13" hasCustomPrompt="1"/>
          </p:nvPr>
        </p:nvSpPr>
        <p:spPr>
          <a:xfrm>
            <a:off x="641452" y="2325458"/>
            <a:ext cx="3912406" cy="3961042"/>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1487526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opt 3">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9"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691807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opt 4">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9"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1779229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opt 5">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5"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22167769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custom image">
    <p:spTree>
      <p:nvGrpSpPr>
        <p:cNvPr id="1" name=""/>
        <p:cNvGrpSpPr/>
        <p:nvPr/>
      </p:nvGrpSpPr>
      <p:grpSpPr>
        <a:xfrm>
          <a:off x="0" y="0"/>
          <a:ext cx="0" cy="0"/>
          <a:chOff x="0" y="0"/>
          <a:chExt cx="0" cy="0"/>
        </a:xfrm>
      </p:grpSpPr>
      <p:sp>
        <p:nvSpPr>
          <p:cNvPr id="10" name="Picture Placeholder 9"/>
          <p:cNvSpPr>
            <a:spLocks noGrp="1"/>
          </p:cNvSpPr>
          <p:nvPr>
            <p:ph type="pic" sz="quarter" idx="12"/>
          </p:nvPr>
        </p:nvSpPr>
        <p:spPr>
          <a:xfrm>
            <a:off x="3648870" y="-19050"/>
            <a:ext cx="5512578" cy="6891337"/>
          </a:xfrm>
          <a:custGeom>
            <a:avLst/>
            <a:gdLst>
              <a:gd name="connsiteX0" fmla="*/ 0 w 5554662"/>
              <a:gd name="connsiteY0" fmla="*/ 0 h 6858000"/>
              <a:gd name="connsiteX1" fmla="*/ 5554662 w 5554662"/>
              <a:gd name="connsiteY1" fmla="*/ 0 h 6858000"/>
              <a:gd name="connsiteX2" fmla="*/ 5554662 w 5554662"/>
              <a:gd name="connsiteY2" fmla="*/ 6858000 h 6858000"/>
              <a:gd name="connsiteX3" fmla="*/ 0 w 5554662"/>
              <a:gd name="connsiteY3" fmla="*/ 6858000 h 6858000"/>
              <a:gd name="connsiteX4" fmla="*/ 0 w 5554662"/>
              <a:gd name="connsiteY4" fmla="*/ 0 h 6858000"/>
              <a:gd name="connsiteX0" fmla="*/ 2819400 w 5554662"/>
              <a:gd name="connsiteY0" fmla="*/ 0 h 6867525"/>
              <a:gd name="connsiteX1" fmla="*/ 5554662 w 5554662"/>
              <a:gd name="connsiteY1" fmla="*/ 9525 h 6867525"/>
              <a:gd name="connsiteX2" fmla="*/ 5554662 w 5554662"/>
              <a:gd name="connsiteY2" fmla="*/ 6867525 h 6867525"/>
              <a:gd name="connsiteX3" fmla="*/ 0 w 5554662"/>
              <a:gd name="connsiteY3" fmla="*/ 6867525 h 6867525"/>
              <a:gd name="connsiteX4" fmla="*/ 2819400 w 5554662"/>
              <a:gd name="connsiteY4" fmla="*/ 0 h 6867525"/>
              <a:gd name="connsiteX0" fmla="*/ 2759869 w 5495131"/>
              <a:gd name="connsiteY0" fmla="*/ 0 h 6874669"/>
              <a:gd name="connsiteX1" fmla="*/ 5495131 w 5495131"/>
              <a:gd name="connsiteY1" fmla="*/ 9525 h 6874669"/>
              <a:gd name="connsiteX2" fmla="*/ 5495131 w 5495131"/>
              <a:gd name="connsiteY2" fmla="*/ 6867525 h 6874669"/>
              <a:gd name="connsiteX3" fmla="*/ 0 w 5495131"/>
              <a:gd name="connsiteY3" fmla="*/ 6874669 h 6874669"/>
              <a:gd name="connsiteX4" fmla="*/ 2759869 w 5495131"/>
              <a:gd name="connsiteY4" fmla="*/ 0 h 6874669"/>
              <a:gd name="connsiteX0" fmla="*/ 2759869 w 5507037"/>
              <a:gd name="connsiteY0" fmla="*/ 0 h 6881812"/>
              <a:gd name="connsiteX1" fmla="*/ 5495131 w 5507037"/>
              <a:gd name="connsiteY1" fmla="*/ 9525 h 6881812"/>
              <a:gd name="connsiteX2" fmla="*/ 5507037 w 5507037"/>
              <a:gd name="connsiteY2" fmla="*/ 6881812 h 6881812"/>
              <a:gd name="connsiteX3" fmla="*/ 0 w 5507037"/>
              <a:gd name="connsiteY3" fmla="*/ 6874669 h 6881812"/>
              <a:gd name="connsiteX4" fmla="*/ 2759869 w 5507037"/>
              <a:gd name="connsiteY4" fmla="*/ 0 h 6881812"/>
              <a:gd name="connsiteX0" fmla="*/ 2743200 w 5507037"/>
              <a:gd name="connsiteY0" fmla="*/ 0 h 6886574"/>
              <a:gd name="connsiteX1" fmla="*/ 5495131 w 5507037"/>
              <a:gd name="connsiteY1" fmla="*/ 14287 h 6886574"/>
              <a:gd name="connsiteX2" fmla="*/ 5507037 w 5507037"/>
              <a:gd name="connsiteY2" fmla="*/ 6886574 h 6886574"/>
              <a:gd name="connsiteX3" fmla="*/ 0 w 5507037"/>
              <a:gd name="connsiteY3" fmla="*/ 6879431 h 6886574"/>
              <a:gd name="connsiteX4" fmla="*/ 2743200 w 5507037"/>
              <a:gd name="connsiteY4" fmla="*/ 0 h 6886574"/>
              <a:gd name="connsiteX0" fmla="*/ 2743200 w 5512578"/>
              <a:gd name="connsiteY0" fmla="*/ 4763 h 6891337"/>
              <a:gd name="connsiteX1" fmla="*/ 5511800 w 5512578"/>
              <a:gd name="connsiteY1" fmla="*/ 0 h 6891337"/>
              <a:gd name="connsiteX2" fmla="*/ 5507037 w 5512578"/>
              <a:gd name="connsiteY2" fmla="*/ 6891337 h 6891337"/>
              <a:gd name="connsiteX3" fmla="*/ 0 w 5512578"/>
              <a:gd name="connsiteY3" fmla="*/ 6884194 h 6891337"/>
              <a:gd name="connsiteX4" fmla="*/ 2743200 w 5512578"/>
              <a:gd name="connsiteY4" fmla="*/ 4763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2578" h="6891337">
                <a:moveTo>
                  <a:pt x="2743200" y="4763"/>
                </a:moveTo>
                <a:lnTo>
                  <a:pt x="5511800" y="0"/>
                </a:lnTo>
                <a:cubicBezTo>
                  <a:pt x="5515769" y="2290762"/>
                  <a:pt x="5503068" y="4600575"/>
                  <a:pt x="5507037" y="6891337"/>
                </a:cubicBezTo>
                <a:lnTo>
                  <a:pt x="0" y="6884194"/>
                </a:lnTo>
                <a:lnTo>
                  <a:pt x="2743200" y="4763"/>
                </a:lnTo>
                <a:close/>
              </a:path>
            </a:pathLst>
          </a:custGeom>
        </p:spPr>
        <p:txBody>
          <a:bodyPr/>
          <a:lstStyle/>
          <a:p>
            <a:endParaRPr lang="en-US"/>
          </a:p>
        </p:txBody>
      </p:sp>
      <p:pic>
        <p:nvPicPr>
          <p:cNvPr id="5" name="Picture 4" descr="16-3969_Corporate - Powerpoint Template Refresh_vector_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2400" y="5486400"/>
            <a:ext cx="1371600" cy="1371600"/>
          </a:xfrm>
          <a:prstGeom prst="rect">
            <a:avLst/>
          </a:prstGeom>
        </p:spPr>
      </p:pic>
      <p:grpSp>
        <p:nvGrpSpPr>
          <p:cNvPr id="6" name="Group 5"/>
          <p:cNvGrpSpPr>
            <a:grpSpLocks noChangeAspect="1"/>
          </p:cNvGrpSpPr>
          <p:nvPr userDrawn="1"/>
        </p:nvGrpSpPr>
        <p:grpSpPr>
          <a:xfrm>
            <a:off x="0" y="0"/>
            <a:ext cx="6400800" cy="6858000"/>
            <a:chOff x="0" y="0"/>
            <a:chExt cx="6400800" cy="6858000"/>
          </a:xfrm>
          <a:solidFill>
            <a:srgbClr val="272B38"/>
          </a:solidFill>
        </p:grpSpPr>
        <p:sp>
          <p:nvSpPr>
            <p:cNvPr id="7"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4"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524095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cknowledgement of Traditional Lands">
    <p:spTree>
      <p:nvGrpSpPr>
        <p:cNvPr id="1" name=""/>
        <p:cNvGrpSpPr/>
        <p:nvPr/>
      </p:nvGrpSpPr>
      <p:grpSpPr>
        <a:xfrm>
          <a:off x="0" y="0"/>
          <a:ext cx="0" cy="0"/>
          <a:chOff x="0" y="0"/>
          <a:chExt cx="0" cy="0"/>
        </a:xfrm>
      </p:grpSpPr>
      <p:pic>
        <p:nvPicPr>
          <p:cNvPr id="5" name="Picture 4" descr="16-3969_Corporate - Powerpoint Template Refresh_vector_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2400" y="5486400"/>
            <a:ext cx="1371600" cy="1371600"/>
          </a:xfrm>
          <a:prstGeom prst="rect">
            <a:avLst/>
          </a:prstGeom>
        </p:spPr>
      </p:pic>
      <p:sp>
        <p:nvSpPr>
          <p:cNvPr id="9" name="TextBox 8"/>
          <p:cNvSpPr txBox="1"/>
          <p:nvPr userDrawn="1"/>
        </p:nvSpPr>
        <p:spPr>
          <a:xfrm>
            <a:off x="371605" y="1713131"/>
            <a:ext cx="4275210" cy="4801314"/>
          </a:xfrm>
          <a:prstGeom prst="rect">
            <a:avLst/>
          </a:prstGeom>
          <a:noFill/>
        </p:spPr>
        <p:txBody>
          <a:bodyPr wrap="square" rtlCol="0">
            <a:spAutoFit/>
          </a:bodyPr>
          <a:lstStyle/>
          <a:p>
            <a:r>
              <a:rPr lang="en-US" sz="1800" b="0" i="0" u="none" strike="noStrike" kern="1200" baseline="0" dirty="0">
                <a:solidFill>
                  <a:srgbClr val="313645"/>
                </a:solidFill>
                <a:latin typeface="+mn-lt"/>
                <a:ea typeface="+mn-ea"/>
                <a:cs typeface="+mn-cs"/>
              </a:rPr>
              <a:t>Royal Roads University acknowledges that the campus is located on the traditional lands of the Xwsepsum (Esquimalt) and </a:t>
            </a:r>
            <a:r>
              <a:rPr lang="en-US" sz="1800" b="0" i="0" u="none" strike="noStrike" kern="1200" baseline="0" dirty="0" err="1">
                <a:solidFill>
                  <a:srgbClr val="313645"/>
                </a:solidFill>
                <a:latin typeface="+mn-lt"/>
                <a:ea typeface="+mn-ea"/>
                <a:cs typeface="+mn-cs"/>
              </a:rPr>
              <a:t>Lekwungen</a:t>
            </a:r>
            <a:r>
              <a:rPr lang="en-US" sz="1800" b="0" i="0" u="none" strike="noStrike" kern="1200" baseline="0" dirty="0">
                <a:solidFill>
                  <a:srgbClr val="313645"/>
                </a:solidFill>
                <a:latin typeface="+mn-lt"/>
                <a:ea typeface="+mn-ea"/>
                <a:cs typeface="+mn-cs"/>
              </a:rPr>
              <a:t> (Songhees) ancestors and families who have lived here for thousands </a:t>
            </a:r>
          </a:p>
          <a:p>
            <a:r>
              <a:rPr lang="en-US" sz="1800" b="0" i="0" u="none" strike="noStrike" kern="1200" baseline="0" dirty="0">
                <a:solidFill>
                  <a:srgbClr val="313645"/>
                </a:solidFill>
                <a:latin typeface="+mn-lt"/>
                <a:ea typeface="+mn-ea"/>
                <a:cs typeface="+mn-cs"/>
              </a:rPr>
              <a:t>of years.</a:t>
            </a:r>
          </a:p>
          <a:p>
            <a:r>
              <a:rPr lang="en-US" sz="1800" b="0" i="0" u="none" strike="noStrike" kern="1200" baseline="0" dirty="0">
                <a:solidFill>
                  <a:srgbClr val="313645"/>
                </a:solidFill>
                <a:latin typeface="+mn-lt"/>
                <a:ea typeface="+mn-ea"/>
                <a:cs typeface="+mn-cs"/>
              </a:rPr>
              <a:t> </a:t>
            </a:r>
            <a:endParaRPr lang="en-CA" sz="1800" b="0" i="0" u="none" strike="noStrike" kern="1200" baseline="0" dirty="0">
              <a:solidFill>
                <a:srgbClr val="313645"/>
              </a:solidFill>
              <a:latin typeface="+mn-lt"/>
              <a:ea typeface="+mn-ea"/>
              <a:cs typeface="+mn-cs"/>
            </a:endParaRPr>
          </a:p>
          <a:p>
            <a:r>
              <a:rPr lang="en-US" sz="1800" b="0" i="0" u="none" strike="noStrike" kern="1200" baseline="0" dirty="0">
                <a:solidFill>
                  <a:srgbClr val="313645"/>
                </a:solidFill>
                <a:latin typeface="+mn-lt"/>
                <a:ea typeface="+mn-ea"/>
                <a:cs typeface="+mn-cs"/>
              </a:rPr>
              <a:t>This land has been part of the fabric of the life of Indigenous communities long before Hatley Castle was built, and it will be long into the future. It is with gratitude that we now learn and work here, where the past, present and future of Indigenous and</a:t>
            </a:r>
            <a:br>
              <a:rPr lang="en-US" sz="1800" b="0" i="0" u="none" strike="noStrike" kern="1200" baseline="0" dirty="0">
                <a:solidFill>
                  <a:srgbClr val="313645"/>
                </a:solidFill>
                <a:latin typeface="+mn-lt"/>
                <a:ea typeface="+mn-ea"/>
                <a:cs typeface="+mn-cs"/>
              </a:rPr>
            </a:br>
            <a:r>
              <a:rPr lang="en-US" sz="1800" b="0" i="0" u="none" strike="noStrike" kern="1200" baseline="0" dirty="0">
                <a:solidFill>
                  <a:srgbClr val="313645"/>
                </a:solidFill>
                <a:latin typeface="+mn-lt"/>
                <a:ea typeface="+mn-ea"/>
                <a:cs typeface="+mn-cs"/>
              </a:rPr>
              <a:t>non-Indigenous students, faculty and</a:t>
            </a:r>
            <a:br>
              <a:rPr lang="en-US" sz="1800" b="0" i="0" u="none" strike="noStrike" kern="1200" baseline="0" dirty="0">
                <a:solidFill>
                  <a:srgbClr val="313645"/>
                </a:solidFill>
                <a:latin typeface="+mn-lt"/>
                <a:ea typeface="+mn-ea"/>
                <a:cs typeface="+mn-cs"/>
              </a:rPr>
            </a:br>
            <a:r>
              <a:rPr lang="en-US" sz="1800" b="0" i="0" u="none" strike="noStrike" kern="1200" baseline="0" dirty="0">
                <a:solidFill>
                  <a:srgbClr val="313645"/>
                </a:solidFill>
                <a:latin typeface="+mn-lt"/>
                <a:ea typeface="+mn-ea"/>
                <a:cs typeface="+mn-cs"/>
              </a:rPr>
              <a:t>staff come together.</a:t>
            </a:r>
            <a:endParaRPr lang="en-CA" sz="1800" b="0" i="0" u="none" strike="noStrike" kern="1200" baseline="0" dirty="0">
              <a:solidFill>
                <a:srgbClr val="313645"/>
              </a:solidFill>
              <a:latin typeface="+mn-lt"/>
              <a:ea typeface="+mn-ea"/>
              <a:cs typeface="+mn-cs"/>
            </a:endParaRPr>
          </a:p>
          <a:p>
            <a:endParaRPr lang="en-US" sz="1800" b="0" i="0" u="none" strike="noStrike" kern="1200" baseline="0" dirty="0">
              <a:solidFill>
                <a:srgbClr val="313645"/>
              </a:solidFill>
              <a:latin typeface="+mn-lt"/>
              <a:ea typeface="+mn-ea"/>
              <a:cs typeface="+mn-cs"/>
            </a:endParaRPr>
          </a:p>
          <a:p>
            <a:r>
              <a:rPr lang="en-US" sz="1800" b="0" i="0" u="none" strike="noStrike" kern="1200" baseline="0" dirty="0" err="1">
                <a:solidFill>
                  <a:srgbClr val="313645"/>
                </a:solidFill>
                <a:latin typeface="+mn-lt"/>
                <a:ea typeface="+mn-ea"/>
                <a:cs typeface="+mn-cs"/>
              </a:rPr>
              <a:t>Hay'sxw'qa</a:t>
            </a:r>
            <a:r>
              <a:rPr lang="en-US" sz="1800" b="0" i="0" u="none" strike="noStrike" kern="1200" baseline="0" dirty="0">
                <a:solidFill>
                  <a:srgbClr val="313645"/>
                </a:solidFill>
                <a:latin typeface="+mn-lt"/>
                <a:ea typeface="+mn-ea"/>
                <a:cs typeface="+mn-cs"/>
              </a:rPr>
              <a:t> </a:t>
            </a:r>
            <a:r>
              <a:rPr lang="en-US" sz="1800" b="0" i="0" u="none" strike="noStrike" kern="1200" baseline="0" dirty="0" err="1">
                <a:solidFill>
                  <a:srgbClr val="313645"/>
                </a:solidFill>
                <a:latin typeface="+mn-lt"/>
                <a:ea typeface="+mn-ea"/>
                <a:cs typeface="+mn-cs"/>
              </a:rPr>
              <a:t>si'em</a:t>
            </a:r>
            <a:r>
              <a:rPr lang="en-US" sz="1800" b="0" i="0" u="none" strike="noStrike" kern="1200" baseline="0" dirty="0">
                <a:solidFill>
                  <a:srgbClr val="313645"/>
                </a:solidFill>
                <a:latin typeface="+mn-lt"/>
                <a:ea typeface="+mn-ea"/>
                <a:cs typeface="+mn-cs"/>
              </a:rPr>
              <a:t>!</a:t>
            </a:r>
            <a:endParaRPr lang="en-CA" sz="1800" b="0" i="0" u="none" strike="noStrike" kern="1200" baseline="0" dirty="0">
              <a:solidFill>
                <a:srgbClr val="313645"/>
              </a:solidFill>
              <a:latin typeface="+mn-lt"/>
              <a:ea typeface="+mn-ea"/>
              <a:cs typeface="+mn-cs"/>
            </a:endParaRPr>
          </a:p>
        </p:txBody>
      </p:sp>
      <p:sp>
        <p:nvSpPr>
          <p:cNvPr id="11" name="Rectangle 10"/>
          <p:cNvSpPr/>
          <p:nvPr userDrawn="1"/>
        </p:nvSpPr>
        <p:spPr>
          <a:xfrm>
            <a:off x="371605" y="731818"/>
            <a:ext cx="4406190" cy="830997"/>
          </a:xfrm>
          <a:prstGeom prst="rect">
            <a:avLst/>
          </a:prstGeom>
        </p:spPr>
        <p:txBody>
          <a:bodyPr wrap="square">
            <a:spAutoFit/>
          </a:bodyPr>
          <a:lstStyle/>
          <a:p>
            <a:r>
              <a:rPr lang="en-US" sz="2400" b="1" i="0" u="none" strike="noStrike" kern="1200" baseline="0" dirty="0">
                <a:solidFill>
                  <a:srgbClr val="2BA9B9"/>
                </a:solidFill>
                <a:latin typeface="Verdana" panose="020B0604030504040204" pitchFamily="34" charset="0"/>
                <a:ea typeface="Verdana" panose="020B0604030504040204" pitchFamily="34" charset="0"/>
                <a:cs typeface="Verdana" panose="020B0604030504040204" pitchFamily="34" charset="0"/>
              </a:rPr>
              <a:t>ACKNOWLEDGMENT OF TRADITIONAL LANDS</a:t>
            </a:r>
          </a:p>
        </p:txBody>
      </p:sp>
    </p:spTree>
    <p:extLst>
      <p:ext uri="{BB962C8B-B14F-4D97-AF65-F5344CB8AC3E}">
        <p14:creationId xmlns:p14="http://schemas.microsoft.com/office/powerpoint/2010/main" val="2680247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divider opt 1">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5"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3206640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divider opt 2">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10"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19187364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theme" Target="../theme/theme10.xml"/><Relationship Id="rId1" Type="http://schemas.openxmlformats.org/officeDocument/2006/relationships/slideLayout" Target="../slideLayouts/slideLayout10.xm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theme" Target="../theme/theme11.xml"/><Relationship Id="rId1" Type="http://schemas.openxmlformats.org/officeDocument/2006/relationships/slideLayout" Target="../slideLayouts/slideLayout11.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2.xml"/></Relationships>
</file>

<file path=ppt/slideMasters/_rels/slideMaster13.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slideLayout" Target="../slideLayouts/slideLayout15.xml"/><Relationship Id="rId7" Type="http://schemas.openxmlformats.org/officeDocument/2006/relationships/theme" Target="../theme/theme1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14.xml.rels><?xml version="1.0" encoding="UTF-8" standalone="yes"?>
<Relationships xmlns="http://schemas.openxmlformats.org/package/2006/relationships"><Relationship Id="rId3" Type="http://schemas.openxmlformats.org/officeDocument/2006/relationships/theme" Target="../theme/theme14.xml"/><Relationship Id="rId2" Type="http://schemas.openxmlformats.org/officeDocument/2006/relationships/slideLayout" Target="../slideLayouts/slideLayout20.xml"/><Relationship Id="rId1" Type="http://schemas.openxmlformats.org/officeDocument/2006/relationships/slideLayout" Target="../slideLayouts/slideLayout19.xml"/><Relationship Id="rId5" Type="http://schemas.openxmlformats.org/officeDocument/2006/relationships/image" Target="../media/image13.jpg"/><Relationship Id="rId4" Type="http://schemas.openxmlformats.org/officeDocument/2006/relationships/image" Target="../media/image12.jpeg"/></Relationships>
</file>

<file path=ppt/slideMasters/_rels/slideMaster15.xml.rels><?xml version="1.0" encoding="UTF-8" standalone="yes"?>
<Relationships xmlns="http://schemas.openxmlformats.org/package/2006/relationships"><Relationship Id="rId3" Type="http://schemas.openxmlformats.org/officeDocument/2006/relationships/theme" Target="../theme/theme15.xml"/><Relationship Id="rId2" Type="http://schemas.openxmlformats.org/officeDocument/2006/relationships/slideLayout" Target="../slideLayouts/slideLayout22.xml"/><Relationship Id="rId1" Type="http://schemas.openxmlformats.org/officeDocument/2006/relationships/slideLayout" Target="../slideLayouts/slideLayout2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theme" Target="../theme/theme8.xml"/><Relationship Id="rId1" Type="http://schemas.openxmlformats.org/officeDocument/2006/relationships/slideLayout" Target="../slideLayouts/slideLayout8.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theme" Target="../theme/theme9.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3.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3538007"/>
      </p:ext>
    </p:extLst>
  </p:cSld>
  <p:clrMap bg1="lt1" tx1="dk1" bg2="lt2" tx2="dk2" accent1="accent1" accent2="accent2" accent3="accent3" accent4="accent4" accent5="accent5" accent6="accent6" hlink="hlink" folHlink="folHlink"/>
  <p:sldLayoutIdLst>
    <p:sldLayoutId id="214748365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6-3969_Corporate - Powerpoint Template Refresh_Section_4.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Rectangle 6"/>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4001193"/>
      </p:ext>
    </p:extLst>
  </p:cSld>
  <p:clrMap bg1="lt1" tx1="dk1" bg2="lt2" tx2="dk2" accent1="accent1" accent2="accent2" accent3="accent3" accent4="accent4" accent5="accent5" accent6="accent6" hlink="hlink" folHlink="folHlink"/>
  <p:sldLayoutIdLst>
    <p:sldLayoutId id="214748369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Section_1.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9304894"/>
      </p:ext>
    </p:extLst>
  </p:cSld>
  <p:clrMap bg1="lt1" tx1="dk1" bg2="lt2" tx2="dk2" accent1="accent1" accent2="accent2" accent3="accent3" accent4="accent4" accent5="accent5" accent6="accent6" hlink="hlink" folHlink="folHlink"/>
  <p:sldLayoutIdLst>
    <p:sldLayoutId id="2147483705"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Group 1"/>
          <p:cNvGrpSpPr>
            <a:grpSpLocks noChangeAspect="1"/>
          </p:cNvGrpSpPr>
          <p:nvPr/>
        </p:nvGrpSpPr>
        <p:grpSpPr>
          <a:xfrm>
            <a:off x="0" y="0"/>
            <a:ext cx="6400800" cy="6858000"/>
            <a:chOff x="0" y="0"/>
            <a:chExt cx="6400800" cy="6858000"/>
          </a:xfrm>
          <a:solidFill>
            <a:srgbClr val="F0F1EE"/>
          </a:solidFill>
        </p:grpSpPr>
        <p:sp>
          <p:nvSpPr>
            <p:cNvPr id="3"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0" y="0"/>
              <a:ext cx="508000" cy="50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 name="Rectangle 4"/>
          <p:cNvSpPr/>
          <p:nvPr/>
        </p:nvSpPr>
        <p:spPr>
          <a:xfrm>
            <a:off x="0" y="-1"/>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7332984"/>
      </p:ext>
    </p:extLst>
  </p:cSld>
  <p:clrMap bg1="lt1" tx1="dk1" bg2="lt2" tx2="dk2" accent1="accent1" accent2="accent2" accent3="accent3" accent4="accent4" accent5="accent5" accent6="accent6" hlink="hlink" folHlink="folHlink"/>
  <p:sldLayoutIdLst>
    <p:sldLayoutId id="2147483733"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16-3969_Corporate - Powerpoint Template Refresh_BKG.jp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0" name="Rectangle 9"/>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423264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BKG.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1205_LICex-16.jpg"/>
          <p:cNvPicPr>
            <a:picLocks noChangeAspect="1"/>
          </p:cNvPicPr>
          <p:nvPr/>
        </p:nvPicPr>
        <p:blipFill rotWithShape="1">
          <a:blip r:embed="rId5">
            <a:alphaModFix/>
            <a:extLst>
              <a:ext uri="{28A0092B-C50C-407E-A947-70E740481C1C}">
                <a14:useLocalDpi xmlns:a14="http://schemas.microsoft.com/office/drawing/2010/main"/>
              </a:ext>
            </a:extLst>
          </a:blip>
          <a:srcRect l="11215" t="1795" r="15971" b="1668"/>
          <a:stretch/>
        </p:blipFill>
        <p:spPr>
          <a:xfrm>
            <a:off x="5707630" y="0"/>
            <a:ext cx="3436370" cy="6858000"/>
          </a:xfrm>
          <a:prstGeom prst="rect">
            <a:avLst/>
          </a:prstGeom>
        </p:spPr>
      </p:pic>
    </p:spTree>
    <p:extLst>
      <p:ext uri="{BB962C8B-B14F-4D97-AF65-F5344CB8AC3E}">
        <p14:creationId xmlns:p14="http://schemas.microsoft.com/office/powerpoint/2010/main" val="3738582420"/>
      </p:ext>
    </p:extLst>
  </p:cSld>
  <p:clrMap bg1="lt1" tx1="dk1" bg2="lt2" tx2="dk2" accent1="accent1" accent2="accent2" accent3="accent3" accent4="accent4" accent5="accent5" accent6="accent6" hlink="hlink" folHlink="folHlink"/>
  <p:sldLayoutIdLst>
    <p:sldLayoutId id="2147483728" r:id="rId1"/>
    <p:sldLayoutId id="2147483729"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926052"/>
      </p:ext>
    </p:extLst>
  </p:cSld>
  <p:clrMap bg1="lt1" tx1="dk1" bg2="lt2" tx2="dk2" accent1="accent1" accent2="accent2" accent3="accent3" accent4="accent4" accent5="accent5" accent6="accent6" hlink="hlink" folHlink="folHlink"/>
  <p:sldLayoutIdLst>
    <p:sldLayoutId id="2147483735" r:id="rId1"/>
    <p:sldLayoutId id="214748373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6-3969_Corporate - Powerpoint Template Refresh_TitleScreen_2.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Rectangle 8"/>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7005787"/>
      </p:ext>
    </p:extLst>
  </p:cSld>
  <p:clrMap bg1="lt1" tx1="dk1" bg2="lt2" tx2="dk2" accent1="accent1" accent2="accent2" accent3="accent3" accent4="accent4" accent5="accent5" accent6="accent6" hlink="hlink" folHlink="folHlink"/>
  <p:sldLayoutIdLst>
    <p:sldLayoutId id="2147483651"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4.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6692591"/>
      </p:ext>
    </p:extLst>
  </p:cSld>
  <p:clrMap bg1="lt1" tx1="dk1" bg2="lt2" tx2="dk2" accent1="accent1" accent2="accent2" accent3="accent3" accent4="accent4" accent5="accent5" accent6="accent6" hlink="hlink" folHlink="folHlink"/>
  <p:sldLayoutIdLst>
    <p:sldLayoutId id="2147483655"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5.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0038662"/>
      </p:ext>
    </p:extLst>
  </p:cSld>
  <p:clrMap bg1="lt1" tx1="dk1" bg2="lt2" tx2="dk2" accent1="accent1" accent2="accent2" accent3="accent3" accent4="accent4" accent5="accent5" accent6="accent6" hlink="hlink" folHlink="folHlink"/>
  <p:sldLayoutIdLst>
    <p:sldLayoutId id="2147483657"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8152974"/>
      </p:ext>
    </p:extLst>
  </p:cSld>
  <p:clrMap bg1="lt1" tx1="dk1" bg2="lt2" tx2="dk2" accent1="accent1" accent2="accent2" accent3="accent3" accent4="accent4" accent5="accent5" accent6="accent6" hlink="hlink" folHlink="folHlink"/>
  <p:sldLayoutIdLst>
    <p:sldLayoutId id="2147483742"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Group 1"/>
          <p:cNvGrpSpPr>
            <a:grpSpLocks noChangeAspect="1"/>
          </p:cNvGrpSpPr>
          <p:nvPr/>
        </p:nvGrpSpPr>
        <p:grpSpPr>
          <a:xfrm>
            <a:off x="0" y="0"/>
            <a:ext cx="6400800" cy="6858000"/>
            <a:chOff x="0" y="0"/>
            <a:chExt cx="6400800" cy="6858000"/>
          </a:xfrm>
          <a:solidFill>
            <a:srgbClr val="272B38"/>
          </a:solidFill>
        </p:grpSpPr>
        <p:sp>
          <p:nvSpPr>
            <p:cNvPr id="3"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142319037"/>
      </p:ext>
    </p:extLst>
  </p:cSld>
  <p:clrMap bg1="lt1" tx1="dk1" bg2="lt2" tx2="dk2" accent1="accent1" accent2="accent2" accent3="accent3" accent4="accent4" accent5="accent5" accent6="accent6" hlink="hlink" folHlink="folHlink"/>
  <p:sldLayoutIdLst>
    <p:sldLayoutId id="2147483731"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17352" t="2" r="24644"/>
          <a:stretch/>
        </p:blipFill>
        <p:spPr>
          <a:xfrm>
            <a:off x="3200400" y="0"/>
            <a:ext cx="5943600" cy="6858000"/>
          </a:xfrm>
          <a:prstGeom prst="rect">
            <a:avLst/>
          </a:prstGeom>
        </p:spPr>
      </p:pic>
      <p:grpSp>
        <p:nvGrpSpPr>
          <p:cNvPr id="7" name="Group 6"/>
          <p:cNvGrpSpPr>
            <a:grpSpLocks noChangeAspect="1"/>
          </p:cNvGrpSpPr>
          <p:nvPr/>
        </p:nvGrpSpPr>
        <p:grpSpPr>
          <a:xfrm>
            <a:off x="0" y="0"/>
            <a:ext cx="6400800" cy="6858000"/>
            <a:chOff x="0" y="0"/>
            <a:chExt cx="6400800" cy="6858000"/>
          </a:xfrm>
          <a:solidFill>
            <a:srgbClr val="F0F1EE"/>
          </a:solidFill>
        </p:grpSpPr>
        <p:sp>
          <p:nvSpPr>
            <p:cNvPr id="8"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0" y="0"/>
              <a:ext cx="508000" cy="50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4" name="Rectangle 3"/>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8214204"/>
      </p:ext>
    </p:extLst>
  </p:cSld>
  <p:clrMap bg1="lt1" tx1="dk1" bg2="lt2" tx2="dk2" accent1="accent1" accent2="accent2" accent3="accent3" accent4="accent4" accent5="accent5" accent6="accent6" hlink="hlink" folHlink="folHlink"/>
  <p:sldLayoutIdLst>
    <p:sldLayoutId id="2147483740"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6-3969_Corporate - Powerpoint Template Refresh_Section_2.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Rectangle 8"/>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4861563"/>
      </p:ext>
    </p:extLst>
  </p:cSld>
  <p:clrMap bg1="lt1" tx1="dk1" bg2="lt2" tx2="dk2" accent1="accent1" accent2="accent2" accent3="accent3" accent4="accent4" accent5="accent5" accent6="accent6" hlink="hlink" folHlink="folHlink"/>
  <p:sldLayoutIdLst>
    <p:sldLayoutId id="2147483669"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Section_3.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7853141"/>
      </p:ext>
    </p:extLst>
  </p:cSld>
  <p:clrMap bg1="lt1" tx1="dk1" bg2="lt2" tx2="dk2" accent1="accent1" accent2="accent2" accent3="accent3" accent4="accent4" accent5="accent5" accent6="accent6" hlink="hlink" folHlink="folHlink"/>
  <p:sldLayoutIdLst>
    <p:sldLayoutId id="2147483681"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71605" y="1371643"/>
            <a:ext cx="4406190" cy="1487256"/>
          </a:xfrm>
        </p:spPr>
        <p:txBody>
          <a:bodyPr/>
          <a:lstStyle/>
          <a:p>
            <a:r>
              <a:rPr lang="en-US" sz="3200" dirty="0"/>
              <a:t> “I ask in duck language”: The transformational value in the RRU LTRM</a:t>
            </a:r>
          </a:p>
        </p:txBody>
      </p:sp>
      <p:sp>
        <p:nvSpPr>
          <p:cNvPr id="3" name="Text Placeholder 2"/>
          <p:cNvSpPr>
            <a:spLocks noGrp="1"/>
          </p:cNvSpPr>
          <p:nvPr>
            <p:ph type="body" sz="quarter" idx="11"/>
          </p:nvPr>
        </p:nvSpPr>
        <p:spPr>
          <a:xfrm>
            <a:off x="371605" y="3581859"/>
            <a:ext cx="3751610" cy="1276241"/>
          </a:xfrm>
        </p:spPr>
        <p:txBody>
          <a:bodyPr/>
          <a:lstStyle/>
          <a:p>
            <a:r>
              <a:rPr lang="en-US" dirty="0"/>
              <a:t>Thursday January 27, 2022</a:t>
            </a:r>
          </a:p>
          <a:p>
            <a:endParaRPr lang="en-US" dirty="0"/>
          </a:p>
          <a:p>
            <a:r>
              <a:rPr lang="en-US" dirty="0"/>
              <a:t>Facilitators:</a:t>
            </a:r>
          </a:p>
          <a:p>
            <a:pPr marL="285750" indent="-285750">
              <a:buFont typeface="Arial" panose="020B0604020202020204" pitchFamily="34" charset="0"/>
              <a:buChar char="•"/>
            </a:pPr>
            <a:r>
              <a:rPr lang="en-CA" dirty="0"/>
              <a:t>Athena Madan, SHS</a:t>
            </a:r>
            <a:endParaRPr lang="en-US" dirty="0"/>
          </a:p>
          <a:p>
            <a:pPr marL="285750" indent="-285750">
              <a:buFont typeface="Arial" panose="020B0604020202020204" pitchFamily="34" charset="0"/>
              <a:buChar char="•"/>
            </a:pPr>
            <a:r>
              <a:rPr lang="en-US" dirty="0"/>
              <a:t>Lauren Halcomb-Smith, CTET</a:t>
            </a:r>
          </a:p>
        </p:txBody>
      </p:sp>
    </p:spTree>
    <p:extLst>
      <p:ext uri="{BB962C8B-B14F-4D97-AF65-F5344CB8AC3E}">
        <p14:creationId xmlns:p14="http://schemas.microsoft.com/office/powerpoint/2010/main" val="23720590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7776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3FDB55-E426-4EEC-9822-8C15A9E657F8}"/>
              </a:ext>
            </a:extLst>
          </p:cNvPr>
          <p:cNvSpPr>
            <a:spLocks noGrp="1"/>
          </p:cNvSpPr>
          <p:nvPr>
            <p:ph type="body" sz="quarter" idx="10"/>
          </p:nvPr>
        </p:nvSpPr>
        <p:spPr>
          <a:xfrm>
            <a:off x="371604" y="2971407"/>
            <a:ext cx="4567466" cy="1030782"/>
          </a:xfrm>
        </p:spPr>
        <p:txBody>
          <a:bodyPr/>
          <a:lstStyle/>
          <a:p>
            <a:r>
              <a:rPr lang="en-US" dirty="0"/>
              <a:t>The Pedagogical Values Series</a:t>
            </a:r>
          </a:p>
          <a:p>
            <a:endParaRPr lang="en-US" dirty="0"/>
          </a:p>
        </p:txBody>
      </p:sp>
      <p:pic>
        <p:nvPicPr>
          <p:cNvPr id="23" name="Picture Placeholder 22">
            <a:extLst>
              <a:ext uri="{FF2B5EF4-FFF2-40B4-BE49-F238E27FC236}">
                <a16:creationId xmlns:a16="http://schemas.microsoft.com/office/drawing/2014/main" id="{20F5759D-0C94-48A9-8E72-074DE26D5243}"/>
              </a:ext>
            </a:extLst>
          </p:cNvPr>
          <p:cNvPicPr>
            <a:picLocks noGrp="1" noChangeAspect="1"/>
          </p:cNvPicPr>
          <p:nvPr>
            <p:ph type="pic" sz="quarter" idx="12"/>
          </p:nvPr>
        </p:nvPicPr>
        <p:blipFill rotWithShape="1">
          <a:blip r:embed="rId2"/>
          <a:srcRect l="15098" t="-35" r="31522" b="35"/>
          <a:stretch/>
        </p:blipFill>
        <p:spPr>
          <a:xfrm>
            <a:off x="3648870" y="-19050"/>
            <a:ext cx="5512578" cy="6891337"/>
          </a:xfrm>
        </p:spPr>
      </p:pic>
    </p:spTree>
    <p:extLst>
      <p:ext uri="{BB962C8B-B14F-4D97-AF65-F5344CB8AC3E}">
        <p14:creationId xmlns:p14="http://schemas.microsoft.com/office/powerpoint/2010/main" val="2177991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6DAA15D-1A9F-44A2-AE87-7B22D22D2B2B}"/>
              </a:ext>
            </a:extLst>
          </p:cNvPr>
          <p:cNvPicPr>
            <a:picLocks noChangeAspect="1"/>
          </p:cNvPicPr>
          <p:nvPr/>
        </p:nvPicPr>
        <p:blipFill>
          <a:blip r:embed="rId2"/>
          <a:stretch>
            <a:fillRect/>
          </a:stretch>
        </p:blipFill>
        <p:spPr>
          <a:xfrm>
            <a:off x="604609" y="2427947"/>
            <a:ext cx="7934782" cy="3331298"/>
          </a:xfrm>
          <a:prstGeom prst="rect">
            <a:avLst/>
          </a:prstGeom>
          <a:ln>
            <a:noFill/>
          </a:ln>
          <a:effectLst>
            <a:outerShdw blurRad="292100" dist="139700" dir="2700000" algn="tl" rotWithShape="0">
              <a:srgbClr val="333333">
                <a:alpha val="65000"/>
              </a:srgbClr>
            </a:outerShdw>
          </a:effectLst>
        </p:spPr>
      </p:pic>
      <p:sp>
        <p:nvSpPr>
          <p:cNvPr id="9" name="Text Placeholder 2">
            <a:extLst>
              <a:ext uri="{FF2B5EF4-FFF2-40B4-BE49-F238E27FC236}">
                <a16:creationId xmlns:a16="http://schemas.microsoft.com/office/drawing/2014/main" id="{52B8364B-2F18-4E20-9E89-F17DFEF433FE}"/>
              </a:ext>
            </a:extLst>
          </p:cNvPr>
          <p:cNvSpPr txBox="1">
            <a:spLocks/>
          </p:cNvSpPr>
          <p:nvPr/>
        </p:nvSpPr>
        <p:spPr>
          <a:xfrm>
            <a:off x="410159" y="1283963"/>
            <a:ext cx="7712853" cy="644517"/>
          </a:xfrm>
          <a:prstGeom prst="rect">
            <a:avLst/>
          </a:prstGeom>
        </p:spPr>
        <p:txBody>
          <a:bodyPr vert="horz"/>
          <a:lstStyle>
            <a:lvl1pPr marL="0" indent="0" algn="l" defTabSz="457200" rtl="0" eaLnBrk="1" latinLnBrk="0" hangingPunct="1">
              <a:lnSpc>
                <a:spcPct val="80000"/>
              </a:lnSpc>
              <a:spcBef>
                <a:spcPts val="0"/>
              </a:spcBef>
              <a:buFont typeface="Arial"/>
              <a:buNone/>
              <a:defRPr sz="2900" b="1" i="0" kern="900" spc="-180" baseline="0">
                <a:solidFill>
                  <a:srgbClr val="2BA9B9"/>
                </a:solidFill>
                <a:latin typeface="Verdana"/>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Learning, Teaching, &amp; Research Model (LTRM)</a:t>
            </a:r>
          </a:p>
        </p:txBody>
      </p:sp>
    </p:spTree>
    <p:extLst>
      <p:ext uri="{BB962C8B-B14F-4D97-AF65-F5344CB8AC3E}">
        <p14:creationId xmlns:p14="http://schemas.microsoft.com/office/powerpoint/2010/main" val="1495591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2A92A0C-33D2-4A92-A2EE-D5DCEA50104B}"/>
              </a:ext>
            </a:extLst>
          </p:cNvPr>
          <p:cNvSpPr>
            <a:spLocks noGrp="1"/>
          </p:cNvSpPr>
          <p:nvPr>
            <p:ph type="body" sz="quarter" idx="11"/>
          </p:nvPr>
        </p:nvSpPr>
        <p:spPr>
          <a:xfrm>
            <a:off x="410160" y="1283963"/>
            <a:ext cx="7129433" cy="847767"/>
          </a:xfrm>
        </p:spPr>
        <p:txBody>
          <a:bodyPr/>
          <a:lstStyle/>
          <a:p>
            <a:r>
              <a:rPr lang="en-US" dirty="0"/>
              <a:t>Pedagogical Values</a:t>
            </a:r>
          </a:p>
        </p:txBody>
      </p:sp>
      <p:sp>
        <p:nvSpPr>
          <p:cNvPr id="4" name="Text Placeholder 3">
            <a:extLst>
              <a:ext uri="{FF2B5EF4-FFF2-40B4-BE49-F238E27FC236}">
                <a16:creationId xmlns:a16="http://schemas.microsoft.com/office/drawing/2014/main" id="{7E49BB8B-A780-4DF5-9A3D-22040CD55063}"/>
              </a:ext>
            </a:extLst>
          </p:cNvPr>
          <p:cNvSpPr>
            <a:spLocks noGrp="1"/>
          </p:cNvSpPr>
          <p:nvPr>
            <p:ph type="body" sz="quarter" idx="12"/>
          </p:nvPr>
        </p:nvSpPr>
        <p:spPr>
          <a:xfrm>
            <a:off x="603006" y="1994368"/>
            <a:ext cx="7388225" cy="1703610"/>
          </a:xfrm>
        </p:spPr>
        <p:txBody>
          <a:bodyPr/>
          <a:lstStyle/>
          <a:p>
            <a:r>
              <a:rPr lang="en-US" i="1" dirty="0"/>
              <a:t>Pedagogical values refer to the worldviews, beliefs, perspectives, and biases about teaching and learning that underpin our specific educational practices (</a:t>
            </a:r>
            <a:r>
              <a:rPr lang="en-US" dirty="0"/>
              <a:t>Palahicky</a:t>
            </a:r>
            <a:r>
              <a:rPr lang="en-US" i="1" dirty="0"/>
              <a:t> et al., 2017). In other words, they are the belief systems that inform the decisions that we make at the micro and macro level of our teaching, from how we design learning experiences to how we interact and engage with learners. </a:t>
            </a:r>
          </a:p>
        </p:txBody>
      </p:sp>
    </p:spTree>
    <p:extLst>
      <p:ext uri="{BB962C8B-B14F-4D97-AF65-F5344CB8AC3E}">
        <p14:creationId xmlns:p14="http://schemas.microsoft.com/office/powerpoint/2010/main" val="333982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163585" y="1432712"/>
            <a:ext cx="8816829" cy="515339"/>
          </a:xfrm>
        </p:spPr>
        <p:txBody>
          <a:bodyPr/>
          <a:lstStyle/>
          <a:p>
            <a:pPr algn="ctr"/>
            <a:r>
              <a:rPr lang="en-US" sz="2800" dirty="0"/>
              <a:t> “I ask in duck language”: The transformational value in the RRU LTRM</a:t>
            </a:r>
          </a:p>
        </p:txBody>
      </p:sp>
      <p:sp>
        <p:nvSpPr>
          <p:cNvPr id="4" name="Text Placeholder 3"/>
          <p:cNvSpPr>
            <a:spLocks noGrp="1"/>
          </p:cNvSpPr>
          <p:nvPr>
            <p:ph type="body" sz="quarter" idx="12"/>
          </p:nvPr>
        </p:nvSpPr>
        <p:spPr>
          <a:xfrm>
            <a:off x="3732359" y="2949190"/>
            <a:ext cx="5759450" cy="1610957"/>
          </a:xfrm>
        </p:spPr>
        <p:txBody>
          <a:bodyPr/>
          <a:lstStyle/>
          <a:p>
            <a:r>
              <a:rPr lang="en-US" sz="2400" dirty="0"/>
              <a:t>Dr. Athena Madan</a:t>
            </a:r>
          </a:p>
          <a:p>
            <a:pPr marL="342900" indent="-342900">
              <a:buFont typeface="Arial" panose="020B0604020202020204" pitchFamily="34" charset="0"/>
              <a:buChar char="•"/>
            </a:pPr>
            <a:r>
              <a:rPr lang="en-US" sz="2400" dirty="0"/>
              <a:t>RRU Faculty </a:t>
            </a:r>
          </a:p>
          <a:p>
            <a:pPr marL="342900" indent="-342900">
              <a:buFont typeface="Arial" panose="020B0604020202020204" pitchFamily="34" charset="0"/>
              <a:buChar char="•"/>
            </a:pPr>
            <a:r>
              <a:rPr lang="en-US" sz="2400" dirty="0"/>
              <a:t>School of Humanitarian Studies (SHS)</a:t>
            </a:r>
          </a:p>
        </p:txBody>
      </p:sp>
      <p:pic>
        <p:nvPicPr>
          <p:cNvPr id="5" name="Picture 4" descr="Macintosh HD:Users:theen:Desktop:in progress:other stuff:me 2.jpg">
            <a:extLst>
              <a:ext uri="{FF2B5EF4-FFF2-40B4-BE49-F238E27FC236}">
                <a16:creationId xmlns:a16="http://schemas.microsoft.com/office/drawing/2014/main" id="{8301D52D-24BF-4032-BAAA-BF4C9D2804DD}"/>
              </a:ext>
            </a:extLst>
          </p:cNvPr>
          <p:cNvPicPr/>
          <p:nvPr/>
        </p:nvPicPr>
        <p:blipFill rotWithShape="1">
          <a:blip r:embed="rId3">
            <a:extLst>
              <a:ext uri="{28A0092B-C50C-407E-A947-70E740481C1C}">
                <a14:useLocalDpi xmlns:a14="http://schemas.microsoft.com/office/drawing/2010/main" val="0"/>
              </a:ext>
            </a:extLst>
          </a:blip>
          <a:srcRect r="48620"/>
          <a:stretch/>
        </p:blipFill>
        <p:spPr bwMode="auto">
          <a:xfrm>
            <a:off x="375467" y="2136116"/>
            <a:ext cx="3239447" cy="3635509"/>
          </a:xfrm>
          <a:prstGeom prst="rect">
            <a:avLst/>
          </a:prstGeom>
          <a:noFill/>
          <a:ln>
            <a:noFill/>
          </a:ln>
        </p:spPr>
      </p:pic>
    </p:spTree>
    <p:extLst>
      <p:ext uri="{BB962C8B-B14F-4D97-AF65-F5344CB8AC3E}">
        <p14:creationId xmlns:p14="http://schemas.microsoft.com/office/powerpoint/2010/main" val="1157762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0BFED1E-CFE7-4921-9F55-D80934F90D76}"/>
              </a:ext>
            </a:extLst>
          </p:cNvPr>
          <p:cNvSpPr/>
          <p:nvPr/>
        </p:nvSpPr>
        <p:spPr>
          <a:xfrm>
            <a:off x="184558" y="1166842"/>
            <a:ext cx="8774884" cy="4524315"/>
          </a:xfrm>
          <a:prstGeom prst="rect">
            <a:avLst/>
          </a:prstGeom>
        </p:spPr>
        <p:txBody>
          <a:bodyPr wrap="square">
            <a:spAutoFit/>
          </a:bodyPr>
          <a:lstStyle/>
          <a:p>
            <a:pPr marL="285750" marR="0" lvl="0" indent="-285750">
              <a:spcBef>
                <a:spcPts val="0"/>
              </a:spcBef>
              <a:spcAft>
                <a:spcPts val="0"/>
              </a:spcAft>
              <a:buFont typeface="Arial" panose="020B0604020202020204" pitchFamily="34" charset="0"/>
              <a:buChar char="•"/>
            </a:pPr>
            <a:r>
              <a:rPr lang="en-CA" sz="2400" dirty="0">
                <a:solidFill>
                  <a:schemeClr val="tx1">
                    <a:lumMod val="75000"/>
                    <a:lumOff val="25000"/>
                  </a:schemeClr>
                </a:solidFill>
                <a:latin typeface="Geneva"/>
                <a:ea typeface="Times New Roman" panose="02020603050405020304" pitchFamily="18" charset="0"/>
                <a:cs typeface="Times New Roman (Body CS)"/>
              </a:rPr>
              <a:t>How do you make space for alternate knowledge paradigms in your teaching / learning / research? </a:t>
            </a:r>
          </a:p>
          <a:p>
            <a:pPr marR="0" lvl="0">
              <a:spcBef>
                <a:spcPts val="0"/>
              </a:spcBef>
              <a:spcAft>
                <a:spcPts val="0"/>
              </a:spcAft>
            </a:pPr>
            <a:endParaRPr lang="en-US" sz="2400" dirty="0">
              <a:solidFill>
                <a:schemeClr val="tx1">
                  <a:lumMod val="75000"/>
                  <a:lumOff val="25000"/>
                </a:schemeClr>
              </a:solidFill>
              <a:latin typeface="Calibri" panose="020F0502020204030204" pitchFamily="34" charset="0"/>
              <a:ea typeface="Calibri" panose="020F0502020204030204" pitchFamily="34" charset="0"/>
              <a:cs typeface="Times New Roman (Body CS)"/>
            </a:endParaRPr>
          </a:p>
          <a:p>
            <a:pPr marL="285750" marR="0" lvl="0" indent="-285750">
              <a:spcBef>
                <a:spcPts val="0"/>
              </a:spcBef>
              <a:spcAft>
                <a:spcPts val="0"/>
              </a:spcAft>
              <a:buFont typeface="Arial" panose="020B0604020202020204" pitchFamily="34" charset="0"/>
              <a:buChar char="•"/>
            </a:pPr>
            <a:r>
              <a:rPr lang="en-CA" sz="2400" dirty="0">
                <a:solidFill>
                  <a:schemeClr val="tx1">
                    <a:lumMod val="75000"/>
                    <a:lumOff val="25000"/>
                  </a:schemeClr>
                </a:solidFill>
                <a:latin typeface="Geneva"/>
                <a:ea typeface="Times New Roman" panose="02020603050405020304" pitchFamily="18" charset="0"/>
                <a:cs typeface="Times New Roman (Body CS)"/>
              </a:rPr>
              <a:t>What experiences of encountering or relating to alternate knowledge paradigms have been memorable for you? Why? How have you applied the learning from this experience / encounter to your own teaching? </a:t>
            </a:r>
          </a:p>
          <a:p>
            <a:pPr marR="0" lvl="0">
              <a:spcBef>
                <a:spcPts val="0"/>
              </a:spcBef>
              <a:spcAft>
                <a:spcPts val="0"/>
              </a:spcAft>
            </a:pPr>
            <a:endParaRPr lang="en-US" sz="2400" dirty="0">
              <a:solidFill>
                <a:schemeClr val="tx1">
                  <a:lumMod val="75000"/>
                  <a:lumOff val="25000"/>
                </a:schemeClr>
              </a:solidFill>
              <a:latin typeface="Calibri" panose="020F0502020204030204" pitchFamily="34" charset="0"/>
              <a:ea typeface="Calibri" panose="020F0502020204030204" pitchFamily="34" charset="0"/>
              <a:cs typeface="Times New Roman (Body CS)"/>
            </a:endParaRPr>
          </a:p>
          <a:p>
            <a:pPr marL="285750" marR="0" lvl="0" indent="-285750">
              <a:spcBef>
                <a:spcPts val="0"/>
              </a:spcBef>
              <a:spcAft>
                <a:spcPts val="0"/>
              </a:spcAft>
              <a:buFont typeface="Arial" panose="020B0604020202020204" pitchFamily="34" charset="0"/>
              <a:buChar char="•"/>
            </a:pPr>
            <a:r>
              <a:rPr lang="en-CA" sz="2400" dirty="0">
                <a:solidFill>
                  <a:schemeClr val="tx1">
                    <a:lumMod val="75000"/>
                    <a:lumOff val="25000"/>
                  </a:schemeClr>
                </a:solidFill>
                <a:latin typeface="Geneva"/>
                <a:ea typeface="Times New Roman" panose="02020603050405020304" pitchFamily="18" charset="0"/>
                <a:cs typeface="Times New Roman (Body CS)"/>
              </a:rPr>
              <a:t>For those students who seek to restore, revitalise, or celebrate “that which was lost”, what pedagogies can you think of to facilitate their confidence in a telling of their own story? </a:t>
            </a:r>
            <a:endParaRPr lang="en-US" sz="2400" dirty="0">
              <a:solidFill>
                <a:schemeClr val="tx1">
                  <a:lumMod val="75000"/>
                  <a:lumOff val="25000"/>
                </a:schemeClr>
              </a:solidFill>
              <a:latin typeface="Calibri" panose="020F0502020204030204" pitchFamily="34" charset="0"/>
              <a:ea typeface="Calibri" panose="020F0502020204030204" pitchFamily="34" charset="0"/>
              <a:cs typeface="Times New Roman (Body CS)"/>
            </a:endParaRPr>
          </a:p>
        </p:txBody>
      </p:sp>
    </p:spTree>
    <p:extLst>
      <p:ext uri="{BB962C8B-B14F-4D97-AF65-F5344CB8AC3E}">
        <p14:creationId xmlns:p14="http://schemas.microsoft.com/office/powerpoint/2010/main" val="1022893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933451" y="1123950"/>
            <a:ext cx="7019924" cy="2203127"/>
          </a:xfrm>
        </p:spPr>
        <p:txBody>
          <a:bodyPr/>
          <a:lstStyle/>
          <a:p>
            <a:pPr algn="ctr"/>
            <a:r>
              <a:rPr lang="en-CA" dirty="0"/>
              <a:t>Thank you!</a:t>
            </a:r>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r>
              <a:rPr lang="en-CA" b="0" dirty="0"/>
              <a:t>ctet.royalroads.ca  </a:t>
            </a:r>
          </a:p>
          <a:p>
            <a:pPr algn="ctr"/>
            <a:r>
              <a:rPr lang="en-CA" b="0" dirty="0">
                <a:sym typeface="Wingdings" panose="05000000000000000000" pitchFamily="2" charset="2"/>
              </a:rPr>
              <a:t> </a:t>
            </a:r>
            <a:r>
              <a:rPr lang="en-CA" b="0" dirty="0"/>
              <a:t> </a:t>
            </a:r>
            <a:endParaRPr lang="en-US" b="0" dirty="0"/>
          </a:p>
        </p:txBody>
      </p:sp>
      <p:pic>
        <p:nvPicPr>
          <p:cNvPr id="2" name="Picture 1"/>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971673" y="1971674"/>
            <a:ext cx="4572001" cy="3059459"/>
          </a:xfrm>
          <a:prstGeom prst="rect">
            <a:avLst/>
          </a:prstGeom>
        </p:spPr>
      </p:pic>
    </p:spTree>
    <p:extLst>
      <p:ext uri="{BB962C8B-B14F-4D97-AF65-F5344CB8AC3E}">
        <p14:creationId xmlns:p14="http://schemas.microsoft.com/office/powerpoint/2010/main" val="3126948290"/>
      </p:ext>
    </p:extLst>
  </p:cSld>
  <p:clrMapOvr>
    <a:masterClrMapping/>
  </p:clrMapOvr>
</p:sld>
</file>

<file path=ppt/theme/theme1.xml><?xml version="1.0" encoding="utf-8"?>
<a:theme xmlns:a="http://schemas.openxmlformats.org/drawingml/2006/main" name="RRU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6E2EB128-662B-4404-9A6D-315FD912FB28}"/>
    </a:ext>
  </a:extLst>
</a:theme>
</file>

<file path=ppt/theme/theme10.xml><?xml version="1.0" encoding="utf-8"?>
<a:theme xmlns:a="http://schemas.openxmlformats.org/drawingml/2006/main" name="Section divider opt 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8E250C2A-A5C2-4376-ADBC-CC6EBD10B06F}"/>
    </a:ext>
  </a:extLst>
</a:theme>
</file>

<file path=ppt/theme/theme11.xml><?xml version="1.0" encoding="utf-8"?>
<a:theme xmlns:a="http://schemas.openxmlformats.org/drawingml/2006/main" name="Section divider opt 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A35F8211-DC5E-4648-B97E-DDB83489109B}"/>
    </a:ext>
  </a:extLst>
</a:theme>
</file>

<file path=ppt/theme/theme12.xml><?xml version="1.0" encoding="utf-8"?>
<a:theme xmlns:a="http://schemas.openxmlformats.org/drawingml/2006/main" name="Section divider custom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2AFAFA79-318D-4FFB-864F-D2194F20861B}"/>
    </a:ext>
  </a:extLst>
</a:theme>
</file>

<file path=ppt/theme/theme13.xml><?xml version="1.0" encoding="utf-8"?>
<a:theme xmlns:a="http://schemas.openxmlformats.org/drawingml/2006/main" name="Conte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1B2CFF12-5A36-455D-AC51-70496C08E1DA}"/>
    </a:ext>
  </a:extLst>
</a:theme>
</file>

<file path=ppt/theme/theme14.xml><?xml version="1.0" encoding="utf-8"?>
<a:theme xmlns:a="http://schemas.openxmlformats.org/drawingml/2006/main" name="Content with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30DA55E2-E0F8-4656-9531-9B035FADF136}"/>
    </a:ext>
  </a:extLst>
</a:theme>
</file>

<file path=ppt/theme/theme15.xml><?xml version="1.0" encoding="utf-8"?>
<a:theme xmlns:a="http://schemas.openxmlformats.org/drawingml/2006/main" name="Content custom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CDC3F6FD-C5A1-4CC2-9AFE-4FB21FA0DC34}"/>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itle Slide opt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0EA14DA7-76D2-4613-9D49-42A336096F1F}"/>
    </a:ext>
  </a:extLst>
</a:theme>
</file>

<file path=ppt/theme/theme3.xml><?xml version="1.0" encoding="utf-8"?>
<a:theme xmlns:a="http://schemas.openxmlformats.org/drawingml/2006/main" name="Title Slide opt 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42002432-B2C1-470F-88DA-B2EF81DC097C}"/>
    </a:ext>
  </a:extLst>
</a:theme>
</file>

<file path=ppt/theme/theme4.xml><?xml version="1.0" encoding="utf-8"?>
<a:theme xmlns:a="http://schemas.openxmlformats.org/drawingml/2006/main" name="Title Slide opt 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69759CA7-2470-4E0A-AF9A-1B295D5656E6}"/>
    </a:ext>
  </a:extLst>
</a:theme>
</file>

<file path=ppt/theme/theme5.xml><?xml version="1.0" encoding="utf-8"?>
<a:theme xmlns:a="http://schemas.openxmlformats.org/drawingml/2006/main" name="Title Slide opt 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06BE12F2-A8A2-4259-90F3-1D091730514B}"/>
    </a:ext>
  </a:extLst>
</a:theme>
</file>

<file path=ppt/theme/theme6.xml><?xml version="1.0" encoding="utf-8"?>
<a:theme xmlns:a="http://schemas.openxmlformats.org/drawingml/2006/main" name="Title Slide custom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81FDE9C3-88CB-4248-A513-D74A059C83A7}"/>
    </a:ext>
  </a:extLst>
</a:theme>
</file>

<file path=ppt/theme/theme7.xml><?xml version="1.0" encoding="utf-8"?>
<a:theme xmlns:a="http://schemas.openxmlformats.org/drawingml/2006/main" name="Traditional Acknowledgem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E2FD6D71-BDA0-47DF-8ED8-5C13BB6CA01D}"/>
    </a:ext>
  </a:extLst>
</a:theme>
</file>

<file path=ppt/theme/theme8.xml><?xml version="1.0" encoding="utf-8"?>
<a:theme xmlns:a="http://schemas.openxmlformats.org/drawingml/2006/main" name="Section divider opt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DEAE8703-C024-41AA-8F5A-B7AB5B7C1537}"/>
    </a:ext>
  </a:extLst>
</a:theme>
</file>

<file path=ppt/theme/theme9.xml><?xml version="1.0" encoding="utf-8"?>
<a:theme xmlns:a="http://schemas.openxmlformats.org/drawingml/2006/main" name="Section divider opt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F02946C6-2B82-4035-966D-74BCFEF6F765}"/>
    </a:ext>
  </a:extLst>
</a:theme>
</file>

<file path=docProps/app.xml><?xml version="1.0" encoding="utf-8"?>
<Properties xmlns="http://schemas.openxmlformats.org/officeDocument/2006/extended-properties" xmlns:vt="http://schemas.openxmlformats.org/officeDocument/2006/docPropsVTypes">
  <Template>RRU_Corporate_PPT</Template>
  <TotalTime>1484</TotalTime>
  <Words>405</Words>
  <Application>Microsoft Office PowerPoint</Application>
  <PresentationFormat>On-screen Show (4:3)</PresentationFormat>
  <Paragraphs>47</Paragraphs>
  <Slides>8</Slides>
  <Notes>2</Notes>
  <HiddenSlides>0</HiddenSlides>
  <MMClips>0</MMClips>
  <ScaleCrop>false</ScaleCrop>
  <HeadingPairs>
    <vt:vector size="6" baseType="variant">
      <vt:variant>
        <vt:lpstr>Fonts Used</vt:lpstr>
      </vt:variant>
      <vt:variant>
        <vt:i4>7</vt:i4>
      </vt:variant>
      <vt:variant>
        <vt:lpstr>Theme</vt:lpstr>
      </vt:variant>
      <vt:variant>
        <vt:i4>15</vt:i4>
      </vt:variant>
      <vt:variant>
        <vt:lpstr>Slide Titles</vt:lpstr>
      </vt:variant>
      <vt:variant>
        <vt:i4>8</vt:i4>
      </vt:variant>
    </vt:vector>
  </HeadingPairs>
  <TitlesOfParts>
    <vt:vector size="30" baseType="lpstr">
      <vt:lpstr>Arial</vt:lpstr>
      <vt:lpstr>Calibri</vt:lpstr>
      <vt:lpstr>Geneva</vt:lpstr>
      <vt:lpstr>Times New Roman</vt:lpstr>
      <vt:lpstr>Times New Roman (Body CS)</vt:lpstr>
      <vt:lpstr>Verdana</vt:lpstr>
      <vt:lpstr>Wingdings</vt:lpstr>
      <vt:lpstr>RRU PowerPoint Template</vt:lpstr>
      <vt:lpstr>Title Slide opt 2</vt:lpstr>
      <vt:lpstr>Title Slide opt 3</vt:lpstr>
      <vt:lpstr>Title Slide opt 4</vt:lpstr>
      <vt:lpstr>Title Slide opt 5</vt:lpstr>
      <vt:lpstr>Title Slide custom image</vt:lpstr>
      <vt:lpstr>Traditional Acknowledgement</vt:lpstr>
      <vt:lpstr>Section divider opt 1</vt:lpstr>
      <vt:lpstr>Section divider opt 2</vt:lpstr>
      <vt:lpstr>Section divider opt 3</vt:lpstr>
      <vt:lpstr>Section divider opt 4</vt:lpstr>
      <vt:lpstr>Section divider custom image</vt:lpstr>
      <vt:lpstr>Content slides</vt:lpstr>
      <vt:lpstr>Content with image</vt:lpstr>
      <vt:lpstr>Content custom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Royal Roads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Lauren HalcombSmith</dc:creator>
  <cp:lastModifiedBy>Lauren HalcombSmith</cp:lastModifiedBy>
  <cp:revision>51</cp:revision>
  <dcterms:created xsi:type="dcterms:W3CDTF">2020-01-24T16:50:09Z</dcterms:created>
  <dcterms:modified xsi:type="dcterms:W3CDTF">2022-01-27T19:54:54Z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mpany (Local)">
    <vt:lpwstr>Royal Roads University</vt:lpwstr>
  </property>
  <property fmtid="{D5CDD505-2E9C-101B-9397-08002B2CF9AE}" pid="3" name="Retention Period">
    <vt:lpwstr>Long-Term</vt:lpwstr>
  </property>
</Properties>
</file>