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vnd.openxmlformats-officedocument.presentationml.slide+xml"/>
  <Override PartName="/docProps/app.xml" ContentType="application/vnd.openxmlformats-officedocument.extended-properties+xml"/>
  <Default Extension="png" ContentType="image/png"/>
  <Override PartName="/ppt/notesSlides/notesSlide4.xml" ContentType="application/vnd.openxmlformats-officedocument.presentationml.notesSlide+xml"/>
  <Override PartName="/ppt/slideLayouts/slideLayout20.xml" ContentType="application/vnd.openxmlformats-officedocument.presentationml.slideLayout+xml"/>
  <Override PartName="/ppt/theme/theme3.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notesSlides/notesSlide11.xml" ContentType="application/vnd.openxmlformats-officedocument.presentationml.notesSlide+xml"/>
  <Override PartName="/ppt/slideMasters/slideMaster6.xml" ContentType="application/vnd.openxmlformats-officedocument.presentationml.slideMaster+xml"/>
  <Override PartName="/ppt/slideLayouts/slideLayout7.xml" ContentType="application/vnd.openxmlformats-officedocument.presentationml.slideLayout+xml"/>
  <Override PartName="/docProps/custom.xml" ContentType="application/vnd.openxmlformats-officedocument.custom-properties+xml"/>
  <Override PartName="/ppt/tableStyles.xml" ContentType="application/vnd.openxmlformats-officedocument.presentationml.tableStyles+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Masters/slideMaster10.xml" ContentType="application/vnd.openxmlformats-officedocument.presentationml.slideMaster+xml"/>
  <Override PartName="/ppt/theme/theme13.xml" ContentType="application/vnd.openxmlformats-officedocument.theme+xml"/>
  <Override PartName="/ppt/viewProps.xml" ContentType="application/vnd.openxmlformats-officedocument.presentationml.viewProps+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Masters/slideMaster9.xml" ContentType="application/vnd.openxmlformats-officedocument.presentationml.slideMaster+xml"/>
  <Override PartName="/ppt/slideLayouts/slideLayout2.xml" ContentType="application/vnd.openxmlformats-officedocument.presentationml.slideLayout+xml"/>
  <Override PartName="/ppt/slideMasters/slideMaster8.xml" ContentType="application/vnd.openxmlformats-officedocument.presentationml.slideMaster+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Masters/slideMaster11.xml" ContentType="application/vnd.openxmlformats-officedocument.presentationml.slideMaster+xml"/>
  <Override PartName="/ppt/theme/theme11.xml" ContentType="application/vnd.openxmlformats-officedocument.theme+xml"/>
  <Override PartName="/docProps/core.xml" ContentType="application/vnd.openxmlformats-package.core-properties+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Layouts/slideLayout12.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slideLayouts/slideLayout14.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presProps.xml" ContentType="application/vnd.openxmlformats-officedocument.presentationml.presProps+xml"/>
  <Override PartName="/ppt/theme/theme10.xml" ContentType="application/vnd.openxmlformats-officedocument.theme+xml"/>
  <Override PartName="/ppt/theme/theme14.xml" ContentType="application/vnd.openxmlformats-officedocument.them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notesSlides/notesSlide1.xml" ContentType="application/vnd.openxmlformats-officedocument.presentationml.notesSlide+xml"/>
  <Override PartName="/ppt/slideMasters/slideMaster5.xml" ContentType="application/vnd.openxmlformats-officedocument.presentationml.slideMaster+xml"/>
  <Override PartName="/ppt/slideMasters/slideMaster7.xml" ContentType="application/vnd.openxmlformats-officedocument.presentationml.slideMaster+xml"/>
  <Override PartName="/ppt/slideLayouts/slideLayout4.xml" ContentType="application/vnd.openxmlformats-officedocument.presentationml.slideLayout+xml"/>
  <Override PartName="/ppt/theme/theme2.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81" r:id="rId2"/>
    <p:sldMasterId id="2147483683" r:id="rId3"/>
    <p:sldMasterId id="2147483711" r:id="rId4"/>
    <p:sldMasterId id="2147483713" r:id="rId5"/>
    <p:sldMasterId id="2147483685" r:id="rId6"/>
    <p:sldMasterId id="2147483687" r:id="rId7"/>
    <p:sldMasterId id="2147483689" r:id="rId8"/>
    <p:sldMasterId id="2147483691" r:id="rId9"/>
    <p:sldMasterId id="2147483693" r:id="rId10"/>
    <p:sldMasterId id="2147483708" r:id="rId11"/>
    <p:sldMasterId id="2147483705" r:id="rId12"/>
    <p:sldMasterId id="2147483715" r:id="rId13"/>
  </p:sldMasterIdLst>
  <p:notesMasterIdLst>
    <p:notesMasterId r:id="rId42"/>
  </p:notesMasterIdLst>
  <p:sldIdLst>
    <p:sldId id="333" r:id="rId14"/>
    <p:sldId id="336" r:id="rId15"/>
    <p:sldId id="392" r:id="rId16"/>
    <p:sldId id="337" r:id="rId17"/>
    <p:sldId id="338" r:id="rId18"/>
    <p:sldId id="341" r:id="rId19"/>
    <p:sldId id="418" r:id="rId20"/>
    <p:sldId id="421" r:id="rId21"/>
    <p:sldId id="424" r:id="rId22"/>
    <p:sldId id="433" r:id="rId23"/>
    <p:sldId id="394" r:id="rId24"/>
    <p:sldId id="345" r:id="rId25"/>
    <p:sldId id="442" r:id="rId26"/>
    <p:sldId id="355" r:id="rId27"/>
    <p:sldId id="357" r:id="rId28"/>
    <p:sldId id="438" r:id="rId29"/>
    <p:sldId id="351" r:id="rId30"/>
    <p:sldId id="397" r:id="rId31"/>
    <p:sldId id="398" r:id="rId32"/>
    <p:sldId id="400" r:id="rId33"/>
    <p:sldId id="399" r:id="rId34"/>
    <p:sldId id="348" r:id="rId35"/>
    <p:sldId id="434" r:id="rId36"/>
    <p:sldId id="350" r:id="rId37"/>
    <p:sldId id="344" r:id="rId38"/>
    <p:sldId id="439" r:id="rId39"/>
    <p:sldId id="396" r:id="rId40"/>
    <p:sldId id="38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1C4D8"/>
    <a:srgbClr val="24B4CD"/>
    <a:srgbClr val="B7005C"/>
    <a:srgbClr val="E967A4"/>
    <a:srgbClr val="2EABBA"/>
    <a:srgbClr val="313644"/>
    <a:srgbClr val="EA946C"/>
    <a:srgbClr val="D84939"/>
    <a:srgbClr val="ED5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281" autoAdjust="0"/>
    <p:restoredTop sz="99625" autoAdjust="0"/>
  </p:normalViewPr>
  <p:slideViewPr>
    <p:cSldViewPr snapToGrid="0" snapToObjects="1" showGuides="1">
      <p:cViewPr varScale="1">
        <p:scale>
          <a:sx n="115" d="100"/>
          <a:sy n="115" d="100"/>
        </p:scale>
        <p:origin x="264" y="108"/>
      </p:cViewPr>
      <p:guideLst>
        <p:guide orient="horz" pos="1076"/>
        <p:guide pos="2880"/>
      </p:guideLst>
    </p:cSldViewPr>
  </p:slideViewPr>
  <p:notesTextViewPr>
    <p:cViewPr>
      <p:scale>
        <a:sx n="100" d="100"/>
        <a:sy n="100" d="100"/>
      </p:scale>
      <p:origin x="0" y="0"/>
    </p:cViewPr>
  </p:notesTextViewPr>
  <p:sorterViewPr>
    <p:cViewPr>
      <p:scale>
        <a:sx n="80" d="100"/>
        <a:sy n="80" d="100"/>
      </p:scale>
      <p:origin x="0" y="4260"/>
    </p:cViewPr>
  </p:sorterViewPr>
  <p:notesViewPr>
    <p:cSldViewPr snapToGrid="0" snapToObjects="1">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BE697-7347-4017-A760-E742C4C218E9}" type="datetimeFigureOut">
              <a:rPr lang="en-CA" smtClean="0"/>
              <a:pPr/>
              <a:t>2019-02-26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B1B36-A394-4C9E-91FA-C09AF2785B03}" type="slidenum">
              <a:rPr lang="en-CA" smtClean="0"/>
              <a:pPr/>
              <a:t>‹#›</a:t>
            </a:fld>
            <a:endParaRPr lang="en-CA"/>
          </a:p>
        </p:txBody>
      </p:sp>
    </p:spTree>
    <p:extLst>
      <p:ext uri="{BB962C8B-B14F-4D97-AF65-F5344CB8AC3E}">
        <p14:creationId xmlns:p14="http://schemas.microsoft.com/office/powerpoint/2010/main" val="87885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ripadvisor.ca/Tourism-g294307-Ecuador-Vacation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Two slides</a:t>
            </a:r>
          </a:p>
          <a:p>
            <a:endParaRPr lang="en-CA"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27</a:t>
            </a:fld>
            <a:endParaRPr lang="en-CA"/>
          </a:p>
        </p:txBody>
      </p:sp>
    </p:spTree>
    <p:extLst>
      <p:ext uri="{BB962C8B-B14F-4D97-AF65-F5344CB8AC3E}">
        <p14:creationId xmlns:p14="http://schemas.microsoft.com/office/powerpoint/2010/main" val="180012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28</a:t>
            </a:fld>
            <a:endParaRPr lang="en-CA"/>
          </a:p>
        </p:txBody>
      </p:sp>
    </p:spTree>
    <p:extLst>
      <p:ext uri="{BB962C8B-B14F-4D97-AF65-F5344CB8AC3E}">
        <p14:creationId xmlns:p14="http://schemas.microsoft.com/office/powerpoint/2010/main" val="78587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2</a:t>
            </a:fld>
            <a:endParaRPr lang="en-CA"/>
          </a:p>
        </p:txBody>
      </p:sp>
    </p:spTree>
    <p:extLst>
      <p:ext uri="{BB962C8B-B14F-4D97-AF65-F5344CB8AC3E}">
        <p14:creationId xmlns:p14="http://schemas.microsoft.com/office/powerpoint/2010/main" val="4988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broad spectrum of topics including:</a:t>
            </a:r>
            <a:endParaRPr lang="en-C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Daily excursions in Ecuador include explorations of bio diversity, environmental challenges, indigenous community issues and colonization, will be tied to practical global leadership topics with instructor Dr. Wendy Rowe.  Guest instructors from the Army University in </a:t>
            </a:r>
            <a:r>
              <a:rPr lang="en-US" sz="1200" kern="1200" dirty="0" err="1" smtClean="0">
                <a:solidFill>
                  <a:schemeClr val="tx1"/>
                </a:solidFill>
                <a:effectLst/>
                <a:latin typeface="+mn-lt"/>
                <a:ea typeface="+mn-ea"/>
                <a:cs typeface="+mn-cs"/>
              </a:rPr>
              <a:t>Espe</a:t>
            </a:r>
            <a:r>
              <a:rPr lang="en-US" sz="1200" kern="1200" dirty="0" smtClean="0">
                <a:solidFill>
                  <a:schemeClr val="tx1"/>
                </a:solidFill>
                <a:effectLst/>
                <a:latin typeface="+mn-lt"/>
                <a:ea typeface="+mn-ea"/>
                <a:cs typeface="+mn-cs"/>
              </a:rPr>
              <a:t>, as well as contributions from guest speakers in the military, political realms and resource companies will enhance the dialogue on cultural concepts of leadership.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culmination of the Part B cross cultural leadership exploration or through the student’s independent study back home, students will have a draft Capstone Project proposal. Final versions of the Capstone Proposals will be completed at the start of GBLD 640</a:t>
            </a:r>
            <a:endParaRPr lang="en-CA" sz="1200" kern="1200" dirty="0" smtClean="0">
              <a:solidFill>
                <a:schemeClr val="tx1"/>
              </a:solidFill>
              <a:effectLst/>
              <a:latin typeface="+mn-lt"/>
              <a:ea typeface="+mn-ea"/>
              <a:cs typeface="+mn-cs"/>
            </a:endParaRPr>
          </a:p>
          <a:p>
            <a:r>
              <a:rPr lang="en-US" dirty="0" smtClean="0">
                <a:effectLst/>
              </a:rPr>
              <a:t>Personal awareness working in a global context,</a:t>
            </a:r>
          </a:p>
          <a:p>
            <a:r>
              <a:rPr lang="en-US" dirty="0" smtClean="0">
                <a:effectLst/>
              </a:rPr>
              <a:t>Leading in a diverse global context,  </a:t>
            </a:r>
          </a:p>
          <a:p>
            <a:r>
              <a:rPr lang="en-US" dirty="0" smtClean="0">
                <a:effectLst/>
              </a:rPr>
              <a:t>Driving sustainable change in complex environments, and  </a:t>
            </a:r>
          </a:p>
          <a:p>
            <a:r>
              <a:rPr lang="en-US" dirty="0" smtClean="0">
                <a:effectLst/>
              </a:rPr>
              <a:t>Building global networks to support life-long learning, continued growth and development in the global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3</a:t>
            </a:fld>
            <a:endParaRPr lang="en-CA"/>
          </a:p>
        </p:txBody>
      </p:sp>
    </p:spTree>
    <p:extLst>
      <p:ext uri="{BB962C8B-B14F-4D97-AF65-F5344CB8AC3E}">
        <p14:creationId xmlns:p14="http://schemas.microsoft.com/office/powerpoint/2010/main" val="49880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B1B36-A394-4C9E-91FA-C09AF2785B03}" type="slidenum">
              <a:rPr lang="en-CA" smtClean="0"/>
              <a:pPr/>
              <a:t>7</a:t>
            </a:fld>
            <a:endParaRPr lang="en-CA"/>
          </a:p>
        </p:txBody>
      </p:sp>
    </p:spTree>
    <p:extLst>
      <p:ext uri="{BB962C8B-B14F-4D97-AF65-F5344CB8AC3E}">
        <p14:creationId xmlns:p14="http://schemas.microsoft.com/office/powerpoint/2010/main" val="34972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 can’t seem to find a limit of the number of suitcases I can bring to Ecuador. Airline allows 2 suitcases per person free of charge. If I bring a 3rd suitcase full of clothes (no electronics) and I pay the additional baggage fee of USD $175 to the airline, would I also have to pay taxes on the 3rd suitcase when I arrive in Quito.</a:t>
            </a:r>
            <a:endParaRPr lang="en-CA" b="1" dirty="0" smtClean="0"/>
          </a:p>
          <a:p>
            <a:endParaRPr lang="en-CA"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11</a:t>
            </a:fld>
            <a:endParaRPr lang="en-CA"/>
          </a:p>
        </p:txBody>
      </p:sp>
    </p:spTree>
    <p:extLst>
      <p:ext uri="{BB962C8B-B14F-4D97-AF65-F5344CB8AC3E}">
        <p14:creationId xmlns:p14="http://schemas.microsoft.com/office/powerpoint/2010/main" val="64204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1" kern="1200" baseline="0" dirty="0" smtClean="0">
                <a:solidFill>
                  <a:schemeClr val="tx1"/>
                </a:solidFill>
                <a:latin typeface="+mn-lt"/>
                <a:ea typeface="+mn-ea"/>
                <a:cs typeface="+mn-cs"/>
              </a:rPr>
              <a:t>Salud: Tenga en cuenta que los Andes ecuatorianos tienen áreas de gran altitud. La altura podría afectarle. Evite las actividades físicas fuertes durante los primeros días de su visita. Si se siente mareado, tiene un fuerte dolor de cabeza o alguna dificultad respiratoria, por favor póngase en contacto con los números de emergencia de inmediato. </a:t>
            </a:r>
          </a:p>
          <a:p>
            <a:r>
              <a:rPr lang="es-ES" sz="1200" kern="1200" baseline="0" dirty="0" smtClean="0">
                <a:solidFill>
                  <a:schemeClr val="tx1"/>
                </a:solidFill>
                <a:latin typeface="+mn-lt"/>
                <a:ea typeface="+mn-ea"/>
                <a:cs typeface="+mn-cs"/>
              </a:rPr>
              <a:t>Las enfermedades tropicales como el dengue y la malaria no se presentan en la parte andina del Ecuador, por lo que no es necesario un tratamiento contra la malaria. </a:t>
            </a:r>
            <a:endParaRPr lang="en-US"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14</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La tarifa mínima es de $1,50 dólares. La mayoría de 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Taxi Amigo: Tel. 2222222 / 2333333 / 2222220 </a:t>
            </a:r>
          </a:p>
          <a:p>
            <a:r>
              <a:rPr lang="en-US" sz="1200" kern="1200" baseline="0" dirty="0" smtClean="0">
                <a:solidFill>
                  <a:schemeClr val="tx1"/>
                </a:solidFill>
                <a:latin typeface="+mn-lt"/>
                <a:ea typeface="+mn-ea"/>
                <a:cs typeface="+mn-cs"/>
              </a:rPr>
              <a:t>- City Taxi: Tel. 2633333 / 2630220 </a:t>
            </a:r>
          </a:p>
          <a:p>
            <a:r>
              <a:rPr lang="es-ES" sz="1200" kern="1200" baseline="0" dirty="0" err="1" smtClean="0">
                <a:solidFill>
                  <a:schemeClr val="tx1"/>
                </a:solidFill>
                <a:latin typeface="+mn-lt"/>
                <a:ea typeface="+mn-ea"/>
                <a:cs typeface="+mn-cs"/>
              </a:rPr>
              <a:t>ecorridos</a:t>
            </a:r>
            <a:r>
              <a:rPr lang="es-ES" sz="1200" kern="1200" baseline="0" dirty="0" smtClean="0">
                <a:solidFill>
                  <a:schemeClr val="tx1"/>
                </a:solidFill>
                <a:latin typeface="+mn-lt"/>
                <a:ea typeface="+mn-ea"/>
                <a:cs typeface="+mn-cs"/>
              </a:rPr>
              <a:t> entre 10 y 20 minutos dentro de la ciudad cuesta entre $4,00 y $5,00 dólares. </a:t>
            </a:r>
            <a:endParaRPr lang="en-US"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21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portaequipajes del aeropuerto y del hotel $1/pieza; dependiendo del tipo de servicio. Meseros de restaurantes alrededor de 5% hasta 10% de la factura, </a:t>
            </a:r>
            <a:endParaRPr lang="en-US"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22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They are not that cheap now that the government has imposed new import restrictions, but it's still the best option. Most likely it will be unlocked and.</a:t>
            </a:r>
          </a:p>
          <a:p>
            <a:r>
              <a:rPr lang="en-US" sz="1200" b="0" i="0" kern="1200" dirty="0" smtClean="0">
                <a:solidFill>
                  <a:schemeClr val="tx1"/>
                </a:solidFill>
                <a:effectLst/>
                <a:latin typeface="+mn-lt"/>
                <a:ea typeface="+mn-ea"/>
                <a:cs typeface="+mn-cs"/>
              </a:rPr>
              <a:t>If you need the BlackBerry, then she should go ask for a </a:t>
            </a:r>
            <a:r>
              <a:rPr lang="en-US" sz="1200" b="0" i="0" kern="1200" dirty="0" err="1" smtClean="0">
                <a:solidFill>
                  <a:schemeClr val="tx1"/>
                </a:solidFill>
                <a:effectLst/>
                <a:latin typeface="+mn-lt"/>
                <a:ea typeface="+mn-ea"/>
                <a:cs typeface="+mn-cs"/>
              </a:rPr>
              <a:t>microSIM</a:t>
            </a:r>
            <a:r>
              <a:rPr lang="en-US" sz="1200" b="0" i="0" kern="1200" dirty="0" smtClean="0">
                <a:solidFill>
                  <a:schemeClr val="tx1"/>
                </a:solidFill>
                <a:effectLst/>
                <a:latin typeface="+mn-lt"/>
                <a:ea typeface="+mn-ea"/>
                <a:cs typeface="+mn-cs"/>
              </a:rPr>
              <a:t> in the operator. iPhones, </a:t>
            </a:r>
            <a:r>
              <a:rPr lang="en-US" sz="1200" b="0" i="0" kern="1200" dirty="0" err="1" smtClean="0">
                <a:solidFill>
                  <a:schemeClr val="tx1"/>
                </a:solidFill>
                <a:effectLst/>
                <a:latin typeface="+mn-lt"/>
                <a:ea typeface="+mn-ea"/>
                <a:cs typeface="+mn-cs"/>
              </a:rPr>
              <a:t>Lumias</a:t>
            </a:r>
            <a:r>
              <a:rPr lang="en-US" sz="1200" b="0" i="0" kern="1200" dirty="0" smtClean="0">
                <a:solidFill>
                  <a:schemeClr val="tx1"/>
                </a:solidFill>
                <a:effectLst/>
                <a:latin typeface="+mn-lt"/>
                <a:ea typeface="+mn-ea"/>
                <a:cs typeface="+mn-cs"/>
              </a:rPr>
              <a:t> and others with </a:t>
            </a:r>
            <a:r>
              <a:rPr lang="en-US" sz="1200" b="0" i="0" kern="1200" dirty="0" err="1" smtClean="0">
                <a:solidFill>
                  <a:schemeClr val="tx1"/>
                </a:solidFill>
                <a:effectLst/>
                <a:latin typeface="+mn-lt"/>
                <a:ea typeface="+mn-ea"/>
                <a:cs typeface="+mn-cs"/>
              </a:rPr>
              <a:t>microSIMs</a:t>
            </a:r>
            <a:r>
              <a:rPr lang="en-US" sz="1200" b="0" i="0" kern="1200" dirty="0" smtClean="0">
                <a:solidFill>
                  <a:schemeClr val="tx1"/>
                </a:solidFill>
                <a:effectLst/>
                <a:latin typeface="+mn-lt"/>
                <a:ea typeface="+mn-ea"/>
                <a:cs typeface="+mn-cs"/>
              </a:rPr>
              <a:t> are sold in </a:t>
            </a:r>
            <a:r>
              <a:rPr lang="en-US" sz="1200" b="0" i="0" u="none" strike="noStrike" kern="1200" dirty="0" err="1" smtClean="0">
                <a:solidFill>
                  <a:schemeClr val="tx1"/>
                </a:solidFill>
                <a:effectLst/>
                <a:latin typeface="+mn-lt"/>
                <a:ea typeface="+mn-ea"/>
                <a:cs typeface="+mn-cs"/>
                <a:hlinkClick r:id="rId3"/>
              </a:rPr>
              <a:t>Ecuador</a:t>
            </a:r>
            <a:r>
              <a:rPr lang="en-US" sz="1200" b="0" i="0" kern="1200" dirty="0" err="1" smtClean="0">
                <a:solidFill>
                  <a:schemeClr val="tx1"/>
                </a:solidFill>
                <a:effectLst/>
                <a:latin typeface="+mn-lt"/>
                <a:ea typeface="+mn-ea"/>
                <a:cs typeface="+mn-cs"/>
              </a:rPr>
              <a:t>so</a:t>
            </a:r>
            <a:r>
              <a:rPr lang="en-US" sz="1200" b="0" i="0" kern="1200" dirty="0" smtClean="0">
                <a:solidFill>
                  <a:schemeClr val="tx1"/>
                </a:solidFill>
                <a:effectLst/>
                <a:latin typeface="+mn-lt"/>
                <a:ea typeface="+mn-ea"/>
                <a:cs typeface="+mn-cs"/>
              </a:rPr>
              <a:t> operators have </a:t>
            </a:r>
            <a:r>
              <a:rPr lang="en-US" sz="1200" b="0" i="0" kern="1200" dirty="0" err="1" smtClean="0">
                <a:solidFill>
                  <a:schemeClr val="tx1"/>
                </a:solidFill>
                <a:effectLst/>
                <a:latin typeface="+mn-lt"/>
                <a:ea typeface="+mn-ea"/>
                <a:cs typeface="+mn-cs"/>
              </a:rPr>
              <a:t>microSIM</a:t>
            </a:r>
            <a:r>
              <a:rPr lang="en-US" sz="1200" b="0" i="0" kern="1200" dirty="0" smtClean="0">
                <a:solidFill>
                  <a:schemeClr val="tx1"/>
                </a:solidFill>
                <a:effectLst/>
                <a:latin typeface="+mn-lt"/>
                <a:ea typeface="+mn-ea"/>
                <a:cs typeface="+mn-cs"/>
              </a:rPr>
              <a:t>-sized chips for you to buy. The phone will need to be unlocked, not because of Ecuador, but because of the foreign operator (lots of phones sold in Ecuador are unlocked, actually I can't think of a single phone I've bought here that's not unlocked)</a:t>
            </a:r>
          </a:p>
          <a:p>
            <a:r>
              <a:rPr lang="en-US" sz="1200" b="0" i="0" kern="1200" dirty="0" smtClean="0">
                <a:solidFill>
                  <a:schemeClr val="tx1"/>
                </a:solidFill>
                <a:effectLst/>
                <a:latin typeface="+mn-lt"/>
                <a:ea typeface="+mn-ea"/>
                <a:cs typeface="+mn-cs"/>
              </a:rPr>
              <a:t>As I assume the SIM will be prepaid (you don't have a credit card or a bank account in Ecuador) she will also need to ask for a prepaid BlackBerry plan, I don't have experience with prepaid plans, but Claro or Movistar could help.</a:t>
            </a:r>
          </a:p>
          <a:p>
            <a:endParaRPr lang="en-US" dirty="0"/>
          </a:p>
        </p:txBody>
      </p:sp>
      <p:sp>
        <p:nvSpPr>
          <p:cNvPr id="4" name="Slide Number Placeholder 3"/>
          <p:cNvSpPr>
            <a:spLocks noGrp="1"/>
          </p:cNvSpPr>
          <p:nvPr>
            <p:ph type="sldNum" sz="quarter" idx="10"/>
          </p:nvPr>
        </p:nvSpPr>
        <p:spPr/>
        <p:txBody>
          <a:bodyPr/>
          <a:lstStyle/>
          <a:p>
            <a:fld id="{C3AB1B36-A394-4C9E-91FA-C09AF2785B03}" type="slidenum">
              <a:rPr lang="en-CA" smtClean="0"/>
              <a:pPr/>
              <a:t>24</a:t>
            </a:fld>
            <a:endParaRPr lang="en-CA"/>
          </a:p>
        </p:txBody>
      </p:sp>
    </p:spTree>
    <p:extLst>
      <p:ext uri="{BB962C8B-B14F-4D97-AF65-F5344CB8AC3E}">
        <p14:creationId xmlns:p14="http://schemas.microsoft.com/office/powerpoint/2010/main" val="189855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356615" y="1177925"/>
            <a:ext cx="6400800" cy="769938"/>
          </a:xfrm>
          <a:prstGeom prst="rect">
            <a:avLst/>
          </a:prstGeom>
        </p:spPr>
        <p:txBody>
          <a:bodyPr vert="horz" lIns="0" tIns="0" bIns="0"/>
          <a:lstStyle>
            <a:lvl1pPr marL="0" indent="0">
              <a:lnSpc>
                <a:spcPts val="3000"/>
              </a:lnSpc>
              <a:spcBef>
                <a:spcPts val="0"/>
              </a:spcBef>
              <a:buNone/>
              <a:defRPr b="1" i="0" cap="all" baseline="0">
                <a:solidFill>
                  <a:srgbClr val="313644"/>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9" name="Text Placeholder 11"/>
          <p:cNvSpPr>
            <a:spLocks noGrp="1"/>
          </p:cNvSpPr>
          <p:nvPr>
            <p:ph type="body" sz="quarter" idx="11" hasCustomPrompt="1"/>
          </p:nvPr>
        </p:nvSpPr>
        <p:spPr>
          <a:xfrm>
            <a:off x="736599" y="2265825"/>
            <a:ext cx="7560841"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2400" b="1" i="0">
                <a:solidFill>
                  <a:srgbClr val="24B4CD"/>
                </a:solidFill>
                <a:latin typeface="Verdana"/>
                <a:cs typeface="Verdana"/>
              </a:defRPr>
            </a:lvl1pPr>
          </a:lstStyle>
          <a:p>
            <a:pPr lvl="0"/>
            <a:r>
              <a:rPr lang="en-CA" dirty="0" smtClean="0"/>
              <a:t>Subhead (select grid to delete after use)</a:t>
            </a:r>
          </a:p>
        </p:txBody>
      </p:sp>
      <p:sp>
        <p:nvSpPr>
          <p:cNvPr id="10" name="Content Placeholder 12"/>
          <p:cNvSpPr>
            <a:spLocks noGrp="1"/>
          </p:cNvSpPr>
          <p:nvPr>
            <p:ph sz="quarter" idx="16"/>
          </p:nvPr>
        </p:nvSpPr>
        <p:spPr>
          <a:xfrm>
            <a:off x="736600" y="2540145"/>
            <a:ext cx="7561035" cy="3547872"/>
          </a:xfrm>
          <a:prstGeom prst="rect">
            <a:avLst/>
          </a:prstGeom>
        </p:spPr>
        <p:txBody>
          <a:bodyPr vert="horz"/>
          <a:lstStyle>
            <a:lvl1pPr>
              <a:defRPr sz="2400">
                <a:solidFill>
                  <a:srgbClr val="313644"/>
                </a:solidFill>
                <a:latin typeface="Verdana"/>
                <a:cs typeface="Verdana"/>
              </a:defRPr>
            </a:lvl1pPr>
            <a:lvl2pPr>
              <a:defRPr sz="2000">
                <a:solidFill>
                  <a:srgbClr val="313644"/>
                </a:solidFill>
                <a:latin typeface="Verdana"/>
                <a:cs typeface="Verdana"/>
              </a:defRPr>
            </a:lvl2pPr>
            <a:lvl3pPr>
              <a:defRPr sz="1800">
                <a:solidFill>
                  <a:srgbClr val="313644"/>
                </a:solidFill>
                <a:latin typeface="Verdana"/>
                <a:cs typeface="Verdana"/>
              </a:defRPr>
            </a:lvl3pPr>
            <a:lvl4pPr>
              <a:defRPr sz="1600">
                <a:solidFill>
                  <a:srgbClr val="313644"/>
                </a:solidFill>
                <a:latin typeface="Verdana"/>
                <a:cs typeface="Verdana"/>
              </a:defRPr>
            </a:lvl4pPr>
            <a:lvl5pPr>
              <a:defRPr sz="1400">
                <a:solidFill>
                  <a:srgbClr val="313644"/>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356615" y="1177925"/>
            <a:ext cx="6400800" cy="769938"/>
          </a:xfrm>
          <a:prstGeom prst="rect">
            <a:avLst/>
          </a:prstGeom>
        </p:spPr>
        <p:txBody>
          <a:bodyPr vert="horz" lIns="0" tIns="0" bIns="0"/>
          <a:lstStyle>
            <a:lvl1pPr marL="0" indent="0">
              <a:lnSpc>
                <a:spcPts val="3000"/>
              </a:lnSpc>
              <a:spcBef>
                <a:spcPts val="0"/>
              </a:spcBef>
              <a:buNone/>
              <a:defRPr b="1" i="0" cap="all" baseline="0">
                <a:solidFill>
                  <a:srgbClr val="313644"/>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7" name="Text Placeholder 11"/>
          <p:cNvSpPr>
            <a:spLocks noGrp="1"/>
          </p:cNvSpPr>
          <p:nvPr>
            <p:ph type="body" sz="quarter" idx="11" hasCustomPrompt="1"/>
          </p:nvPr>
        </p:nvSpPr>
        <p:spPr>
          <a:xfrm>
            <a:off x="7366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24B4CD"/>
                </a:solidFill>
                <a:latin typeface="Verdana"/>
                <a:cs typeface="Verdana"/>
              </a:defRPr>
            </a:lvl1pPr>
          </a:lstStyle>
          <a:p>
            <a:pPr lvl="0"/>
            <a:r>
              <a:rPr lang="en-CA" dirty="0" smtClean="0"/>
              <a:t>Subhead (select grid to delete)</a:t>
            </a:r>
          </a:p>
        </p:txBody>
      </p:sp>
      <p:sp>
        <p:nvSpPr>
          <p:cNvPr id="10" name="Content Placeholder 21"/>
          <p:cNvSpPr>
            <a:spLocks noGrp="1"/>
          </p:cNvSpPr>
          <p:nvPr>
            <p:ph sz="quarter" idx="18"/>
          </p:nvPr>
        </p:nvSpPr>
        <p:spPr>
          <a:xfrm>
            <a:off x="4572001" y="2540144"/>
            <a:ext cx="3725634" cy="3547871"/>
          </a:xfrm>
          <a:prstGeom prst="rect">
            <a:avLst/>
          </a:prstGeom>
        </p:spPr>
        <p:txBody>
          <a:bodyPr vert="horz"/>
          <a:lstStyle>
            <a:lvl1pPr>
              <a:defRPr sz="1500">
                <a:solidFill>
                  <a:srgbClr val="313644"/>
                </a:solidFill>
                <a:latin typeface="Verdana"/>
                <a:cs typeface="Verdana"/>
              </a:defRPr>
            </a:lvl1pPr>
            <a:lvl2pPr>
              <a:defRPr sz="1400">
                <a:solidFill>
                  <a:srgbClr val="313644"/>
                </a:solidFill>
                <a:latin typeface="Verdana"/>
                <a:cs typeface="Verdana"/>
              </a:defRPr>
            </a:lvl2pPr>
            <a:lvl3pPr>
              <a:defRPr sz="1300">
                <a:solidFill>
                  <a:srgbClr val="313644"/>
                </a:solidFill>
                <a:latin typeface="Verdana"/>
                <a:cs typeface="Verdana"/>
              </a:defRPr>
            </a:lvl3pPr>
            <a:lvl4pPr>
              <a:defRPr sz="1200">
                <a:solidFill>
                  <a:srgbClr val="313644"/>
                </a:solidFill>
                <a:latin typeface="Verdana"/>
                <a:cs typeface="Verdana"/>
              </a:defRPr>
            </a:lvl4pPr>
            <a:lvl5pPr>
              <a:defRPr sz="1100">
                <a:solidFill>
                  <a:srgbClr val="313644"/>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1" name="Text Placeholder 11"/>
          <p:cNvSpPr>
            <a:spLocks noGrp="1"/>
          </p:cNvSpPr>
          <p:nvPr>
            <p:ph type="body" sz="quarter" idx="19" hasCustomPrompt="1"/>
          </p:nvPr>
        </p:nvSpPr>
        <p:spPr>
          <a:xfrm>
            <a:off x="45720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24B4CD"/>
                </a:solidFill>
                <a:latin typeface="Verdana"/>
                <a:cs typeface="Verdana"/>
              </a:defRPr>
            </a:lvl1pPr>
          </a:lstStyle>
          <a:p>
            <a:pPr lvl="0"/>
            <a:r>
              <a:rPr lang="en-CA" dirty="0" smtClean="0"/>
              <a:t>Subhead (select grid to delete)</a:t>
            </a:r>
          </a:p>
        </p:txBody>
      </p:sp>
      <p:sp>
        <p:nvSpPr>
          <p:cNvPr id="13" name="Content Placeholder 21"/>
          <p:cNvSpPr>
            <a:spLocks noGrp="1"/>
          </p:cNvSpPr>
          <p:nvPr>
            <p:ph sz="quarter" idx="20"/>
          </p:nvPr>
        </p:nvSpPr>
        <p:spPr>
          <a:xfrm>
            <a:off x="736600" y="2540144"/>
            <a:ext cx="3725634" cy="3547871"/>
          </a:xfrm>
          <a:prstGeom prst="rect">
            <a:avLst/>
          </a:prstGeom>
        </p:spPr>
        <p:txBody>
          <a:bodyPr vert="horz"/>
          <a:lstStyle>
            <a:lvl1pPr>
              <a:defRPr sz="1500">
                <a:solidFill>
                  <a:srgbClr val="313644"/>
                </a:solidFill>
                <a:latin typeface="Verdana"/>
                <a:cs typeface="Verdana"/>
              </a:defRPr>
            </a:lvl1pPr>
            <a:lvl2pPr>
              <a:defRPr sz="1400">
                <a:solidFill>
                  <a:srgbClr val="313644"/>
                </a:solidFill>
                <a:latin typeface="Verdana"/>
                <a:cs typeface="Verdana"/>
              </a:defRPr>
            </a:lvl2pPr>
            <a:lvl3pPr>
              <a:defRPr sz="1300">
                <a:solidFill>
                  <a:srgbClr val="313644"/>
                </a:solidFill>
                <a:latin typeface="Verdana"/>
                <a:cs typeface="Verdana"/>
              </a:defRPr>
            </a:lvl3pPr>
            <a:lvl4pPr>
              <a:defRPr sz="1200">
                <a:solidFill>
                  <a:srgbClr val="313644"/>
                </a:solidFill>
                <a:latin typeface="Verdana"/>
                <a:cs typeface="Verdana"/>
              </a:defRPr>
            </a:lvl4pPr>
            <a:lvl5pPr>
              <a:defRPr sz="1100">
                <a:solidFill>
                  <a:srgbClr val="313644"/>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356616" y="1177925"/>
            <a:ext cx="6400800" cy="769938"/>
          </a:xfrm>
          <a:prstGeom prst="rect">
            <a:avLst/>
          </a:prstGeom>
        </p:spPr>
        <p:txBody>
          <a:bodyPr vert="horz" lIns="0" tIns="0" rIns="0" bIns="0"/>
          <a:lstStyle>
            <a:lvl1pPr marL="0" indent="0">
              <a:lnSpc>
                <a:spcPts val="3000"/>
              </a:lnSpc>
              <a:spcBef>
                <a:spcPts val="0"/>
              </a:spcBef>
              <a:buNone/>
              <a:defRPr b="1" i="0" cap="all" baseline="0">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5" name="Text Placeholder 11"/>
          <p:cNvSpPr>
            <a:spLocks noGrp="1"/>
          </p:cNvSpPr>
          <p:nvPr>
            <p:ph type="body" sz="quarter" idx="11" hasCustomPrompt="1"/>
          </p:nvPr>
        </p:nvSpPr>
        <p:spPr>
          <a:xfrm>
            <a:off x="736599" y="2265825"/>
            <a:ext cx="7560841"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2400" b="1" i="0" baseline="0">
                <a:solidFill>
                  <a:srgbClr val="61C4D8"/>
                </a:solidFill>
                <a:latin typeface="Verdana"/>
                <a:cs typeface="Verdana"/>
              </a:defRPr>
            </a:lvl1pPr>
          </a:lstStyle>
          <a:p>
            <a:pPr lvl="0"/>
            <a:r>
              <a:rPr lang="en-CA" dirty="0" smtClean="0"/>
              <a:t>Subhead (select grid to delete after use)</a:t>
            </a:r>
          </a:p>
        </p:txBody>
      </p:sp>
      <p:sp>
        <p:nvSpPr>
          <p:cNvPr id="7" name="Content Placeholder 12"/>
          <p:cNvSpPr>
            <a:spLocks noGrp="1"/>
          </p:cNvSpPr>
          <p:nvPr>
            <p:ph sz="quarter" idx="16"/>
          </p:nvPr>
        </p:nvSpPr>
        <p:spPr>
          <a:xfrm>
            <a:off x="736600" y="2540145"/>
            <a:ext cx="7561035" cy="3547872"/>
          </a:xfrm>
          <a:prstGeom prst="rect">
            <a:avLst/>
          </a:prstGeom>
        </p:spPr>
        <p:txBody>
          <a:bodyPr vert="horz"/>
          <a:lstStyle>
            <a:lvl1pPr>
              <a:defRPr sz="2400">
                <a:solidFill>
                  <a:schemeClr val="bg1"/>
                </a:solidFill>
                <a:latin typeface="Verdana"/>
                <a:cs typeface="Verdana"/>
              </a:defRPr>
            </a:lvl1pPr>
            <a:lvl2pPr>
              <a:defRPr sz="2000">
                <a:solidFill>
                  <a:schemeClr val="bg1"/>
                </a:solidFill>
                <a:latin typeface="Verdana"/>
                <a:cs typeface="Verdana"/>
              </a:defRPr>
            </a:lvl2pPr>
            <a:lvl3pPr>
              <a:defRPr sz="1800">
                <a:solidFill>
                  <a:schemeClr val="bg1"/>
                </a:solidFill>
                <a:latin typeface="Verdana"/>
                <a:cs typeface="Verdana"/>
              </a:defRPr>
            </a:lvl3pPr>
            <a:lvl4pPr>
              <a:defRPr sz="1600">
                <a:solidFill>
                  <a:schemeClr val="bg1"/>
                </a:solidFill>
                <a:latin typeface="Verdana"/>
                <a:cs typeface="Verdana"/>
              </a:defRPr>
            </a:lvl4pPr>
            <a:lvl5pPr>
              <a:defRPr sz="1400" baseline="0">
                <a:solidFill>
                  <a:schemeClr val="bg1"/>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4"/>
            <a:endParaRPr lang="en-CA"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7366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61C4D8"/>
                </a:solidFill>
                <a:latin typeface="Verdana"/>
                <a:cs typeface="Verdana"/>
              </a:defRPr>
            </a:lvl1pPr>
          </a:lstStyle>
          <a:p>
            <a:pPr lvl="0"/>
            <a:r>
              <a:rPr lang="en-CA" dirty="0" smtClean="0"/>
              <a:t>Subhead (select grid to delete)</a:t>
            </a:r>
          </a:p>
        </p:txBody>
      </p:sp>
      <p:sp>
        <p:nvSpPr>
          <p:cNvPr id="8" name="Text Placeholder 7"/>
          <p:cNvSpPr>
            <a:spLocks noGrp="1"/>
          </p:cNvSpPr>
          <p:nvPr>
            <p:ph type="body" sz="quarter" idx="15" hasCustomPrompt="1"/>
          </p:nvPr>
        </p:nvSpPr>
        <p:spPr>
          <a:xfrm>
            <a:off x="356616" y="1177925"/>
            <a:ext cx="6400800" cy="769938"/>
          </a:xfrm>
          <a:prstGeom prst="rect">
            <a:avLst/>
          </a:prstGeom>
        </p:spPr>
        <p:txBody>
          <a:bodyPr vert="horz" lIns="0" tIns="0" bIns="0"/>
          <a:lstStyle>
            <a:lvl1pPr marL="0" indent="0">
              <a:lnSpc>
                <a:spcPts val="3000"/>
              </a:lnSpc>
              <a:spcBef>
                <a:spcPts val="0"/>
              </a:spcBef>
              <a:buNone/>
              <a:defRPr b="1" i="0" cap="all" baseline="0">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Content slide</a:t>
            </a:r>
            <a:endParaRPr lang="en-US" dirty="0"/>
          </a:p>
        </p:txBody>
      </p:sp>
      <p:sp>
        <p:nvSpPr>
          <p:cNvPr id="9" name="Content Placeholder 21"/>
          <p:cNvSpPr>
            <a:spLocks noGrp="1"/>
          </p:cNvSpPr>
          <p:nvPr>
            <p:ph sz="quarter" idx="17"/>
          </p:nvPr>
        </p:nvSpPr>
        <p:spPr>
          <a:xfrm>
            <a:off x="4572001" y="2540144"/>
            <a:ext cx="3725634" cy="3547871"/>
          </a:xfrm>
          <a:prstGeom prst="rect">
            <a:avLst/>
          </a:prstGeom>
        </p:spPr>
        <p:txBody>
          <a:bodyPr vert="horz"/>
          <a:lstStyle>
            <a:lvl1pPr>
              <a:defRPr sz="1500">
                <a:solidFill>
                  <a:srgbClr val="FFFFFF"/>
                </a:solidFill>
                <a:latin typeface="Verdana"/>
                <a:cs typeface="Verdana"/>
              </a:defRPr>
            </a:lvl1pPr>
            <a:lvl2pPr>
              <a:defRPr sz="1400">
                <a:solidFill>
                  <a:srgbClr val="FFFFFF"/>
                </a:solidFill>
                <a:latin typeface="Verdana"/>
                <a:cs typeface="Verdana"/>
              </a:defRPr>
            </a:lvl2pPr>
            <a:lvl3pPr>
              <a:defRPr sz="1300">
                <a:solidFill>
                  <a:srgbClr val="FFFFFF"/>
                </a:solidFill>
                <a:latin typeface="Verdana"/>
                <a:cs typeface="Verdana"/>
              </a:defRPr>
            </a:lvl3pPr>
            <a:lvl4pPr>
              <a:defRPr sz="1200">
                <a:solidFill>
                  <a:srgbClr val="FFFFFF"/>
                </a:solidFill>
                <a:latin typeface="Verdana"/>
                <a:cs typeface="Verdana"/>
              </a:defRPr>
            </a:lvl4pPr>
            <a:lvl5pPr>
              <a:defRPr sz="1100">
                <a:solidFill>
                  <a:srgbClr val="FFFFFF"/>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8" name="Text Placeholder 11"/>
          <p:cNvSpPr>
            <a:spLocks noGrp="1"/>
          </p:cNvSpPr>
          <p:nvPr>
            <p:ph type="body" sz="quarter" idx="18" hasCustomPrompt="1"/>
          </p:nvPr>
        </p:nvSpPr>
        <p:spPr>
          <a:xfrm>
            <a:off x="4572000" y="2265826"/>
            <a:ext cx="3725634" cy="274320"/>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baseline="0">
                <a:solidFill>
                  <a:srgbClr val="61C4D8"/>
                </a:solidFill>
                <a:latin typeface="Verdana"/>
                <a:cs typeface="Verdana"/>
              </a:defRPr>
            </a:lvl1pPr>
          </a:lstStyle>
          <a:p>
            <a:pPr lvl="0"/>
            <a:r>
              <a:rPr lang="en-CA" dirty="0" smtClean="0"/>
              <a:t>Subhead (select grid to delete)</a:t>
            </a:r>
          </a:p>
        </p:txBody>
      </p:sp>
      <p:sp>
        <p:nvSpPr>
          <p:cNvPr id="19" name="Content Placeholder 21"/>
          <p:cNvSpPr>
            <a:spLocks noGrp="1"/>
          </p:cNvSpPr>
          <p:nvPr>
            <p:ph sz="quarter" idx="19"/>
          </p:nvPr>
        </p:nvSpPr>
        <p:spPr>
          <a:xfrm>
            <a:off x="736600" y="2540144"/>
            <a:ext cx="3725634" cy="3547871"/>
          </a:xfrm>
          <a:prstGeom prst="rect">
            <a:avLst/>
          </a:prstGeom>
        </p:spPr>
        <p:txBody>
          <a:bodyPr vert="horz"/>
          <a:lstStyle>
            <a:lvl1pPr>
              <a:defRPr sz="1500">
                <a:solidFill>
                  <a:srgbClr val="FFFFFF"/>
                </a:solidFill>
                <a:latin typeface="Verdana"/>
                <a:cs typeface="Verdana"/>
              </a:defRPr>
            </a:lvl1pPr>
            <a:lvl2pPr>
              <a:defRPr sz="1400">
                <a:solidFill>
                  <a:srgbClr val="FFFFFF"/>
                </a:solidFill>
                <a:latin typeface="Verdana"/>
                <a:cs typeface="Verdana"/>
              </a:defRPr>
            </a:lvl2pPr>
            <a:lvl3pPr>
              <a:defRPr sz="1300">
                <a:solidFill>
                  <a:srgbClr val="FFFFFF"/>
                </a:solidFill>
                <a:latin typeface="Verdana"/>
                <a:cs typeface="Verdana"/>
              </a:defRPr>
            </a:lvl3pPr>
            <a:lvl4pPr>
              <a:defRPr sz="1200">
                <a:solidFill>
                  <a:srgbClr val="FFFFFF"/>
                </a:solidFill>
                <a:latin typeface="Verdana"/>
                <a:cs typeface="Verdana"/>
              </a:defRPr>
            </a:lvl4pPr>
            <a:lvl5pPr>
              <a:defRPr sz="1100">
                <a:solidFill>
                  <a:srgbClr val="FFFFFF"/>
                </a:solidFill>
                <a:latin typeface="Verdana"/>
                <a:cs typeface="Verdana"/>
              </a:defRPr>
            </a:lvl5pPr>
          </a:lstStyle>
          <a:p>
            <a:pPr lvl="0"/>
            <a:r>
              <a:rPr lang="en-CA" dirty="0" smtClean="0"/>
              <a:t>Click to edit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12" hasCustomPrompt="1"/>
          </p:nvPr>
        </p:nvSpPr>
        <p:spPr>
          <a:xfrm>
            <a:off x="736600" y="2638241"/>
            <a:ext cx="7432675" cy="176470"/>
          </a:xfrm>
          <a:prstGeom prst="rect">
            <a:avLst/>
          </a:prstGeom>
        </p:spPr>
        <p:txBody>
          <a:bodyPr vert="horz" lIns="0" tIns="0" bIns="0"/>
          <a:lstStyle>
            <a:lvl1pPr marL="0" indent="0">
              <a:lnSpc>
                <a:spcPts val="1440"/>
              </a:lnSpc>
              <a:spcBef>
                <a:spcPts val="0"/>
              </a:spcBef>
              <a:buFontTx/>
              <a:buNone/>
              <a:defRPr sz="1700" b="1" i="0">
                <a:solidFill>
                  <a:srgbClr val="2EABBA"/>
                </a:solidFill>
                <a:latin typeface="Auto 1 Bold SmCp"/>
                <a:cs typeface="Auto 1 Light SmCp"/>
              </a:defRPr>
            </a:lvl1pPr>
          </a:lstStyle>
          <a:p>
            <a:pPr lvl="0"/>
            <a:r>
              <a:rPr lang="en-CA" dirty="0" smtClean="0"/>
              <a:t>HEADING ONE</a:t>
            </a:r>
          </a:p>
        </p:txBody>
      </p:sp>
      <p:sp>
        <p:nvSpPr>
          <p:cNvPr id="11" name="Text Placeholder 9"/>
          <p:cNvSpPr>
            <a:spLocks noGrp="1"/>
          </p:cNvSpPr>
          <p:nvPr>
            <p:ph type="body" sz="quarter" idx="14" hasCustomPrompt="1"/>
          </p:nvPr>
        </p:nvSpPr>
        <p:spPr>
          <a:xfrm>
            <a:off x="371475" y="1177925"/>
            <a:ext cx="2613025" cy="838200"/>
          </a:xfrm>
          <a:prstGeom prst="rect">
            <a:avLst/>
          </a:prstGeom>
        </p:spPr>
        <p:txBody>
          <a:bodyPr vert="horz" lIns="0" tIns="0" rIns="0" bIns="0"/>
          <a:lstStyle>
            <a:lvl1pPr marL="0" indent="0">
              <a:lnSpc>
                <a:spcPts val="2800"/>
              </a:lnSpc>
              <a:spcBef>
                <a:spcPts val="0"/>
              </a:spcBef>
              <a:buFontTx/>
              <a:buNone/>
              <a:defRPr sz="4200" cap="all">
                <a:solidFill>
                  <a:schemeClr val="bg1"/>
                </a:solidFill>
                <a:latin typeface="Auto 1 Bold SmCp"/>
              </a:defRPr>
            </a:lvl1pPr>
          </a:lstStyle>
          <a:p>
            <a:pPr lvl="0"/>
            <a:r>
              <a:rPr lang="en-CA" dirty="0" smtClean="0"/>
              <a:t>CONTENT</a:t>
            </a:r>
            <a:br>
              <a:rPr lang="en-CA" dirty="0" smtClean="0"/>
            </a:br>
            <a:r>
              <a:rPr lang="en-CA" dirty="0" smtClean="0"/>
              <a:t>SLIDE</a:t>
            </a:r>
            <a:endParaRPr lang="en-US" dirty="0"/>
          </a:p>
        </p:txBody>
      </p:sp>
      <p:sp>
        <p:nvSpPr>
          <p:cNvPr id="5" name="Text Placeholder 5"/>
          <p:cNvSpPr>
            <a:spLocks noGrp="1"/>
          </p:cNvSpPr>
          <p:nvPr>
            <p:ph type="body" sz="quarter" idx="15"/>
          </p:nvPr>
        </p:nvSpPr>
        <p:spPr>
          <a:xfrm>
            <a:off x="736600" y="2814711"/>
            <a:ext cx="7432675" cy="2202570"/>
          </a:xfrm>
          <a:prstGeom prst="rect">
            <a:avLst/>
          </a:prstGeom>
        </p:spPr>
        <p:txBody>
          <a:bodyPr vert="horz" lIns="0" tIns="45720" rIns="0" bIns="0"/>
          <a:lstStyle>
            <a:lvl1pPr marL="0" indent="-228600">
              <a:lnSpc>
                <a:spcPts val="2800"/>
              </a:lnSpc>
              <a:buFontTx/>
              <a:buNone/>
              <a:defRPr sz="2500" b="0" i="0">
                <a:solidFill>
                  <a:schemeClr val="bg1"/>
                </a:solidFill>
                <a:latin typeface="Auto 1 Regular"/>
                <a:cs typeface="Auto 1 Regular"/>
              </a:defRPr>
            </a:lvl1pPr>
            <a:lvl2pPr marL="457200" indent="-228600">
              <a:lnSpc>
                <a:spcPts val="2800"/>
              </a:lnSpc>
              <a:spcBef>
                <a:spcPts val="300"/>
              </a:spcBef>
              <a:buFontTx/>
              <a:buNone/>
              <a:defRPr sz="2500" b="0" i="0">
                <a:solidFill>
                  <a:schemeClr val="bg1"/>
                </a:solidFill>
                <a:latin typeface="Auto 1 Regular"/>
                <a:cs typeface="Auto 1 Regular"/>
              </a:defRPr>
            </a:lvl2pPr>
            <a:lvl3pPr marL="685800" indent="-228600">
              <a:lnSpc>
                <a:spcPts val="2800"/>
              </a:lnSpc>
              <a:spcBef>
                <a:spcPts val="300"/>
              </a:spcBef>
              <a:buFontTx/>
              <a:buNone/>
              <a:defRPr sz="2500" b="0" i="0">
                <a:solidFill>
                  <a:schemeClr val="bg1"/>
                </a:solidFill>
                <a:latin typeface="Auto 1 Regular"/>
                <a:cs typeface="Auto 1 Regular"/>
              </a:defRPr>
            </a:lvl3pPr>
            <a:lvl4pPr marL="914400">
              <a:lnSpc>
                <a:spcPts val="2800"/>
              </a:lnSpc>
              <a:spcBef>
                <a:spcPts val="300"/>
              </a:spcBef>
              <a:buFontTx/>
              <a:buNone/>
              <a:defRPr sz="2500" b="0" i="0">
                <a:solidFill>
                  <a:schemeClr val="bg1"/>
                </a:solidFill>
                <a:latin typeface="Auto 1 Regular"/>
                <a:cs typeface="Auto 1 Regular"/>
              </a:defRPr>
            </a:lvl4pPr>
            <a:lvl5pPr>
              <a:lnSpc>
                <a:spcPts val="2800"/>
              </a:lnSpc>
              <a:buFont typeface="Arial"/>
              <a:buChar char="•"/>
              <a:defRPr sz="2500" b="0" i="0">
                <a:solidFill>
                  <a:schemeClr val="bg1"/>
                </a:solidFill>
                <a:latin typeface="Auto 1 Regular"/>
                <a:cs typeface="Auto 1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60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736600" y="2568192"/>
            <a:ext cx="3725634" cy="246519"/>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2EABBA"/>
                </a:solidFill>
                <a:latin typeface="Auto 1 Bold SmCp"/>
                <a:cs typeface="Auto 1 Light SmCp"/>
              </a:defRPr>
            </a:lvl1pPr>
          </a:lstStyle>
          <a:p>
            <a:pPr lvl="0"/>
            <a:r>
              <a:rPr lang="en-US" smtClean="0"/>
              <a:t>Click to edit Master text styles</a:t>
            </a:r>
          </a:p>
        </p:txBody>
      </p:sp>
      <p:sp>
        <p:nvSpPr>
          <p:cNvPr id="14" name="Text Placeholder 11"/>
          <p:cNvSpPr>
            <a:spLocks noGrp="1"/>
          </p:cNvSpPr>
          <p:nvPr>
            <p:ph type="body" sz="quarter" idx="12"/>
          </p:nvPr>
        </p:nvSpPr>
        <p:spPr>
          <a:xfrm>
            <a:off x="4572000" y="2568192"/>
            <a:ext cx="3878043" cy="246519"/>
          </a:xfrm>
          <a:prstGeom prst="rect">
            <a:avLst/>
          </a:prstGeom>
        </p:spPr>
        <p:txBody>
          <a:bodyPr vert="horz"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500" b="1" i="0">
                <a:solidFill>
                  <a:srgbClr val="2EABBA"/>
                </a:solidFill>
                <a:latin typeface="Auto 1 Bold SmCp"/>
                <a:cs typeface="Auto 1 Light SmCp"/>
              </a:defRPr>
            </a:lvl1pPr>
          </a:lstStyle>
          <a:p>
            <a:pPr lvl="0"/>
            <a:r>
              <a:rPr lang="en-US" smtClean="0"/>
              <a:t>Click to edit Master text styles</a:t>
            </a:r>
          </a:p>
        </p:txBody>
      </p:sp>
      <p:sp>
        <p:nvSpPr>
          <p:cNvPr id="8" name="Text Placeholder 9"/>
          <p:cNvSpPr>
            <a:spLocks noGrp="1"/>
          </p:cNvSpPr>
          <p:nvPr>
            <p:ph type="body" sz="quarter" idx="14" hasCustomPrompt="1"/>
          </p:nvPr>
        </p:nvSpPr>
        <p:spPr>
          <a:xfrm>
            <a:off x="371475" y="1177925"/>
            <a:ext cx="2613025" cy="838200"/>
          </a:xfrm>
          <a:prstGeom prst="rect">
            <a:avLst/>
          </a:prstGeom>
        </p:spPr>
        <p:txBody>
          <a:bodyPr vert="horz" lIns="0" tIns="0" rIns="0" bIns="0"/>
          <a:lstStyle>
            <a:lvl1pPr marL="0" indent="0">
              <a:lnSpc>
                <a:spcPts val="2800"/>
              </a:lnSpc>
              <a:spcBef>
                <a:spcPts val="0"/>
              </a:spcBef>
              <a:buFontTx/>
              <a:buNone/>
              <a:defRPr sz="4200" cap="all">
                <a:solidFill>
                  <a:schemeClr val="bg1"/>
                </a:solidFill>
                <a:latin typeface="Auto 1 Bold SmCp"/>
              </a:defRPr>
            </a:lvl1pPr>
          </a:lstStyle>
          <a:p>
            <a:pPr lvl="0"/>
            <a:r>
              <a:rPr lang="en-CA" dirty="0" smtClean="0"/>
              <a:t>CONTENT</a:t>
            </a:r>
            <a:br>
              <a:rPr lang="en-CA" dirty="0" smtClean="0"/>
            </a:br>
            <a:r>
              <a:rPr lang="en-CA" dirty="0" smtClean="0"/>
              <a:t>SLIDE</a:t>
            </a:r>
            <a:endParaRPr lang="en-US" dirty="0"/>
          </a:p>
        </p:txBody>
      </p:sp>
      <p:sp>
        <p:nvSpPr>
          <p:cNvPr id="11" name="Text Placeholder 8"/>
          <p:cNvSpPr>
            <a:spLocks noGrp="1"/>
          </p:cNvSpPr>
          <p:nvPr>
            <p:ph type="body" sz="quarter" idx="16"/>
          </p:nvPr>
        </p:nvSpPr>
        <p:spPr>
          <a:xfrm>
            <a:off x="736360" y="2814710"/>
            <a:ext cx="3725873" cy="2201789"/>
          </a:xfrm>
          <a:prstGeom prst="rect">
            <a:avLst/>
          </a:prstGeom>
        </p:spPr>
        <p:txBody>
          <a:bodyPr vert="horz" lIns="0" rIns="0" bIns="0"/>
          <a:lstStyle>
            <a:lvl1pPr marL="0" indent="-228600">
              <a:lnSpc>
                <a:spcPts val="1800"/>
              </a:lnSpc>
              <a:spcBef>
                <a:spcPts val="300"/>
              </a:spcBef>
              <a:buFontTx/>
              <a:buNone/>
              <a:defRPr sz="1500" b="0" i="0">
                <a:solidFill>
                  <a:schemeClr val="bg1"/>
                </a:solidFill>
                <a:latin typeface="Auto 1 Regular"/>
                <a:cs typeface="Auto 1 Regular"/>
              </a:defRPr>
            </a:lvl1pPr>
            <a:lvl2pPr marL="457200" indent="-228600">
              <a:lnSpc>
                <a:spcPts val="1800"/>
              </a:lnSpc>
              <a:spcBef>
                <a:spcPts val="300"/>
              </a:spcBef>
              <a:buFontTx/>
              <a:buNone/>
              <a:defRPr sz="1500" b="0" i="0">
                <a:solidFill>
                  <a:schemeClr val="bg1"/>
                </a:solidFill>
                <a:latin typeface="Auto 1 Regular"/>
                <a:cs typeface="Auto 1 Regular"/>
              </a:defRPr>
            </a:lvl2pPr>
            <a:lvl3pPr marL="685800" indent="-228600">
              <a:lnSpc>
                <a:spcPts val="1800"/>
              </a:lnSpc>
              <a:spcBef>
                <a:spcPts val="300"/>
              </a:spcBef>
              <a:buFontTx/>
              <a:buNone/>
              <a:defRPr sz="1500" b="0" i="0">
                <a:solidFill>
                  <a:schemeClr val="bg1"/>
                </a:solidFill>
                <a:latin typeface="Auto 1 Regular"/>
                <a:cs typeface="Auto 1 Regular"/>
              </a:defRPr>
            </a:lvl3pPr>
            <a:lvl4pPr marL="914400" indent="-228600">
              <a:lnSpc>
                <a:spcPts val="1800"/>
              </a:lnSpc>
              <a:spcBef>
                <a:spcPts val="300"/>
              </a:spcBef>
              <a:buFontTx/>
              <a:buNone/>
              <a:defRPr sz="1500" b="0" i="0">
                <a:solidFill>
                  <a:schemeClr val="bg1"/>
                </a:solidFill>
                <a:latin typeface="Auto 1 Regular"/>
                <a:cs typeface="Auto 1 Regular"/>
              </a:defRPr>
            </a:lvl4pPr>
            <a:lvl5pPr>
              <a:lnSpc>
                <a:spcPts val="1800"/>
              </a:lnSpc>
              <a:spcBef>
                <a:spcPts val="300"/>
              </a:spcBef>
              <a:buFont typeface="Arial"/>
              <a:buChar char="•"/>
              <a:defRPr sz="1500" b="0" i="0">
                <a:solidFill>
                  <a:schemeClr val="bg1"/>
                </a:solidFill>
                <a:latin typeface="Auto 1 Regular"/>
                <a:cs typeface="Auto 1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8"/>
          <p:cNvSpPr>
            <a:spLocks noGrp="1"/>
          </p:cNvSpPr>
          <p:nvPr>
            <p:ph type="body" sz="quarter" idx="17"/>
          </p:nvPr>
        </p:nvSpPr>
        <p:spPr>
          <a:xfrm>
            <a:off x="4572000" y="2814710"/>
            <a:ext cx="3878043" cy="2201789"/>
          </a:xfrm>
          <a:prstGeom prst="rect">
            <a:avLst/>
          </a:prstGeom>
        </p:spPr>
        <p:txBody>
          <a:bodyPr vert="horz" lIns="0" rIns="0" bIns="0"/>
          <a:lstStyle>
            <a:lvl1pPr marL="0" indent="-228600">
              <a:lnSpc>
                <a:spcPts val="1800"/>
              </a:lnSpc>
              <a:spcBef>
                <a:spcPts val="300"/>
              </a:spcBef>
              <a:buFontTx/>
              <a:buNone/>
              <a:defRPr sz="1500" b="0" i="0">
                <a:solidFill>
                  <a:schemeClr val="bg1"/>
                </a:solidFill>
                <a:latin typeface="Auto 1 Regular"/>
                <a:cs typeface="Auto 1 Regular"/>
              </a:defRPr>
            </a:lvl1pPr>
            <a:lvl2pPr marL="457200" indent="-228600">
              <a:lnSpc>
                <a:spcPts val="1800"/>
              </a:lnSpc>
              <a:spcBef>
                <a:spcPts val="300"/>
              </a:spcBef>
              <a:buFontTx/>
              <a:buNone/>
              <a:defRPr sz="1500" b="0" i="0">
                <a:solidFill>
                  <a:schemeClr val="bg1"/>
                </a:solidFill>
                <a:latin typeface="Auto 1 Regular"/>
                <a:cs typeface="Auto 1 Regular"/>
              </a:defRPr>
            </a:lvl2pPr>
            <a:lvl3pPr marL="685800" indent="-228600">
              <a:lnSpc>
                <a:spcPts val="1800"/>
              </a:lnSpc>
              <a:spcBef>
                <a:spcPts val="300"/>
              </a:spcBef>
              <a:buFontTx/>
              <a:buNone/>
              <a:defRPr sz="1500" b="0" i="0">
                <a:solidFill>
                  <a:schemeClr val="bg1"/>
                </a:solidFill>
                <a:latin typeface="Auto 1 Regular"/>
                <a:cs typeface="Auto 1 Regular"/>
              </a:defRPr>
            </a:lvl3pPr>
            <a:lvl4pPr marL="914400" indent="-228600">
              <a:lnSpc>
                <a:spcPts val="1800"/>
              </a:lnSpc>
              <a:spcBef>
                <a:spcPts val="300"/>
              </a:spcBef>
              <a:buFontTx/>
              <a:buNone/>
              <a:defRPr sz="1500" b="0" i="0">
                <a:solidFill>
                  <a:schemeClr val="bg1"/>
                </a:solidFill>
                <a:latin typeface="Auto 1 Regular"/>
                <a:cs typeface="Auto 1 Regular"/>
              </a:defRPr>
            </a:lvl4pPr>
            <a:lvl5pPr>
              <a:lnSpc>
                <a:spcPts val="1800"/>
              </a:lnSpc>
              <a:spcBef>
                <a:spcPts val="300"/>
              </a:spcBef>
              <a:buFont typeface="Arial"/>
              <a:buChar char="•"/>
              <a:defRPr sz="1500" b="0" i="0">
                <a:solidFill>
                  <a:schemeClr val="bg1"/>
                </a:solidFill>
                <a:latin typeface="Auto 1 Regular"/>
                <a:cs typeface="Auto 1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2206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normAutofit/>
          </a:bodyPr>
          <a:lstStyle/>
          <a:p>
            <a:pPr lvl="0"/>
            <a:endParaRPr lang="en-US" noProof="0" smtClean="0"/>
          </a:p>
        </p:txBody>
      </p:sp>
      <p:sp>
        <p:nvSpPr>
          <p:cNvPr id="5" name="Date Placeholder 13"/>
          <p:cNvSpPr>
            <a:spLocks noGrp="1"/>
          </p:cNvSpPr>
          <p:nvPr>
            <p:ph type="dt" sz="half" idx="10"/>
          </p:nvPr>
        </p:nvSpPr>
        <p:spPr>
          <a:xfrm rot="5400000">
            <a:off x="7589045" y="1081881"/>
            <a:ext cx="2011362" cy="384175"/>
          </a:xfrm>
          <a:prstGeom prst="rect">
            <a:avLst/>
          </a:prstGeom>
        </p:spPr>
        <p:txBody>
          <a:bodyPr/>
          <a:lstStyle>
            <a:lvl1pPr>
              <a:defRPr/>
            </a:lvl1pPr>
          </a:lstStyle>
          <a:p>
            <a:pPr defTabSz="914400">
              <a:defRPr/>
            </a:pPr>
            <a:endParaRPr lang="en-US">
              <a:solidFill>
                <a:prstClr val="black"/>
              </a:solidFill>
            </a:endParaRPr>
          </a:p>
        </p:txBody>
      </p:sp>
      <p:sp>
        <p:nvSpPr>
          <p:cNvPr id="6" name="Footer Placeholder 2"/>
          <p:cNvSpPr>
            <a:spLocks noGrp="1"/>
          </p:cNvSpPr>
          <p:nvPr>
            <p:ph type="ftr" sz="quarter" idx="11"/>
          </p:nvPr>
        </p:nvSpPr>
        <p:spPr>
          <a:xfrm rot="5400000">
            <a:off x="6989763" y="3736975"/>
            <a:ext cx="3200400" cy="365125"/>
          </a:xfrm>
          <a:prstGeom prst="rect">
            <a:avLst/>
          </a:prstGeom>
        </p:spPr>
        <p:txBody>
          <a:bodyPr/>
          <a:lstStyle>
            <a:lvl1pPr>
              <a:defRPr/>
            </a:lvl1pPr>
          </a:lstStyle>
          <a:p>
            <a:pPr defTabSz="914400">
              <a:defRPr/>
            </a:pPr>
            <a:endParaRPr lang="en-US">
              <a:solidFill>
                <a:prstClr val="black"/>
              </a:solidFill>
            </a:endParaRPr>
          </a:p>
        </p:txBody>
      </p:sp>
      <p:sp>
        <p:nvSpPr>
          <p:cNvPr id="7" name="Slide Number Placeholder 22"/>
          <p:cNvSpPr>
            <a:spLocks noGrp="1"/>
          </p:cNvSpPr>
          <p:nvPr>
            <p:ph type="sldNum" sz="quarter" idx="12"/>
          </p:nvPr>
        </p:nvSpPr>
        <p:spPr>
          <a:xfrm>
            <a:off x="8129588" y="5734050"/>
            <a:ext cx="609600" cy="520700"/>
          </a:xfrm>
          <a:prstGeom prst="rect">
            <a:avLst/>
          </a:prstGeom>
        </p:spPr>
        <p:txBody>
          <a:bodyPr/>
          <a:lstStyle>
            <a:lvl1pPr>
              <a:defRPr/>
            </a:lvl1pPr>
          </a:lstStyle>
          <a:p>
            <a:pPr defTabSz="914400"/>
            <a:fld id="{ED9058FE-FC05-43AC-B004-259E32ED9797}"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0135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771030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952AC1A6-4A5A-429A-8B5D-FFB204036A55}" type="datetimeFigureOut">
              <a:rPr lang="en-CA" smtClean="0">
                <a:solidFill>
                  <a:prstClr val="black"/>
                </a:solidFill>
              </a:rPr>
              <a:pPr defTabSz="914400"/>
              <a:t>2019-02-26</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72357269-D892-4B1D-A873-D0A9D911755A}" type="slidenum">
              <a:rPr lang="en-CA" smtClean="0">
                <a:solidFill>
                  <a:prstClr val="black"/>
                </a:solidFill>
              </a:rPr>
              <a:pPr defTabSz="914400"/>
              <a:t>‹#›</a:t>
            </a:fld>
            <a:endParaRPr lang="en-CA">
              <a:solidFill>
                <a:prstClr val="black"/>
              </a:solidFill>
            </a:endParaRPr>
          </a:p>
        </p:txBody>
      </p:sp>
    </p:spTree>
    <p:extLst>
      <p:ext uri="{BB962C8B-B14F-4D97-AF65-F5344CB8AC3E}">
        <p14:creationId xmlns:p14="http://schemas.microsoft.com/office/powerpoint/2010/main" val="171975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4105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360589" y="2934494"/>
            <a:ext cx="4385147" cy="847362"/>
          </a:xfrm>
          <a:prstGeom prst="rect">
            <a:avLst/>
          </a:prstGeom>
        </p:spPr>
        <p:txBody>
          <a:bodyPr lIns="0" tIns="0" rIns="0" bIns="0"/>
          <a:lstStyle>
            <a:lvl1pPr marL="0" indent="0">
              <a:buNone/>
              <a:defRPr lang="en-US" sz="1700" b="0" i="0" kern="1200" baseline="0" dirty="0" smtClean="0">
                <a:solidFill>
                  <a:srgbClr val="61C4D8"/>
                </a:solidFill>
                <a:latin typeface="Verdana"/>
                <a:ea typeface="+mn-ea"/>
                <a:cs typeface="Auto 1 Regular"/>
              </a:defRPr>
            </a:lvl1pPr>
            <a:lvl5pPr>
              <a:lnSpc>
                <a:spcPts val="2000"/>
              </a:lnSpc>
              <a:defRPr lang="en-US" sz="1700" b="0" i="0" kern="1200" cap="none" baseline="0" dirty="0" smtClean="0">
                <a:solidFill>
                  <a:schemeClr val="bg1"/>
                </a:solidFill>
                <a:latin typeface="Auto 1 Regular"/>
                <a:ea typeface="+mn-ea"/>
                <a:cs typeface="Auto 1 Regular"/>
              </a:defRPr>
            </a:lvl5pPr>
          </a:lstStyle>
          <a:p>
            <a:pPr marL="0" lvl="0" indent="0" algn="l" defTabSz="457200" rtl="0" eaLnBrk="1" latinLnBrk="0" hangingPunct="1">
              <a:lnSpc>
                <a:spcPts val="2000"/>
              </a:lnSpc>
              <a:spcBef>
                <a:spcPts val="0"/>
              </a:spcBef>
              <a:buFontTx/>
              <a:buNone/>
            </a:pPr>
            <a:r>
              <a:rPr lang="en-US" dirty="0" smtClean="0"/>
              <a:t>Month 2013 </a:t>
            </a:r>
            <a:br>
              <a:rPr lang="en-US" dirty="0" smtClean="0"/>
            </a:br>
            <a:r>
              <a:rPr lang="en-US" dirty="0" smtClean="0"/>
              <a:t>Professor name </a:t>
            </a:r>
            <a:br>
              <a:rPr lang="en-US" dirty="0" smtClean="0"/>
            </a:br>
            <a:r>
              <a:rPr lang="en-US" dirty="0" smtClean="0"/>
              <a:t>Edu-103-S003</a:t>
            </a:r>
          </a:p>
        </p:txBody>
      </p:sp>
      <p:sp>
        <p:nvSpPr>
          <p:cNvPr id="9" name="Text Placeholder 8"/>
          <p:cNvSpPr>
            <a:spLocks noGrp="1"/>
          </p:cNvSpPr>
          <p:nvPr>
            <p:ph type="body" sz="quarter" idx="14" hasCustomPrompt="1"/>
          </p:nvPr>
        </p:nvSpPr>
        <p:spPr>
          <a:xfrm>
            <a:off x="356616" y="1645920"/>
            <a:ext cx="4389120" cy="1124712"/>
          </a:xfrm>
          <a:prstGeom prst="rect">
            <a:avLst/>
          </a:prstGeom>
        </p:spPr>
        <p:txBody>
          <a:bodyPr vert="horz" lIns="0" tIns="0" rIns="0" bIns="0" anchor="b" anchorCtr="0"/>
          <a:lstStyle>
            <a:lvl1pPr marL="0">
              <a:lnSpc>
                <a:spcPts val="3000"/>
              </a:lnSpc>
              <a:spcBef>
                <a:spcPts val="0"/>
              </a:spcBef>
              <a:buFontTx/>
              <a:buNone/>
              <a:defRPr sz="3200" b="1" i="0" cap="all" baseline="0">
                <a:solidFill>
                  <a:schemeClr val="bg1"/>
                </a:solidFill>
                <a:latin typeface="Verdana"/>
                <a:cs typeface="Verdana"/>
              </a:defRPr>
            </a:lvl1pPr>
            <a:lvl2pPr marL="0">
              <a:lnSpc>
                <a:spcPts val="3000"/>
              </a:lnSpc>
              <a:spcBef>
                <a:spcPts val="0"/>
              </a:spcBef>
              <a:buNone/>
              <a:defRPr sz="3200" b="1" i="0" cap="all">
                <a:solidFill>
                  <a:schemeClr val="bg1"/>
                </a:solidFill>
                <a:latin typeface="Verdana"/>
                <a:cs typeface="Verdana"/>
              </a:defRPr>
            </a:lvl2pPr>
            <a:lvl3pPr marL="0">
              <a:lnSpc>
                <a:spcPts val="3000"/>
              </a:lnSpc>
              <a:spcBef>
                <a:spcPts val="0"/>
              </a:spcBef>
              <a:buNone/>
              <a:defRPr sz="3200" b="1" i="0" cap="all">
                <a:solidFill>
                  <a:schemeClr val="bg1"/>
                </a:solidFill>
                <a:latin typeface="Verdana"/>
                <a:cs typeface="Verdana"/>
              </a:defRPr>
            </a:lvl3pPr>
            <a:lvl4pPr marL="0">
              <a:lnSpc>
                <a:spcPts val="3000"/>
              </a:lnSpc>
              <a:spcBef>
                <a:spcPts val="0"/>
              </a:spcBef>
              <a:buNone/>
              <a:defRPr sz="3200" b="1" i="0" cap="all">
                <a:solidFill>
                  <a:schemeClr val="bg1"/>
                </a:solidFill>
                <a:latin typeface="Verdana"/>
                <a:cs typeface="Verdana"/>
              </a:defRPr>
            </a:lvl4pPr>
            <a:lvl5pPr marL="0">
              <a:lnSpc>
                <a:spcPts val="3000"/>
              </a:lnSpc>
              <a:spcBef>
                <a:spcPts val="0"/>
              </a:spcBef>
              <a:buNone/>
              <a:defRPr sz="3200" b="1" i="0" cap="all">
                <a:solidFill>
                  <a:schemeClr val="bg1"/>
                </a:solidFill>
                <a:latin typeface="Verdana"/>
                <a:cs typeface="Verdana"/>
              </a:defRPr>
            </a:lvl5pPr>
          </a:lstStyle>
          <a:p>
            <a:pPr lvl="0"/>
            <a:r>
              <a:rPr lang="en-CA" dirty="0" smtClean="0"/>
              <a:t>PRESENTATION</a:t>
            </a:r>
            <a:br>
              <a:rPr lang="en-CA" dirty="0" smtClean="0"/>
            </a:br>
            <a:r>
              <a:rPr lang="en-CA" dirty="0" smtClean="0"/>
              <a:t>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356616" y="1993148"/>
            <a:ext cx="4391823" cy="1413354"/>
          </a:xfrm>
          <a:prstGeom prst="rect">
            <a:avLst/>
          </a:prstGeom>
        </p:spPr>
        <p:txBody>
          <a:bodyPr vert="horz" lIns="0" tIns="0" bIns="0"/>
          <a:lstStyle>
            <a:lvl1pPr marL="0" indent="0">
              <a:lnSpc>
                <a:spcPts val="3000"/>
              </a:lnSpc>
              <a:spcBef>
                <a:spcPts val="0"/>
              </a:spcBef>
              <a:buNone/>
              <a:defRPr b="1" i="0" cap="all">
                <a:solidFill>
                  <a:schemeClr val="bg1"/>
                </a:solidFill>
                <a:latin typeface="Verdana"/>
                <a:cs typeface="Verdana"/>
              </a:defRPr>
            </a:lvl1pPr>
            <a:lvl2pPr>
              <a:buNone/>
              <a:defRPr b="1" i="0" cap="all">
                <a:solidFill>
                  <a:schemeClr val="bg1"/>
                </a:solidFill>
                <a:latin typeface="Verdana"/>
                <a:cs typeface="Verdana"/>
              </a:defRPr>
            </a:lvl2pPr>
            <a:lvl3pPr>
              <a:buNone/>
              <a:defRPr b="1" i="0" cap="all">
                <a:solidFill>
                  <a:schemeClr val="bg1"/>
                </a:solidFill>
                <a:latin typeface="Verdana"/>
                <a:cs typeface="Verdana"/>
              </a:defRPr>
            </a:lvl3pPr>
            <a:lvl4pPr>
              <a:buNone/>
              <a:defRPr b="1" i="0" cap="all">
                <a:solidFill>
                  <a:schemeClr val="bg1"/>
                </a:solidFill>
                <a:latin typeface="Verdana"/>
                <a:cs typeface="Verdana"/>
              </a:defRPr>
            </a:lvl4pPr>
            <a:lvl5pPr>
              <a:buNone/>
              <a:defRPr b="1" i="0" cap="all">
                <a:solidFill>
                  <a:schemeClr val="bg1"/>
                </a:solidFill>
                <a:latin typeface="Verdana"/>
                <a:cs typeface="Verdana"/>
              </a:defRPr>
            </a:lvl5pPr>
          </a:lstStyle>
          <a:p>
            <a:pPr lvl="0"/>
            <a:r>
              <a:rPr lang="en-CA" dirty="0" smtClean="0"/>
              <a:t>Subsection</a:t>
            </a:r>
            <a:br>
              <a:rPr lang="en-CA" dirty="0" smtClean="0"/>
            </a:br>
            <a:r>
              <a:rPr lang="en-CA" dirty="0" smtClean="0"/>
              <a:t>divider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17.xml"/><Relationship Id="rId7" Type="http://schemas.openxmlformats.org/officeDocument/2006/relationships/theme" Target="../theme/theme1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47831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RRU_Logo_4C_Vert_rev.png"/>
          <p:cNvPicPr>
            <a:picLocks noChangeAspect="1"/>
          </p:cNvPicPr>
          <p:nvPr userDrawn="1"/>
        </p:nvPicPr>
        <p:blipFill>
          <a:blip r:embed="rId4"/>
          <a:stretch>
            <a:fillRect/>
          </a:stretch>
        </p:blipFill>
        <p:spPr>
          <a:xfrm>
            <a:off x="7977850" y="461066"/>
            <a:ext cx="841828" cy="610502"/>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travel.gc.ca/travelling/registratio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773030" y="1770612"/>
            <a:ext cx="5825109" cy="1180406"/>
          </a:xfrm>
          <a:solidFill>
            <a:srgbClr val="FFFF00"/>
          </a:solidFill>
        </p:spPr>
        <p:txBody>
          <a:bodyPr/>
          <a:lstStyle/>
          <a:p>
            <a:r>
              <a:rPr lang="en-US" sz="2400" dirty="0" smtClean="0">
                <a:effectLst>
                  <a:outerShdw blurRad="38100" dist="38100" dir="2700000" algn="tl">
                    <a:srgbClr val="C0C0C0"/>
                  </a:outerShdw>
                </a:effectLst>
              </a:rPr>
              <a:t>Pre-Departure Orientation</a:t>
            </a:r>
          </a:p>
          <a:p>
            <a:pPr algn="ctr"/>
            <a:r>
              <a:rPr lang="en-CA" sz="2400" dirty="0" smtClean="0">
                <a:effectLst>
                  <a:outerShdw blurRad="38100" dist="38100" dir="2700000" algn="tl">
                    <a:srgbClr val="C0C0C0"/>
                  </a:outerShdw>
                </a:effectLst>
              </a:rPr>
              <a:t>For</a:t>
            </a:r>
          </a:p>
          <a:p>
            <a:pPr algn="ctr"/>
            <a:r>
              <a:rPr lang="en-CA" sz="2400" dirty="0" smtClean="0">
                <a:effectLst>
                  <a:outerShdw blurRad="50800" dist="50800" dir="5400000" algn="ctr" rotWithShape="0">
                    <a:schemeClr val="tx1"/>
                  </a:outerShdw>
                </a:effectLst>
              </a:rPr>
              <a:t>(FILL IN Trip name, DESTINATION </a:t>
            </a:r>
          </a:p>
          <a:p>
            <a:pPr algn="ctr"/>
            <a:r>
              <a:rPr lang="en-CA" sz="2400" dirty="0" smtClean="0">
                <a:effectLst>
                  <a:outerShdw blurRad="50800" dist="50800" dir="5400000" algn="ctr" rotWithShape="0">
                    <a:schemeClr val="tx1"/>
                  </a:outerShdw>
                </a:effectLst>
              </a:rPr>
              <a:t>AND Travel Dates)</a:t>
            </a:r>
            <a:endParaRPr lang="en-US" sz="2400" dirty="0">
              <a:effectLst>
                <a:outerShdw blurRad="50800" dist="50800" dir="5400000" algn="ctr" rotWithShape="0">
                  <a:schemeClr val="tx1"/>
                </a:outerShdw>
              </a:effectLst>
            </a:endParaRPr>
          </a:p>
        </p:txBody>
      </p:sp>
      <p:sp>
        <p:nvSpPr>
          <p:cNvPr id="4" name="Text Placeholder 1"/>
          <p:cNvSpPr txBox="1">
            <a:spLocks/>
          </p:cNvSpPr>
          <p:nvPr/>
        </p:nvSpPr>
        <p:spPr>
          <a:xfrm>
            <a:off x="931909" y="5372894"/>
            <a:ext cx="4385147" cy="847362"/>
          </a:xfrm>
          <a:prstGeom prst="rect">
            <a:avLst/>
          </a:prstGeom>
        </p:spPr>
        <p:txBody>
          <a:bodyPr lIns="0" tIns="0" rIns="0" bIns="0"/>
          <a:lstStyle>
            <a:lvl1pPr marL="0" indent="0" algn="l" defTabSz="457200" rtl="0" eaLnBrk="1" latinLnBrk="0" hangingPunct="1">
              <a:spcBef>
                <a:spcPct val="20000"/>
              </a:spcBef>
              <a:buFont typeface="Arial"/>
              <a:buNone/>
              <a:defRPr lang="en-US" sz="1700" b="0" i="0" kern="1200" baseline="0" dirty="0" smtClean="0">
                <a:solidFill>
                  <a:srgbClr val="61C4D8"/>
                </a:solidFill>
                <a:latin typeface="Verdana"/>
                <a:ea typeface="+mn-ea"/>
                <a:cs typeface="Auto 1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lang="en-US" sz="1700" b="0" i="0" kern="1200" cap="none" baseline="0" dirty="0" smtClean="0">
                <a:solidFill>
                  <a:schemeClr val="bg1"/>
                </a:solidFill>
                <a:latin typeface="Auto 1 Regular"/>
                <a:ea typeface="+mn-ea"/>
                <a:cs typeface="Auto 1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6616" y="654222"/>
            <a:ext cx="7482286" cy="1498773"/>
          </a:xfrm>
          <a:solidFill>
            <a:srgbClr val="FFFF00"/>
          </a:solidFill>
        </p:spPr>
        <p:txBody>
          <a:bodyPr/>
          <a:lstStyle/>
          <a:p>
            <a:r>
              <a:rPr lang="en-US" dirty="0" smtClean="0">
                <a:effectLst>
                  <a:outerShdw blurRad="50800" dist="50800" dir="5400000" algn="ctr" rotWithShape="0">
                    <a:schemeClr val="tx2"/>
                  </a:outerShdw>
                </a:effectLst>
              </a:rPr>
              <a:t>2) Documents </a:t>
            </a:r>
            <a:r>
              <a:rPr lang="en-US" dirty="0">
                <a:effectLst>
                  <a:outerShdw blurRad="50800" dist="50800" dir="5400000" algn="ctr" rotWithShape="0">
                    <a:schemeClr val="tx2"/>
                  </a:outerShdw>
                </a:effectLst>
              </a:rPr>
              <a:t>&amp; </a:t>
            </a:r>
            <a:r>
              <a:rPr lang="en-US" dirty="0" smtClean="0">
                <a:effectLst>
                  <a:outerShdw blurRad="50800" dist="50800" dir="5400000" algn="ctr" rotWithShape="0">
                    <a:schemeClr val="tx2"/>
                  </a:outerShdw>
                </a:effectLst>
              </a:rPr>
              <a:t>Forms (EXAMPLES – please insert relevant information for your region) </a:t>
            </a:r>
            <a:endParaRPr lang="en-CA" dirty="0">
              <a:effectLst>
                <a:outerShdw blurRad="50800" dist="50800" dir="5400000" algn="ctr" rotWithShape="0">
                  <a:schemeClr val="tx2"/>
                </a:outerShdw>
              </a:effectLst>
            </a:endParaRPr>
          </a:p>
        </p:txBody>
      </p:sp>
      <p:sp>
        <p:nvSpPr>
          <p:cNvPr id="4" name="Content Placeholder 3"/>
          <p:cNvSpPr>
            <a:spLocks noGrp="1"/>
          </p:cNvSpPr>
          <p:nvPr>
            <p:ph sz="quarter" idx="17"/>
          </p:nvPr>
        </p:nvSpPr>
        <p:spPr>
          <a:xfrm>
            <a:off x="4447309" y="2317412"/>
            <a:ext cx="4222866" cy="4291206"/>
          </a:xfrm>
        </p:spPr>
        <p:txBody>
          <a:bodyPr/>
          <a:lstStyle/>
          <a:p>
            <a:pPr marL="0" indent="0">
              <a:lnSpc>
                <a:spcPct val="80000"/>
              </a:lnSpc>
              <a:buNone/>
              <a:defRPr/>
            </a:pPr>
            <a:r>
              <a:rPr lang="en-US" sz="2000" b="1" dirty="0" smtClean="0"/>
              <a:t>Passport: </a:t>
            </a:r>
          </a:p>
          <a:p>
            <a:pPr marL="0" indent="0">
              <a:lnSpc>
                <a:spcPct val="80000"/>
              </a:lnSpc>
              <a:buNone/>
              <a:defRPr/>
            </a:pPr>
            <a:r>
              <a:rPr lang="en-US" sz="2000" b="1" dirty="0" smtClean="0"/>
              <a:t>Please review your </a:t>
            </a:r>
            <a:r>
              <a:rPr lang="en-US" sz="2000" b="1" dirty="0" smtClean="0"/>
              <a:t>passport.</a:t>
            </a:r>
          </a:p>
          <a:p>
            <a:pPr marL="640080" lvl="1" indent="-274320">
              <a:lnSpc>
                <a:spcPct val="90000"/>
              </a:lnSpc>
              <a:buFont typeface="Wingdings 2"/>
              <a:buChar char=""/>
              <a:defRPr/>
            </a:pPr>
            <a:r>
              <a:rPr lang="en-US" sz="2000" b="1" dirty="0" smtClean="0"/>
              <a:t>you </a:t>
            </a:r>
            <a:r>
              <a:rPr lang="en-US" sz="2000" b="1" dirty="0"/>
              <a:t>do not need a visa for a stay up to 90 </a:t>
            </a:r>
            <a:r>
              <a:rPr lang="en-US" sz="2000" b="1" dirty="0" smtClean="0"/>
              <a:t>days in this region.</a:t>
            </a:r>
            <a:endParaRPr lang="en-US" sz="2000" b="1" dirty="0" smtClean="0"/>
          </a:p>
          <a:p>
            <a:pPr marL="640080" lvl="1" indent="-274320">
              <a:lnSpc>
                <a:spcPct val="90000"/>
              </a:lnSpc>
              <a:buFont typeface="Wingdings 2"/>
              <a:buChar char=""/>
              <a:defRPr/>
            </a:pPr>
            <a:r>
              <a:rPr lang="en-US" sz="2000" b="1" dirty="0" smtClean="0"/>
              <a:t>Please </a:t>
            </a:r>
            <a:r>
              <a:rPr lang="en-US" sz="2000" b="1" dirty="0"/>
              <a:t>make </a:t>
            </a:r>
            <a:r>
              <a:rPr lang="en-US" sz="2000" b="1" dirty="0" smtClean="0"/>
              <a:t>copies and alert family to their location.</a:t>
            </a:r>
            <a:endParaRPr lang="en-US" sz="2000" b="1" dirty="0" smtClean="0"/>
          </a:p>
          <a:p>
            <a:pPr marL="640080" lvl="1" indent="-274320">
              <a:lnSpc>
                <a:spcPct val="90000"/>
              </a:lnSpc>
              <a:buFont typeface="Wingdings 2"/>
              <a:buChar char=""/>
              <a:defRPr/>
            </a:pPr>
            <a:r>
              <a:rPr lang="en-CA" sz="2000" b="1" dirty="0" smtClean="0"/>
              <a:t>Must be valid for 6 months after your return from </a:t>
            </a:r>
            <a:r>
              <a:rPr lang="en-US" sz="2000" b="1" dirty="0" smtClean="0"/>
              <a:t>your destination.</a:t>
            </a:r>
            <a:endParaRPr lang="en-US" sz="2000" b="1" dirty="0"/>
          </a:p>
          <a:p>
            <a:endParaRPr lang="en-CA" dirty="0"/>
          </a:p>
        </p:txBody>
      </p:sp>
      <p:pic>
        <p:nvPicPr>
          <p:cNvPr id="5" name="Picture 4"/>
          <p:cNvPicPr>
            <a:picLocks noChangeAspect="1"/>
          </p:cNvPicPr>
          <p:nvPr/>
        </p:nvPicPr>
        <p:blipFill>
          <a:blip r:embed="rId2"/>
          <a:stretch>
            <a:fillRect/>
          </a:stretch>
        </p:blipFill>
        <p:spPr>
          <a:xfrm>
            <a:off x="1075344" y="2559400"/>
            <a:ext cx="2794000" cy="3696677"/>
          </a:xfrm>
          <a:prstGeom prst="rect">
            <a:avLst/>
          </a:prstGeom>
        </p:spPr>
      </p:pic>
    </p:spTree>
    <p:extLst>
      <p:ext uri="{BB962C8B-B14F-4D97-AF65-F5344CB8AC3E}">
        <p14:creationId xmlns:p14="http://schemas.microsoft.com/office/powerpoint/2010/main" val="64670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15010" y="520001"/>
            <a:ext cx="7457143" cy="1682872"/>
          </a:xfrm>
          <a:solidFill>
            <a:srgbClr val="FFFF00"/>
          </a:solidFill>
        </p:spPr>
        <p:txBody>
          <a:bodyPr/>
          <a:lstStyle/>
          <a:p>
            <a:pPr>
              <a:lnSpc>
                <a:spcPct val="100000"/>
              </a:lnSpc>
            </a:pPr>
            <a:r>
              <a:rPr lang="en-US" dirty="0" smtClean="0">
                <a:effectLst>
                  <a:outerShdw blurRad="50800" dist="50800" dir="5400000" algn="ctr" rotWithShape="0">
                    <a:schemeClr val="tx2"/>
                  </a:outerShdw>
                </a:effectLst>
              </a:rPr>
              <a:t>3) </a:t>
            </a:r>
            <a:r>
              <a:rPr lang="en-US" dirty="0" smtClean="0">
                <a:effectLst>
                  <a:outerShdw blurRad="50800" dist="50800" dir="5400000" algn="ctr" rotWithShape="0">
                    <a:schemeClr val="tx2"/>
                  </a:outerShdw>
                </a:effectLst>
              </a:rPr>
              <a:t>CUSTOMS: </a:t>
            </a:r>
            <a:r>
              <a:rPr lang="en-US" sz="2400" dirty="0" smtClean="0">
                <a:effectLst>
                  <a:outerShdw blurRad="50800" dist="50800" dir="5400000" algn="ctr" rotWithShape="0">
                    <a:schemeClr val="tx2"/>
                  </a:outerShdw>
                </a:effectLst>
              </a:rPr>
              <a:t>	Getting </a:t>
            </a:r>
            <a:r>
              <a:rPr lang="en-US" sz="2400" dirty="0" smtClean="0">
                <a:effectLst>
                  <a:outerShdw blurRad="50800" dist="50800" dir="5400000" algn="ctr" rotWithShape="0">
                    <a:schemeClr val="tx2"/>
                  </a:outerShdw>
                </a:effectLst>
              </a:rPr>
              <a:t>there and  </a:t>
            </a:r>
            <a:r>
              <a:rPr lang="en-US" sz="2400" dirty="0">
                <a:effectLst>
                  <a:outerShdw blurRad="50800" dist="50800" dir="5400000" algn="ctr" rotWithShape="0">
                    <a:schemeClr val="tx2"/>
                  </a:outerShdw>
                </a:effectLst>
              </a:rPr>
              <a:t>When you </a:t>
            </a:r>
            <a:r>
              <a:rPr lang="en-US" sz="2400" dirty="0" smtClean="0">
                <a:effectLst>
                  <a:outerShdw blurRad="50800" dist="50800" dir="5400000" algn="ctr" rotWithShape="0">
                    <a:schemeClr val="tx2"/>
                  </a:outerShdw>
                </a:effectLst>
              </a:rPr>
              <a:t>arrive</a:t>
            </a:r>
          </a:p>
          <a:p>
            <a:r>
              <a:rPr lang="en-US" sz="2400" dirty="0" smtClean="0">
                <a:effectLst>
                  <a:outerShdw blurRad="50800" dist="50800" dir="5400000" algn="ctr" rotWithShape="0">
                    <a:schemeClr val="tx2"/>
                  </a:outerShdw>
                </a:effectLst>
              </a:rPr>
              <a:t>(Examples – please fill in relevant information for your destination) </a:t>
            </a:r>
            <a:endParaRPr lang="en-CA" sz="2400" dirty="0">
              <a:effectLst>
                <a:outerShdw blurRad="50800" dist="50800" dir="5400000" algn="ctr" rotWithShape="0">
                  <a:schemeClr val="tx2"/>
                </a:outerShdw>
              </a:effectLst>
            </a:endParaRPr>
          </a:p>
        </p:txBody>
      </p:sp>
      <p:sp>
        <p:nvSpPr>
          <p:cNvPr id="6" name="Content Placeholder 5"/>
          <p:cNvSpPr>
            <a:spLocks noGrp="1"/>
          </p:cNvSpPr>
          <p:nvPr>
            <p:ph sz="quarter" idx="19"/>
          </p:nvPr>
        </p:nvSpPr>
        <p:spPr>
          <a:xfrm>
            <a:off x="682986" y="2635135"/>
            <a:ext cx="7540625" cy="3303999"/>
          </a:xfrm>
        </p:spPr>
        <p:txBody>
          <a:bodyPr/>
          <a:lstStyle/>
          <a:p>
            <a:pPr>
              <a:lnSpc>
                <a:spcPct val="90000"/>
              </a:lnSpc>
            </a:pPr>
            <a:r>
              <a:rPr lang="en-US" sz="2000" dirty="0" smtClean="0"/>
              <a:t>Keep </a:t>
            </a:r>
            <a:r>
              <a:rPr lang="en-US" sz="2000" dirty="0"/>
              <a:t>your passport and foreign address handy, as you will need these to complete the immigration forms</a:t>
            </a:r>
          </a:p>
          <a:p>
            <a:pPr>
              <a:lnSpc>
                <a:spcPct val="90000"/>
              </a:lnSpc>
            </a:pPr>
            <a:r>
              <a:rPr lang="en-US" sz="2000" dirty="0" smtClean="0"/>
              <a:t>Passport </a:t>
            </a:r>
            <a:r>
              <a:rPr lang="en-US" sz="2000" dirty="0"/>
              <a:t>control </a:t>
            </a:r>
            <a:r>
              <a:rPr lang="en-US" sz="2000" dirty="0" smtClean="0"/>
              <a:t>and Customs usually </a:t>
            </a:r>
            <a:r>
              <a:rPr lang="en-US" sz="2000" dirty="0"/>
              <a:t>has two lines: one for </a:t>
            </a:r>
            <a:r>
              <a:rPr lang="en-US" sz="2000" dirty="0" smtClean="0"/>
              <a:t>locals </a:t>
            </a:r>
            <a:r>
              <a:rPr lang="en-US" sz="2000" dirty="0"/>
              <a:t>and one for </a:t>
            </a:r>
            <a:r>
              <a:rPr lang="en-US" sz="2000" dirty="0" smtClean="0"/>
              <a:t>foreigners.  </a:t>
            </a:r>
            <a:r>
              <a:rPr lang="en-US" sz="2000" dirty="0"/>
              <a:t>Follow the signs!</a:t>
            </a:r>
          </a:p>
          <a:p>
            <a:pPr>
              <a:lnSpc>
                <a:spcPct val="90000"/>
              </a:lnSpc>
            </a:pPr>
            <a:r>
              <a:rPr lang="en-US" sz="2000" dirty="0"/>
              <a:t>There may be a lot of security and guards– this is normal!</a:t>
            </a:r>
          </a:p>
          <a:p>
            <a:r>
              <a:rPr lang="en-US" sz="2000" dirty="0"/>
              <a:t>Have a written plan and bring phone numbers in case of </a:t>
            </a:r>
            <a:r>
              <a:rPr lang="en-US" sz="2000" dirty="0" smtClean="0"/>
              <a:t>delays</a:t>
            </a:r>
            <a:endParaRPr lang="en-US" sz="2000" dirty="0"/>
          </a:p>
        </p:txBody>
      </p:sp>
    </p:spTree>
    <p:extLst>
      <p:ext uri="{BB962C8B-B14F-4D97-AF65-F5344CB8AC3E}">
        <p14:creationId xmlns:p14="http://schemas.microsoft.com/office/powerpoint/2010/main" val="3097076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5687" y="792956"/>
            <a:ext cx="7941018" cy="769938"/>
          </a:xfrm>
        </p:spPr>
        <p:txBody>
          <a:bodyPr/>
          <a:lstStyle/>
          <a:p>
            <a:pPr marL="723900" indent="-627063" defTabSz="190500"/>
            <a:r>
              <a:rPr lang="en-US" dirty="0" smtClean="0"/>
              <a:t>4) Insurance Coverage</a:t>
            </a:r>
            <a:endParaRPr lang="en-CA" dirty="0">
              <a:solidFill>
                <a:srgbClr val="FF0000"/>
              </a:solidFill>
            </a:endParaRPr>
          </a:p>
        </p:txBody>
      </p:sp>
      <p:sp>
        <p:nvSpPr>
          <p:cNvPr id="6" name="Content Placeholder 5"/>
          <p:cNvSpPr>
            <a:spLocks noGrp="1"/>
          </p:cNvSpPr>
          <p:nvPr>
            <p:ph sz="quarter" idx="19"/>
          </p:nvPr>
        </p:nvSpPr>
        <p:spPr>
          <a:xfrm>
            <a:off x="604715" y="1562894"/>
            <a:ext cx="8293100" cy="5233560"/>
          </a:xfrm>
        </p:spPr>
        <p:txBody>
          <a:bodyPr/>
          <a:lstStyle/>
          <a:p>
            <a:pPr marL="0" indent="0">
              <a:buNone/>
              <a:defRPr/>
            </a:pPr>
            <a:r>
              <a:rPr lang="en-US" sz="2000" dirty="0" smtClean="0"/>
              <a:t>Extended </a:t>
            </a:r>
            <a:r>
              <a:rPr lang="en-US" sz="2000" dirty="0" smtClean="0"/>
              <a:t>Health </a:t>
            </a:r>
            <a:r>
              <a:rPr lang="en-US" sz="2000" dirty="0" smtClean="0"/>
              <a:t>Insurance: </a:t>
            </a:r>
            <a:endParaRPr lang="en-US" sz="2000" dirty="0"/>
          </a:p>
          <a:p>
            <a:pPr marL="640080" lvl="1" indent="-274320">
              <a:buFont typeface="Wingdings 2"/>
              <a:buChar char=""/>
              <a:defRPr/>
            </a:pPr>
            <a:r>
              <a:rPr lang="en-US" sz="2000" dirty="0"/>
              <a:t>can be purchased </a:t>
            </a:r>
            <a:r>
              <a:rPr lang="en-US" sz="2000" dirty="0" smtClean="0"/>
              <a:t>at a </a:t>
            </a:r>
            <a:r>
              <a:rPr lang="en-US" sz="2000" dirty="0"/>
              <a:t>bank, BCAA or other insurance </a:t>
            </a:r>
            <a:r>
              <a:rPr lang="en-US" sz="2000" dirty="0" smtClean="0"/>
              <a:t>providers </a:t>
            </a:r>
            <a:r>
              <a:rPr lang="en-US" sz="2000" dirty="0" smtClean="0"/>
              <a:t>(</a:t>
            </a:r>
            <a:r>
              <a:rPr lang="en-US" sz="2000" dirty="0" err="1" smtClean="0"/>
              <a:t>eg</a:t>
            </a:r>
            <a:r>
              <a:rPr lang="en-US" sz="2000" dirty="0" smtClean="0"/>
              <a:t>. </a:t>
            </a:r>
            <a:r>
              <a:rPr lang="en-US" sz="2000" dirty="0" err="1" smtClean="0"/>
              <a:t>GuardMe</a:t>
            </a:r>
            <a:r>
              <a:rPr lang="en-US" sz="2000" dirty="0" smtClean="0"/>
              <a:t>)</a:t>
            </a:r>
            <a:endParaRPr lang="en-US" sz="2000" dirty="0"/>
          </a:p>
          <a:p>
            <a:pPr marL="640080" lvl="1" indent="-274320">
              <a:buFont typeface="Wingdings 2"/>
              <a:buChar char=""/>
              <a:defRPr/>
            </a:pPr>
            <a:r>
              <a:rPr lang="en-US" sz="2000" dirty="0"/>
              <a:t>carry your card with policy number &amp; world access number at all </a:t>
            </a:r>
            <a:r>
              <a:rPr lang="en-US" sz="2000" dirty="0" smtClean="0"/>
              <a:t>times</a:t>
            </a:r>
          </a:p>
          <a:p>
            <a:pPr marL="640080" lvl="1" indent="-274320">
              <a:buFont typeface="Wingdings 2"/>
              <a:buChar char=""/>
              <a:defRPr/>
            </a:pPr>
            <a:r>
              <a:rPr lang="en-US" sz="2000" dirty="0" smtClean="0"/>
              <a:t>You </a:t>
            </a:r>
            <a:r>
              <a:rPr lang="en-US" sz="2000" dirty="0"/>
              <a:t>may want to think about Power of Attorney: gives a trusted family member or close friend power to make decisions in your </a:t>
            </a:r>
            <a:r>
              <a:rPr lang="en-US" sz="2000" dirty="0" smtClean="0"/>
              <a:t>absence</a:t>
            </a:r>
          </a:p>
          <a:p>
            <a:pPr marL="640080" lvl="1" indent="-274320">
              <a:buFont typeface="Wingdings 2"/>
              <a:buChar char=""/>
              <a:defRPr/>
            </a:pPr>
            <a:r>
              <a:rPr lang="en-CA" sz="2000" dirty="0" smtClean="0"/>
              <a:t>You should have health coverage for 1 million dollars.</a:t>
            </a:r>
            <a:endParaRPr lang="en-US" sz="2000" dirty="0" smtClean="0"/>
          </a:p>
          <a:p>
            <a:pPr marL="0" lvl="1" indent="0">
              <a:buNone/>
              <a:defRPr/>
            </a:pPr>
            <a:endParaRPr lang="en-CA" sz="2000" dirty="0" smtClean="0"/>
          </a:p>
          <a:p>
            <a:pPr marL="0" lvl="1" indent="0">
              <a:buNone/>
              <a:defRPr/>
            </a:pPr>
            <a:r>
              <a:rPr lang="en-CA" sz="2000" dirty="0" smtClean="0"/>
              <a:t>Travel </a:t>
            </a:r>
            <a:r>
              <a:rPr lang="en-CA" sz="2000" dirty="0"/>
              <a:t>Insurance</a:t>
            </a:r>
            <a:r>
              <a:rPr lang="en-CA" sz="2000" dirty="0" smtClean="0"/>
              <a:t>:</a:t>
            </a:r>
          </a:p>
          <a:p>
            <a:pPr marL="640080" lvl="1" indent="-274320">
              <a:buFont typeface="Wingdings 2"/>
              <a:buChar char=""/>
              <a:defRPr/>
            </a:pPr>
            <a:r>
              <a:rPr lang="en-CA" sz="2000" dirty="0" smtClean="0"/>
              <a:t>Non medical travel insurance </a:t>
            </a:r>
            <a:r>
              <a:rPr lang="en-CA" sz="2000" dirty="0" smtClean="0"/>
              <a:t>for flight cancellations or delays is recommended.</a:t>
            </a:r>
            <a:endParaRPr lang="en-US" sz="2000" dirty="0"/>
          </a:p>
        </p:txBody>
      </p:sp>
    </p:spTree>
    <p:extLst>
      <p:ext uri="{BB962C8B-B14F-4D97-AF65-F5344CB8AC3E}">
        <p14:creationId xmlns:p14="http://schemas.microsoft.com/office/powerpoint/2010/main" val="799851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5687" y="792955"/>
            <a:ext cx="7436589" cy="1110659"/>
          </a:xfrm>
        </p:spPr>
        <p:txBody>
          <a:bodyPr/>
          <a:lstStyle/>
          <a:p>
            <a:pPr marL="723900" indent="-627063" defTabSz="190500"/>
            <a:r>
              <a:rPr lang="en-US" dirty="0" smtClean="0"/>
              <a:t>4) Insurance Coverage </a:t>
            </a:r>
          </a:p>
          <a:p>
            <a:pPr marL="723900" indent="-627063" defTabSz="190500"/>
            <a:r>
              <a:rPr lang="en-US" sz="2400" dirty="0" smtClean="0"/>
              <a:t>SOS Coverage from </a:t>
            </a:r>
          </a:p>
          <a:p>
            <a:pPr marL="723900" indent="-627063" defTabSz="190500"/>
            <a:r>
              <a:rPr lang="en-US" sz="2400" dirty="0" smtClean="0"/>
              <a:t>Royal Roads University </a:t>
            </a:r>
            <a:endParaRPr lang="en-CA" sz="2400" dirty="0">
              <a:solidFill>
                <a:srgbClr val="FF0000"/>
              </a:solidFill>
            </a:endParaRPr>
          </a:p>
        </p:txBody>
      </p:sp>
      <p:sp>
        <p:nvSpPr>
          <p:cNvPr id="6" name="Content Placeholder 5"/>
          <p:cNvSpPr>
            <a:spLocks noGrp="1"/>
          </p:cNvSpPr>
          <p:nvPr>
            <p:ph sz="quarter" idx="19"/>
          </p:nvPr>
        </p:nvSpPr>
        <p:spPr>
          <a:xfrm>
            <a:off x="249382" y="2053244"/>
            <a:ext cx="8648433" cy="4743210"/>
          </a:xfrm>
        </p:spPr>
        <p:txBody>
          <a:bodyPr/>
          <a:lstStyle/>
          <a:p>
            <a:pPr marL="0" indent="0">
              <a:buNone/>
              <a:defRPr/>
            </a:pPr>
            <a:r>
              <a:rPr lang="en-US" sz="2000" dirty="0" smtClean="0"/>
              <a:t>SOS </a:t>
            </a:r>
            <a:r>
              <a:rPr lang="en-US" sz="2000" dirty="0" smtClean="0"/>
              <a:t>coverage for emergencies is provided to you at no cost as a staff or student travelling with Royal Roads University.  Coverage includes:</a:t>
            </a:r>
          </a:p>
          <a:p>
            <a:pPr lvl="1">
              <a:defRPr/>
            </a:pPr>
            <a:r>
              <a:rPr lang="en-US" sz="1900" dirty="0" smtClean="0"/>
              <a:t>Pre departure medical inquiries (including vaccinations)</a:t>
            </a:r>
          </a:p>
          <a:p>
            <a:pPr lvl="1">
              <a:defRPr/>
            </a:pPr>
            <a:r>
              <a:rPr lang="en-US" sz="1900" dirty="0" smtClean="0"/>
              <a:t>Medical inquiries while abroad</a:t>
            </a:r>
          </a:p>
          <a:p>
            <a:pPr lvl="1">
              <a:defRPr/>
            </a:pPr>
            <a:r>
              <a:rPr lang="en-US" sz="1900" dirty="0" smtClean="0"/>
              <a:t>Prescription assistance</a:t>
            </a:r>
          </a:p>
          <a:p>
            <a:pPr lvl="1">
              <a:defRPr/>
            </a:pPr>
            <a:r>
              <a:rPr lang="en-US" sz="1900" dirty="0" smtClean="0"/>
              <a:t>Hospitalization</a:t>
            </a:r>
          </a:p>
          <a:p>
            <a:pPr lvl="1">
              <a:defRPr/>
            </a:pPr>
            <a:r>
              <a:rPr lang="en-US" sz="1900" dirty="0" smtClean="0"/>
              <a:t>Return home</a:t>
            </a:r>
          </a:p>
          <a:p>
            <a:pPr>
              <a:defRPr/>
            </a:pPr>
            <a:endParaRPr lang="en-US" sz="2000" dirty="0" smtClean="0"/>
          </a:p>
          <a:p>
            <a:pPr>
              <a:defRPr/>
            </a:pPr>
            <a:r>
              <a:rPr lang="en-US" sz="2000" dirty="0" smtClean="0"/>
              <a:t>Please review the SOS services video</a:t>
            </a:r>
          </a:p>
          <a:p>
            <a:pPr>
              <a:defRPr/>
            </a:pPr>
            <a:r>
              <a:rPr lang="en-CA" sz="2000" dirty="0" smtClean="0"/>
              <a:t>Please note: Incident </a:t>
            </a:r>
            <a:r>
              <a:rPr lang="en-CA" sz="2000" dirty="0" smtClean="0"/>
              <a:t>report will be completed by the RRU staff and submitted to the RRU CARE team for </a:t>
            </a:r>
            <a:r>
              <a:rPr lang="en-CA" sz="2000" dirty="0" smtClean="0"/>
              <a:t>review or follow up</a:t>
            </a:r>
            <a:endParaRPr lang="en-CA" sz="2000" dirty="0" smtClean="0"/>
          </a:p>
          <a:p>
            <a:pPr marL="0" lvl="1" indent="0">
              <a:buNone/>
              <a:defRPr/>
            </a:pPr>
            <a:endParaRPr lang="en-CA" sz="2000" dirty="0" smtClean="0"/>
          </a:p>
        </p:txBody>
      </p:sp>
    </p:spTree>
    <p:extLst>
      <p:ext uri="{BB962C8B-B14F-4D97-AF65-F5344CB8AC3E}">
        <p14:creationId xmlns:p14="http://schemas.microsoft.com/office/powerpoint/2010/main" val="4284318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9"/>
          </p:nvPr>
        </p:nvSpPr>
        <p:spPr>
          <a:xfrm>
            <a:off x="611908" y="2045866"/>
            <a:ext cx="7769225" cy="4546127"/>
          </a:xfrm>
        </p:spPr>
        <p:txBody>
          <a:bodyPr/>
          <a:lstStyle/>
          <a:p>
            <a:pPr>
              <a:lnSpc>
                <a:spcPct val="90000"/>
              </a:lnSpc>
            </a:pPr>
            <a:r>
              <a:rPr lang="en-US" sz="2000" dirty="0" smtClean="0"/>
              <a:t>Are </a:t>
            </a:r>
            <a:r>
              <a:rPr lang="en-US" sz="2000" dirty="0"/>
              <a:t>you healthy enough for the type of trip you are taking?</a:t>
            </a:r>
          </a:p>
          <a:p>
            <a:pPr>
              <a:lnSpc>
                <a:spcPct val="90000"/>
              </a:lnSpc>
            </a:pPr>
            <a:r>
              <a:rPr lang="en-US" sz="2000" dirty="0"/>
              <a:t>Have you visited the Travel </a:t>
            </a:r>
            <a:r>
              <a:rPr lang="en-US" sz="2000" dirty="0" smtClean="0"/>
              <a:t>Clinic or contacted SOS for pre departure medical information such as vaccines?</a:t>
            </a:r>
            <a:endParaRPr lang="en-US" sz="2000" dirty="0"/>
          </a:p>
          <a:p>
            <a:pPr>
              <a:lnSpc>
                <a:spcPct val="90000"/>
              </a:lnSpc>
            </a:pPr>
            <a:r>
              <a:rPr lang="en-US" sz="2000" dirty="0"/>
              <a:t>Do you need extra prescription drugs? Eye glasses or contact lenses? Take them with you in your carry on.</a:t>
            </a:r>
          </a:p>
          <a:p>
            <a:pPr>
              <a:lnSpc>
                <a:spcPct val="90000"/>
              </a:lnSpc>
            </a:pPr>
            <a:r>
              <a:rPr lang="en-US" sz="2000" dirty="0"/>
              <a:t>Have you investigated the legality of any prescription drugs you may use?</a:t>
            </a:r>
          </a:p>
          <a:p>
            <a:pPr>
              <a:lnSpc>
                <a:spcPct val="90000"/>
              </a:lnSpc>
            </a:pPr>
            <a:r>
              <a:rPr lang="en-US" sz="2000" dirty="0"/>
              <a:t>Have you taken care of any routine medical or dental examinations or physicals before going abroad</a:t>
            </a:r>
            <a:r>
              <a:rPr lang="en-US" sz="2000" dirty="0" smtClean="0"/>
              <a:t>?</a:t>
            </a:r>
          </a:p>
          <a:p>
            <a:pPr marL="0" indent="0">
              <a:lnSpc>
                <a:spcPct val="90000"/>
              </a:lnSpc>
              <a:buNone/>
            </a:pPr>
            <a:endParaRPr lang="en-CA" sz="2000" dirty="0" smtClean="0"/>
          </a:p>
          <a:p>
            <a:pPr marL="0" indent="0">
              <a:lnSpc>
                <a:spcPct val="90000"/>
              </a:lnSpc>
              <a:buNone/>
            </a:pPr>
            <a:r>
              <a:rPr lang="en-CA" sz="2000" dirty="0" smtClean="0"/>
              <a:t>Other considerations </a:t>
            </a:r>
            <a:r>
              <a:rPr lang="en-CA" sz="2000" dirty="0" smtClean="0"/>
              <a:t>(examples): </a:t>
            </a:r>
            <a:endParaRPr lang="en-US" sz="2000" dirty="0" smtClean="0"/>
          </a:p>
          <a:p>
            <a:pPr>
              <a:lnSpc>
                <a:spcPct val="90000"/>
              </a:lnSpc>
            </a:pPr>
            <a:r>
              <a:rPr lang="en-US" sz="2000" dirty="0" smtClean="0"/>
              <a:t>High altitude (medication)</a:t>
            </a:r>
          </a:p>
          <a:p>
            <a:pPr>
              <a:lnSpc>
                <a:spcPct val="90000"/>
              </a:lnSpc>
            </a:pPr>
            <a:r>
              <a:rPr lang="en-CA" sz="2000" dirty="0" smtClean="0"/>
              <a:t>Food allergies /preferences / Vegan </a:t>
            </a:r>
            <a:endParaRPr lang="en-US" sz="2000" dirty="0" smtClean="0"/>
          </a:p>
          <a:p>
            <a:pPr>
              <a:lnSpc>
                <a:spcPct val="90000"/>
              </a:lnSpc>
            </a:pPr>
            <a:endParaRPr lang="en-US" sz="2000" dirty="0"/>
          </a:p>
          <a:p>
            <a:endParaRPr lang="en-CA" dirty="0"/>
          </a:p>
        </p:txBody>
      </p:sp>
      <p:sp>
        <p:nvSpPr>
          <p:cNvPr id="7" name="Text Placeholder 2"/>
          <p:cNvSpPr>
            <a:spLocks noGrp="1"/>
          </p:cNvSpPr>
          <p:nvPr>
            <p:ph type="body" sz="quarter" idx="15"/>
          </p:nvPr>
        </p:nvSpPr>
        <p:spPr>
          <a:xfrm>
            <a:off x="372038" y="659304"/>
            <a:ext cx="7941018" cy="769938"/>
          </a:xfrm>
        </p:spPr>
        <p:txBody>
          <a:bodyPr/>
          <a:lstStyle/>
          <a:p>
            <a:pPr marL="723900" indent="-627063" defTabSz="190500">
              <a:lnSpc>
                <a:spcPct val="150000"/>
              </a:lnSpc>
            </a:pPr>
            <a:r>
              <a:rPr lang="en-US" dirty="0"/>
              <a:t>5</a:t>
            </a:r>
            <a:r>
              <a:rPr lang="en-US" dirty="0" smtClean="0"/>
              <a:t>) Medical – health</a:t>
            </a:r>
          </a:p>
          <a:p>
            <a:pPr marL="723900" indent="-627063" defTabSz="190500"/>
            <a:r>
              <a:rPr lang="en-CA" dirty="0" smtClean="0"/>
              <a:t>		CONSIDERATIONS</a:t>
            </a:r>
            <a:endParaRPr lang="en-CA" dirty="0"/>
          </a:p>
        </p:txBody>
      </p:sp>
    </p:spTree>
    <p:extLst>
      <p:ext uri="{BB962C8B-B14F-4D97-AF65-F5344CB8AC3E}">
        <p14:creationId xmlns:p14="http://schemas.microsoft.com/office/powerpoint/2010/main" val="26079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9"/>
          </p:nvPr>
        </p:nvSpPr>
        <p:spPr>
          <a:xfrm>
            <a:off x="490452" y="1678926"/>
            <a:ext cx="7971904" cy="4763437"/>
          </a:xfrm>
        </p:spPr>
        <p:txBody>
          <a:bodyPr/>
          <a:lstStyle/>
          <a:p>
            <a:r>
              <a:rPr lang="en-US" sz="2000" dirty="0" smtClean="0"/>
              <a:t>For altitude sickness: avoid strenuous physical activity. If you feel dizzy, have a headache or some respiratory problems, please contact the emergency number immediately.</a:t>
            </a:r>
          </a:p>
          <a:p>
            <a:endParaRPr lang="en-US" sz="2000" dirty="0" smtClean="0"/>
          </a:p>
          <a:p>
            <a:r>
              <a:rPr lang="en-US" sz="2000" dirty="0" smtClean="0"/>
              <a:t>Eating in this location: </a:t>
            </a:r>
            <a:endParaRPr lang="en-US" sz="2000" dirty="0"/>
          </a:p>
          <a:p>
            <a:pPr lvl="1">
              <a:lnSpc>
                <a:spcPct val="90000"/>
              </a:lnSpc>
            </a:pPr>
            <a:r>
              <a:rPr lang="en-US" sz="2000" dirty="0"/>
              <a:t>The food will be different, and not all the products you’re accustomed to will be available</a:t>
            </a:r>
          </a:p>
          <a:p>
            <a:pPr lvl="1">
              <a:lnSpc>
                <a:spcPct val="90000"/>
              </a:lnSpc>
            </a:pPr>
            <a:r>
              <a:rPr lang="en-US" sz="2000" dirty="0"/>
              <a:t>It </a:t>
            </a:r>
            <a:r>
              <a:rPr lang="en-US" sz="2000" dirty="0" smtClean="0"/>
              <a:t>is unsafe </a:t>
            </a:r>
            <a:r>
              <a:rPr lang="en-US" sz="2000" dirty="0"/>
              <a:t>to drink water or eat certain foods.  </a:t>
            </a:r>
            <a:r>
              <a:rPr lang="en-US" sz="2000" dirty="0" smtClean="0"/>
              <a:t>Please consider drinking </a:t>
            </a:r>
            <a:r>
              <a:rPr lang="en-US" sz="2000" dirty="0"/>
              <a:t>only purified </a:t>
            </a:r>
            <a:r>
              <a:rPr lang="en-US" sz="2000" dirty="0" smtClean="0"/>
              <a:t>water (bottled) </a:t>
            </a:r>
            <a:r>
              <a:rPr lang="en-US" sz="2000" dirty="0"/>
              <a:t>and eat only cooked foods and fruit/veggies you can peel. </a:t>
            </a:r>
            <a:r>
              <a:rPr lang="en-US" sz="2400" b="1" i="1" dirty="0"/>
              <a:t>Boil it, cook it, peel it, or </a:t>
            </a:r>
            <a:r>
              <a:rPr lang="en-US" sz="2400" b="1" i="1" dirty="0" smtClean="0"/>
              <a:t>don’t eat it!</a:t>
            </a:r>
            <a:endParaRPr lang="en-US" sz="2400" i="1" dirty="0"/>
          </a:p>
          <a:p>
            <a:pPr lvl="1">
              <a:lnSpc>
                <a:spcPct val="90000"/>
              </a:lnSpc>
            </a:pPr>
            <a:r>
              <a:rPr lang="en-US" sz="2000" dirty="0"/>
              <a:t>Vegetarians may have some </a:t>
            </a:r>
            <a:r>
              <a:rPr lang="en-US" sz="2000" dirty="0" smtClean="0"/>
              <a:t>difficulties</a:t>
            </a:r>
            <a:r>
              <a:rPr lang="en-CA" sz="2000" dirty="0" smtClean="0"/>
              <a:t>. Does anyone have dietary restrictions? </a:t>
            </a:r>
            <a:endParaRPr lang="en-US" sz="2000" dirty="0"/>
          </a:p>
        </p:txBody>
      </p:sp>
      <p:sp>
        <p:nvSpPr>
          <p:cNvPr id="7" name="Text Placeholder 2"/>
          <p:cNvSpPr>
            <a:spLocks noGrp="1"/>
          </p:cNvSpPr>
          <p:nvPr>
            <p:ph type="body" sz="quarter" idx="15"/>
          </p:nvPr>
        </p:nvSpPr>
        <p:spPr>
          <a:xfrm>
            <a:off x="372878" y="729037"/>
            <a:ext cx="7149644" cy="769938"/>
          </a:xfrm>
          <a:solidFill>
            <a:srgbClr val="FFFF00"/>
          </a:solidFill>
        </p:spPr>
        <p:txBody>
          <a:bodyPr/>
          <a:lstStyle/>
          <a:p>
            <a:pPr marL="723900" indent="-723900"/>
            <a:r>
              <a:rPr lang="en-US" dirty="0" smtClean="0">
                <a:effectLst>
                  <a:outerShdw blurRad="50800" dist="50800" dir="5400000" algn="ctr" rotWithShape="0">
                    <a:schemeClr val="tx2"/>
                  </a:outerShdw>
                </a:effectLst>
              </a:rPr>
              <a:t>Health </a:t>
            </a:r>
            <a:r>
              <a:rPr lang="en-US" dirty="0">
                <a:effectLst>
                  <a:outerShdw blurRad="50800" dist="50800" dir="5400000" algn="ctr" rotWithShape="0">
                    <a:schemeClr val="tx2"/>
                  </a:outerShdw>
                </a:effectLst>
              </a:rPr>
              <a:t>Considerations (cont’d</a:t>
            </a:r>
            <a:r>
              <a:rPr lang="en-US" dirty="0" smtClean="0">
                <a:effectLst>
                  <a:outerShdw blurRad="50800" dist="50800" dir="5400000" algn="ctr" rotWithShape="0">
                    <a:schemeClr val="tx2"/>
                  </a:outerShdw>
                </a:effectLst>
              </a:rPr>
              <a:t>) Examples </a:t>
            </a:r>
            <a:endParaRPr lang="en-CA" dirty="0">
              <a:effectLst>
                <a:outerShdw blurRad="50800" dist="50800" dir="5400000" algn="ctr" rotWithShape="0">
                  <a:schemeClr val="tx2"/>
                </a:outerShdw>
              </a:effectLst>
            </a:endParaRPr>
          </a:p>
        </p:txBody>
      </p:sp>
    </p:spTree>
    <p:extLst>
      <p:ext uri="{BB962C8B-B14F-4D97-AF65-F5344CB8AC3E}">
        <p14:creationId xmlns:p14="http://schemas.microsoft.com/office/powerpoint/2010/main" val="1363271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sz="quarter" idx="19"/>
          </p:nvPr>
        </p:nvSpPr>
        <p:spPr>
          <a:xfrm>
            <a:off x="356616" y="1399222"/>
            <a:ext cx="8025384" cy="4720849"/>
          </a:xfrm>
        </p:spPr>
        <p:txBody>
          <a:bodyPr/>
          <a:lstStyle/>
          <a:p>
            <a:pPr marL="0" indent="0">
              <a:buNone/>
            </a:pPr>
            <a:r>
              <a:rPr lang="en-CA" sz="2000" dirty="0" smtClean="0"/>
              <a:t>Sanitation:</a:t>
            </a:r>
          </a:p>
          <a:p>
            <a:r>
              <a:rPr lang="en-CA" sz="2000" dirty="0" smtClean="0"/>
              <a:t>Sewer systems in </a:t>
            </a:r>
            <a:r>
              <a:rPr lang="en-CA" sz="2000" dirty="0" smtClean="0"/>
              <a:t>xxx </a:t>
            </a:r>
            <a:r>
              <a:rPr lang="en-CA" sz="2000" dirty="0" smtClean="0"/>
              <a:t>can not accept any kind of paper product, including toilet paper.</a:t>
            </a:r>
          </a:p>
          <a:p>
            <a:r>
              <a:rPr lang="en-CA" sz="2000" dirty="0" smtClean="0"/>
              <a:t>Most bathrooms have a garbage can nearby to accept paper products from washroom use.</a:t>
            </a:r>
          </a:p>
          <a:p>
            <a:r>
              <a:rPr lang="en-CA" sz="2000" dirty="0" smtClean="0"/>
              <a:t>Most public washrooms do not have toilet paper or soap – we recommend you carry toilet paper/tissue and hand sanitizer with you at all times.  </a:t>
            </a:r>
          </a:p>
          <a:p>
            <a:r>
              <a:rPr lang="en-CA" sz="2000" dirty="0" smtClean="0"/>
              <a:t>Hotels we are staying in will have showers and flush toilets (although they still can not accept paper products). They will also supply a towel and usually soap.  It is a good idea to carry a small soap and towel  with you.</a:t>
            </a:r>
          </a:p>
          <a:p>
            <a:r>
              <a:rPr lang="en-CA" sz="2000" dirty="0" smtClean="0"/>
              <a:t>Please remember to use bottled water when brushing your teeth</a:t>
            </a:r>
            <a:r>
              <a:rPr lang="en-CA" sz="2000" dirty="0" smtClean="0"/>
              <a:t>.</a:t>
            </a:r>
          </a:p>
          <a:p>
            <a:endParaRPr lang="en-CA" sz="2000" dirty="0" smtClean="0"/>
          </a:p>
          <a:p>
            <a:r>
              <a:rPr lang="en-CA" sz="2000" dirty="0" smtClean="0"/>
              <a:t>Other examples:  Payments/tipping attendant etc.</a:t>
            </a:r>
            <a:endParaRPr lang="en-US" sz="2000" dirty="0"/>
          </a:p>
        </p:txBody>
      </p:sp>
      <p:sp>
        <p:nvSpPr>
          <p:cNvPr id="4" name="Text Placeholder 2"/>
          <p:cNvSpPr>
            <a:spLocks noGrp="1"/>
          </p:cNvSpPr>
          <p:nvPr>
            <p:ph type="body" sz="quarter" idx="15"/>
          </p:nvPr>
        </p:nvSpPr>
        <p:spPr>
          <a:xfrm>
            <a:off x="356616" y="629284"/>
            <a:ext cx="7149644" cy="769938"/>
          </a:xfrm>
          <a:solidFill>
            <a:srgbClr val="FFFF00"/>
          </a:solidFill>
        </p:spPr>
        <p:txBody>
          <a:bodyPr/>
          <a:lstStyle/>
          <a:p>
            <a:pPr marL="723900" indent="-723900"/>
            <a:r>
              <a:rPr lang="en-US" dirty="0" smtClean="0">
                <a:effectLst>
                  <a:outerShdw blurRad="50800" dist="50800" dir="5400000" algn="ctr" rotWithShape="0">
                    <a:schemeClr val="tx2"/>
                  </a:outerShdw>
                </a:effectLst>
              </a:rPr>
              <a:t>Health </a:t>
            </a:r>
            <a:r>
              <a:rPr lang="en-US" dirty="0">
                <a:effectLst>
                  <a:outerShdw blurRad="50800" dist="50800" dir="5400000" algn="ctr" rotWithShape="0">
                    <a:schemeClr val="tx2"/>
                  </a:outerShdw>
                </a:effectLst>
              </a:rPr>
              <a:t>Considerations (cont’d</a:t>
            </a:r>
            <a:r>
              <a:rPr lang="en-US" dirty="0" smtClean="0">
                <a:effectLst>
                  <a:outerShdw blurRad="50800" dist="50800" dir="5400000" algn="ctr" rotWithShape="0">
                    <a:schemeClr val="tx2"/>
                  </a:outerShdw>
                </a:effectLst>
              </a:rPr>
              <a:t>) Examples </a:t>
            </a:r>
            <a:endParaRPr lang="en-CA" dirty="0">
              <a:effectLst>
                <a:outerShdw blurRad="50800" dist="50800" dir="5400000" algn="ctr" rotWithShape="0">
                  <a:schemeClr val="tx2"/>
                </a:outerShdw>
              </a:effectLst>
            </a:endParaRPr>
          </a:p>
        </p:txBody>
      </p:sp>
    </p:spTree>
    <p:extLst>
      <p:ext uri="{BB962C8B-B14F-4D97-AF65-F5344CB8AC3E}">
        <p14:creationId xmlns:p14="http://schemas.microsoft.com/office/powerpoint/2010/main" val="3943247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15923" y="1055095"/>
            <a:ext cx="6400800" cy="769938"/>
          </a:xfrm>
        </p:spPr>
        <p:txBody>
          <a:bodyPr/>
          <a:lstStyle/>
          <a:p>
            <a:r>
              <a:rPr lang="en-US" dirty="0"/>
              <a:t>6</a:t>
            </a:r>
            <a:r>
              <a:rPr lang="en-US" dirty="0" smtClean="0"/>
              <a:t>) Packing</a:t>
            </a:r>
            <a:endParaRPr lang="en-CA" dirty="0"/>
          </a:p>
        </p:txBody>
      </p:sp>
      <p:sp>
        <p:nvSpPr>
          <p:cNvPr id="6" name="Content Placeholder 5"/>
          <p:cNvSpPr>
            <a:spLocks noGrp="1"/>
          </p:cNvSpPr>
          <p:nvPr>
            <p:ph sz="quarter" idx="19"/>
          </p:nvPr>
        </p:nvSpPr>
        <p:spPr>
          <a:xfrm>
            <a:off x="288758" y="1825034"/>
            <a:ext cx="6039853" cy="2939472"/>
          </a:xfrm>
        </p:spPr>
        <p:txBody>
          <a:bodyPr/>
          <a:lstStyle/>
          <a:p>
            <a:pPr>
              <a:lnSpc>
                <a:spcPct val="80000"/>
              </a:lnSpc>
              <a:defRPr/>
            </a:pPr>
            <a:r>
              <a:rPr lang="en-US" sz="2200" dirty="0"/>
              <a:t>Every student says “I wish I would have packed LESS!”</a:t>
            </a:r>
          </a:p>
          <a:p>
            <a:pPr>
              <a:lnSpc>
                <a:spcPct val="80000"/>
              </a:lnSpc>
              <a:defRPr/>
            </a:pPr>
            <a:r>
              <a:rPr lang="en-US" sz="2200" dirty="0"/>
              <a:t>Aim for one piece of luggage and one carry on.</a:t>
            </a:r>
          </a:p>
          <a:p>
            <a:pPr>
              <a:lnSpc>
                <a:spcPct val="80000"/>
              </a:lnSpc>
              <a:defRPr/>
            </a:pPr>
            <a:r>
              <a:rPr lang="en-US" sz="2200" dirty="0" smtClean="0"/>
              <a:t>Some airline’s luggage restrictions </a:t>
            </a:r>
            <a:r>
              <a:rPr lang="en-US" sz="2200" dirty="0" smtClean="0"/>
              <a:t>could cost extra fees.</a:t>
            </a:r>
            <a:endParaRPr lang="en-US" sz="2200" dirty="0"/>
          </a:p>
          <a:p>
            <a:pPr>
              <a:lnSpc>
                <a:spcPct val="80000"/>
              </a:lnSpc>
              <a:defRPr/>
            </a:pPr>
            <a:r>
              <a:rPr lang="en-US" sz="2200" dirty="0"/>
              <a:t>Mark your luggage with name &amp; address inside and out</a:t>
            </a:r>
          </a:p>
          <a:p>
            <a:pPr>
              <a:lnSpc>
                <a:spcPct val="80000"/>
              </a:lnSpc>
              <a:defRPr/>
            </a:pPr>
            <a:r>
              <a:rPr lang="en-US" sz="2200" dirty="0" smtClean="0"/>
              <a:t>Pack </a:t>
            </a:r>
            <a:r>
              <a:rPr lang="en-US" sz="2200" dirty="0"/>
              <a:t>a change of clothes, toiletries, and medications in your carry on.  Luggage can be delayed a day or more</a:t>
            </a:r>
            <a:r>
              <a:rPr lang="en-US" sz="2200" dirty="0" smtClean="0"/>
              <a:t>!</a:t>
            </a:r>
            <a:endParaRPr lang="en-US" sz="2200" dirty="0"/>
          </a:p>
        </p:txBody>
      </p:sp>
      <p:sp>
        <p:nvSpPr>
          <p:cNvPr id="5" name="TextBox 4"/>
          <p:cNvSpPr txBox="1"/>
          <p:nvPr/>
        </p:nvSpPr>
        <p:spPr>
          <a:xfrm>
            <a:off x="-1491916" y="6296829"/>
            <a:ext cx="4620127" cy="369332"/>
          </a:xfrm>
          <a:prstGeom prst="rect">
            <a:avLst/>
          </a:prstGeom>
          <a:noFill/>
        </p:spPr>
        <p:txBody>
          <a:bodyPr wrap="square" rtlCol="0">
            <a:spAutoFit/>
          </a:bodyPr>
          <a:lstStyle/>
          <a:p>
            <a:endParaRPr lang="en-US" dirty="0"/>
          </a:p>
        </p:txBody>
      </p:sp>
      <p:sp>
        <p:nvSpPr>
          <p:cNvPr id="7" name="TextBox 6"/>
          <p:cNvSpPr txBox="1"/>
          <p:nvPr/>
        </p:nvSpPr>
        <p:spPr>
          <a:xfrm>
            <a:off x="615923" y="5573553"/>
            <a:ext cx="8022918"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CA" sz="2200" dirty="0" smtClean="0">
                <a:solidFill>
                  <a:srgbClr val="FFFFFF"/>
                </a:solidFill>
                <a:latin typeface="Verdana"/>
                <a:cs typeface="Verdana"/>
              </a:rPr>
              <a:t>REMEMBER – there are restrictions on the carrying of liquids in your carry-on.</a:t>
            </a:r>
            <a:endParaRPr lang="en-US" sz="2200" dirty="0" smtClean="0">
              <a:solidFill>
                <a:srgbClr val="FFFFFF"/>
              </a:solidFill>
              <a:latin typeface="Verdana"/>
              <a:cs typeface="Verdana"/>
            </a:endParaRPr>
          </a:p>
        </p:txBody>
      </p:sp>
      <p:pic>
        <p:nvPicPr>
          <p:cNvPr id="21508" name="Picture 4" descr="https://s-media-cache-ak0.pinimg.com/236x/d2/a9/46/d2a946aad4d04e1afab39894e581f772.jpg"/>
          <p:cNvPicPr>
            <a:picLocks noChangeAspect="1" noChangeArrowheads="1"/>
          </p:cNvPicPr>
          <p:nvPr/>
        </p:nvPicPr>
        <p:blipFill>
          <a:blip r:embed="rId2"/>
          <a:srcRect/>
          <a:stretch>
            <a:fillRect/>
          </a:stretch>
        </p:blipFill>
        <p:spPr bwMode="auto">
          <a:xfrm>
            <a:off x="6676691" y="1907006"/>
            <a:ext cx="1962150" cy="2857500"/>
          </a:xfrm>
          <a:prstGeom prst="rect">
            <a:avLst/>
          </a:prstGeom>
          <a:noFill/>
        </p:spPr>
      </p:pic>
    </p:spTree>
    <p:extLst>
      <p:ext uri="{BB962C8B-B14F-4D97-AF65-F5344CB8AC3E}">
        <p14:creationId xmlns:p14="http://schemas.microsoft.com/office/powerpoint/2010/main" val="274704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23949" y="782141"/>
            <a:ext cx="7656021" cy="769938"/>
          </a:xfrm>
          <a:solidFill>
            <a:srgbClr val="FFFF00"/>
          </a:solidFill>
        </p:spPr>
        <p:txBody>
          <a:bodyPr anchor="ctr"/>
          <a:lstStyle/>
          <a:p>
            <a:r>
              <a:rPr lang="en-US" dirty="0" smtClean="0">
                <a:effectLst>
                  <a:outerShdw blurRad="50800" dist="50800" dir="5400000" algn="ctr" rotWithShape="0">
                    <a:schemeClr val="tx2"/>
                  </a:outerShdw>
                </a:effectLst>
              </a:rPr>
              <a:t>Packing</a:t>
            </a:r>
            <a:r>
              <a:rPr lang="en-US" dirty="0" smtClean="0"/>
              <a:t> </a:t>
            </a:r>
            <a:r>
              <a:rPr lang="en-US" dirty="0" smtClean="0">
                <a:effectLst>
                  <a:outerShdw blurRad="50800" dist="50800" dir="5400000" algn="ctr" rotWithShape="0">
                    <a:schemeClr val="tx2"/>
                  </a:outerShdw>
                </a:effectLst>
              </a:rPr>
              <a:t>– CLOTHING (</a:t>
            </a:r>
            <a:r>
              <a:rPr lang="en-US" dirty="0" smtClean="0">
                <a:effectLst>
                  <a:outerShdw blurRad="50800" dist="50800" dir="5400000" algn="ctr" rotWithShape="0">
                    <a:schemeClr val="tx2"/>
                  </a:outerShdw>
                </a:effectLst>
              </a:rPr>
              <a:t>examples for destination) </a:t>
            </a:r>
            <a:endParaRPr lang="en-CA" dirty="0">
              <a:effectLst>
                <a:outerShdw blurRad="50800" dist="50800" dir="5400000" algn="ctr" rotWithShape="0">
                  <a:schemeClr val="tx2"/>
                </a:outerShdw>
              </a:effectLst>
            </a:endParaRPr>
          </a:p>
        </p:txBody>
      </p:sp>
      <p:sp>
        <p:nvSpPr>
          <p:cNvPr id="2" name="Content Placeholder 1"/>
          <p:cNvSpPr>
            <a:spLocks noGrp="1"/>
          </p:cNvSpPr>
          <p:nvPr>
            <p:ph sz="quarter" idx="19"/>
          </p:nvPr>
        </p:nvSpPr>
        <p:spPr>
          <a:xfrm>
            <a:off x="736599" y="1856148"/>
            <a:ext cx="3725634" cy="3547871"/>
          </a:xfrm>
        </p:spPr>
        <p:txBody>
          <a:bodyPr/>
          <a:lstStyle/>
          <a:p>
            <a:pPr fontAlgn="base"/>
            <a:r>
              <a:rPr lang="en-CA" sz="2000" b="1" cap="all" dirty="0"/>
              <a:t>ANDES</a:t>
            </a:r>
          </a:p>
          <a:p>
            <a:pPr marL="0" indent="0" fontAlgn="base">
              <a:buNone/>
            </a:pPr>
            <a:r>
              <a:rPr lang="en-CA" sz="2000" dirty="0" smtClean="0"/>
              <a:t>	Warm clothing, layers.</a:t>
            </a:r>
            <a:r>
              <a:rPr lang="en-CA" sz="2000" dirty="0"/>
              <a:t/>
            </a:r>
            <a:br>
              <a:rPr lang="en-CA" sz="2000" dirty="0"/>
            </a:br>
            <a:r>
              <a:rPr lang="en-CA" sz="2000" dirty="0" smtClean="0"/>
              <a:t>	Sunhats</a:t>
            </a:r>
            <a:r>
              <a:rPr lang="en-CA" sz="2000" dirty="0"/>
              <a:t>.</a:t>
            </a:r>
          </a:p>
          <a:p>
            <a:pPr marL="0" indent="0" fontAlgn="base">
              <a:buNone/>
            </a:pPr>
            <a:r>
              <a:rPr lang="en-CA" sz="2000" dirty="0"/>
              <a:t> </a:t>
            </a:r>
            <a:endParaRPr lang="en-CA" sz="2000" dirty="0" smtClean="0"/>
          </a:p>
          <a:p>
            <a:endParaRPr lang="en-CA" sz="2000" dirty="0"/>
          </a:p>
        </p:txBody>
      </p:sp>
      <p:sp>
        <p:nvSpPr>
          <p:cNvPr id="5" name="Content Placeholder 1"/>
          <p:cNvSpPr>
            <a:spLocks noGrp="1"/>
          </p:cNvSpPr>
          <p:nvPr>
            <p:ph sz="quarter" idx="19"/>
          </p:nvPr>
        </p:nvSpPr>
        <p:spPr>
          <a:xfrm>
            <a:off x="4630719" y="1833611"/>
            <a:ext cx="3725634" cy="3547871"/>
          </a:xfrm>
        </p:spPr>
        <p:txBody>
          <a:bodyPr/>
          <a:lstStyle/>
          <a:p>
            <a:pPr fontAlgn="base"/>
            <a:r>
              <a:rPr lang="en-CA" sz="2000" b="1" cap="all" dirty="0" smtClean="0"/>
              <a:t>AMAZON</a:t>
            </a:r>
            <a:endParaRPr lang="en-CA" sz="2000" b="1" cap="all" dirty="0"/>
          </a:p>
          <a:p>
            <a:pPr marL="0" indent="0" fontAlgn="base">
              <a:buNone/>
            </a:pPr>
            <a:r>
              <a:rPr lang="en-CA" sz="2000" dirty="0" smtClean="0"/>
              <a:t>	Long sleeves</a:t>
            </a:r>
            <a:r>
              <a:rPr lang="en-CA" sz="2000" dirty="0"/>
              <a:t> </a:t>
            </a:r>
            <a:r>
              <a:rPr lang="en-CA" sz="2000" dirty="0" smtClean="0"/>
              <a:t>and long 	pants, rain gear</a:t>
            </a:r>
            <a:r>
              <a:rPr lang="en-CA" sz="2000" dirty="0"/>
              <a:t> </a:t>
            </a:r>
            <a:r>
              <a:rPr lang="en-CA" sz="2000" dirty="0" smtClean="0"/>
              <a:t>and   	bug </a:t>
            </a:r>
            <a:r>
              <a:rPr lang="en-CA" sz="2000" dirty="0"/>
              <a:t>spray</a:t>
            </a:r>
            <a:r>
              <a:rPr lang="en-CA" sz="2000" dirty="0" smtClean="0"/>
              <a:t>.</a:t>
            </a:r>
          </a:p>
          <a:p>
            <a:pPr marL="0" indent="0" fontAlgn="base">
              <a:buNone/>
            </a:pPr>
            <a:r>
              <a:rPr lang="en-CA" sz="2000" dirty="0"/>
              <a:t> </a:t>
            </a:r>
            <a:endParaRPr lang="en-CA" sz="2000" dirty="0" smtClean="0"/>
          </a:p>
          <a:p>
            <a:endParaRPr lang="en-CA" sz="2000" dirty="0"/>
          </a:p>
        </p:txBody>
      </p:sp>
      <p:sp>
        <p:nvSpPr>
          <p:cNvPr id="4" name="TextBox 3"/>
          <p:cNvSpPr txBox="1"/>
          <p:nvPr/>
        </p:nvSpPr>
        <p:spPr>
          <a:xfrm>
            <a:off x="1004984" y="4056177"/>
            <a:ext cx="7082984"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Arial" panose="020B0604020202020204" pitchFamily="34" charset="0"/>
              <a:buChar char="•"/>
              <a:defRPr/>
            </a:pPr>
            <a:r>
              <a:rPr lang="en-US" sz="2000" dirty="0">
                <a:solidFill>
                  <a:srgbClr val="FFFFFF"/>
                </a:solidFill>
                <a:latin typeface="Verdana"/>
                <a:cs typeface="Verdana"/>
              </a:rPr>
              <a:t>You should </a:t>
            </a:r>
            <a:r>
              <a:rPr lang="en-US" sz="2000" dirty="0" smtClean="0">
                <a:solidFill>
                  <a:srgbClr val="FFFFFF"/>
                </a:solidFill>
                <a:latin typeface="Verdana"/>
                <a:cs typeface="Verdana"/>
              </a:rPr>
              <a:t>dress business </a:t>
            </a:r>
            <a:r>
              <a:rPr lang="en-US" sz="2000" dirty="0">
                <a:solidFill>
                  <a:srgbClr val="FFFFFF"/>
                </a:solidFill>
                <a:latin typeface="Verdana"/>
                <a:cs typeface="Verdana"/>
              </a:rPr>
              <a:t>casual at the </a:t>
            </a:r>
            <a:r>
              <a:rPr lang="en-US" sz="2000" dirty="0" smtClean="0">
                <a:solidFill>
                  <a:srgbClr val="FFFFFF"/>
                </a:solidFill>
                <a:latin typeface="Verdana"/>
                <a:cs typeface="Verdana"/>
              </a:rPr>
              <a:t>ESPE-University class.</a:t>
            </a:r>
          </a:p>
          <a:p>
            <a:pPr marL="342900" indent="-342900">
              <a:buFont typeface="Arial" panose="020B0604020202020204" pitchFamily="34" charset="0"/>
              <a:buChar char="•"/>
              <a:defRPr/>
            </a:pPr>
            <a:r>
              <a:rPr lang="en-US" sz="2000" dirty="0" smtClean="0">
                <a:solidFill>
                  <a:srgbClr val="FFFFFF"/>
                </a:solidFill>
                <a:latin typeface="Verdana"/>
                <a:cs typeface="Verdana"/>
              </a:rPr>
              <a:t>Extremely </a:t>
            </a:r>
            <a:r>
              <a:rPr lang="en-US" sz="2000" dirty="0">
                <a:solidFill>
                  <a:srgbClr val="FFFFFF"/>
                </a:solidFill>
                <a:latin typeface="Verdana"/>
                <a:cs typeface="Verdana"/>
              </a:rPr>
              <a:t>casual dress may be considered disrespectful</a:t>
            </a:r>
          </a:p>
        </p:txBody>
      </p:sp>
    </p:spTree>
    <p:extLst>
      <p:ext uri="{BB962C8B-B14F-4D97-AF65-F5344CB8AC3E}">
        <p14:creationId xmlns:p14="http://schemas.microsoft.com/office/powerpoint/2010/main" val="311547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736600" y="540328"/>
            <a:ext cx="7077364" cy="1202816"/>
          </a:xfrm>
          <a:solidFill>
            <a:srgbClr val="FFFF00"/>
          </a:solidFill>
        </p:spPr>
        <p:txBody>
          <a:bodyPr anchor="ctr"/>
          <a:lstStyle/>
          <a:p>
            <a:r>
              <a:rPr lang="en-US" dirty="0" smtClean="0">
                <a:effectLst>
                  <a:outerShdw blurRad="50800" dist="50800" dir="5400000" algn="ctr" rotWithShape="0">
                    <a:schemeClr val="tx2"/>
                  </a:outerShdw>
                </a:effectLst>
              </a:rPr>
              <a:t>Packing (</a:t>
            </a:r>
            <a:r>
              <a:rPr lang="en-US" dirty="0" smtClean="0">
                <a:effectLst>
                  <a:outerShdw blurRad="50800" dist="50800" dir="5400000" algn="ctr" rotWithShape="0">
                    <a:schemeClr val="tx2"/>
                  </a:outerShdw>
                </a:effectLst>
              </a:rPr>
              <a:t>examples of restrictions to your destination)</a:t>
            </a:r>
            <a:endParaRPr lang="en-CA" dirty="0">
              <a:effectLst>
                <a:outerShdw blurRad="50800" dist="50800" dir="5400000" algn="ctr" rotWithShape="0">
                  <a:schemeClr val="tx2"/>
                </a:outerShdw>
              </a:effectLst>
            </a:endParaRPr>
          </a:p>
        </p:txBody>
      </p:sp>
      <p:sp>
        <p:nvSpPr>
          <p:cNvPr id="2" name="Content Placeholder 1"/>
          <p:cNvSpPr>
            <a:spLocks noGrp="1"/>
          </p:cNvSpPr>
          <p:nvPr>
            <p:ph sz="quarter" idx="19"/>
          </p:nvPr>
        </p:nvSpPr>
        <p:spPr>
          <a:xfrm>
            <a:off x="297769" y="1842897"/>
            <a:ext cx="8161361" cy="2623945"/>
          </a:xfrm>
        </p:spPr>
        <p:txBody>
          <a:bodyPr/>
          <a:lstStyle/>
          <a:p>
            <a:pPr fontAlgn="base"/>
            <a:r>
              <a:rPr lang="en-CA" sz="2000" dirty="0" smtClean="0"/>
              <a:t>Limits </a:t>
            </a:r>
            <a:r>
              <a:rPr lang="en-CA" sz="2000" dirty="0"/>
              <a:t>on </a:t>
            </a:r>
            <a:r>
              <a:rPr lang="en-CA" sz="2000" dirty="0" smtClean="0"/>
              <a:t>bringing </a:t>
            </a:r>
            <a:r>
              <a:rPr lang="en-CA" sz="2000" b="1" dirty="0"/>
              <a:t>Electronics</a:t>
            </a:r>
            <a:r>
              <a:rPr lang="en-CA" sz="2000" dirty="0"/>
              <a:t> </a:t>
            </a:r>
            <a:r>
              <a:rPr lang="en-CA" sz="2000" dirty="0" smtClean="0"/>
              <a:t>(from Canadian travel site)</a:t>
            </a:r>
            <a:endParaRPr lang="en-CA" sz="2000" dirty="0"/>
          </a:p>
          <a:p>
            <a:pPr lvl="1"/>
            <a:r>
              <a:rPr lang="en-CA" sz="2000" i="1" dirty="0"/>
              <a:t>Travelers or head of household may enter</a:t>
            </a:r>
            <a:r>
              <a:rPr lang="en-CA" sz="2000" b="1" i="1" dirty="0"/>
              <a:t> up to two (2) additional units</a:t>
            </a:r>
            <a:r>
              <a:rPr lang="en-CA" sz="2000" i="1" dirty="0"/>
              <a:t>, one (1) new and one (1) used, </a:t>
            </a:r>
            <a:r>
              <a:rPr lang="en-CA" sz="2000" i="1" dirty="0" smtClean="0"/>
              <a:t>of: camera</a:t>
            </a:r>
            <a:r>
              <a:rPr lang="en-CA" sz="2000" i="1" dirty="0"/>
              <a:t>, video camera, mobile telephone, electronic agenda, portable or non portable video game, electronic calculator, portable computer and its </a:t>
            </a:r>
            <a:r>
              <a:rPr lang="en-CA" sz="2000" i="1" dirty="0" smtClean="0"/>
              <a:t>accessories</a:t>
            </a:r>
            <a:endParaRPr lang="en-CA" sz="2000" dirty="0"/>
          </a:p>
        </p:txBody>
      </p:sp>
      <p:pic>
        <p:nvPicPr>
          <p:cNvPr id="4" name="Picture 2" descr="https://encrypted-tbn2.gstatic.com/images?q=tbn:ANd9GcRP3NfTp6AeSWx2MjcjnLAK--dY7STcMAJ7x_kOOZTt69PS8fRPNA"/>
          <p:cNvPicPr>
            <a:picLocks noChangeAspect="1" noChangeArrowheads="1"/>
          </p:cNvPicPr>
          <p:nvPr/>
        </p:nvPicPr>
        <p:blipFill>
          <a:blip r:embed="rId2"/>
          <a:srcRect/>
          <a:stretch>
            <a:fillRect/>
          </a:stretch>
        </p:blipFill>
        <p:spPr bwMode="auto">
          <a:xfrm>
            <a:off x="5912070" y="4367090"/>
            <a:ext cx="2713316" cy="2032369"/>
          </a:xfrm>
          <a:prstGeom prst="rect">
            <a:avLst/>
          </a:prstGeom>
          <a:noFill/>
        </p:spPr>
      </p:pic>
      <p:sp>
        <p:nvSpPr>
          <p:cNvPr id="5" name="TextBox 4"/>
          <p:cNvSpPr txBox="1"/>
          <p:nvPr/>
        </p:nvSpPr>
        <p:spPr>
          <a:xfrm>
            <a:off x="464023" y="4367091"/>
            <a:ext cx="5180031" cy="2246769"/>
          </a:xfrm>
          <a:prstGeom prst="rect">
            <a:avLst/>
          </a:prstGeom>
          <a:noFill/>
        </p:spPr>
        <p:txBody>
          <a:bodyPr wrap="square" rtlCol="0">
            <a:spAutoFit/>
          </a:bodyPr>
          <a:lstStyle/>
          <a:p>
            <a:pPr marL="341313" indent="-341313">
              <a:buFont typeface="Arial" pitchFamily="34" charset="0"/>
              <a:buChar char="•"/>
            </a:pPr>
            <a:r>
              <a:rPr lang="en-CA" sz="2000" dirty="0" smtClean="0">
                <a:latin typeface="Verdana" pitchFamily="34" charset="0"/>
                <a:ea typeface="Verdana" pitchFamily="34" charset="0"/>
                <a:cs typeface="Verdana" pitchFamily="34" charset="0"/>
              </a:rPr>
              <a:t>While its unlikely that you’ll have a problem if you are just bringing electronics for personal use, the law is in place that they could charge </a:t>
            </a:r>
            <a:r>
              <a:rPr lang="en-CA" sz="2000" b="1" dirty="0" smtClean="0">
                <a:latin typeface="Verdana" pitchFamily="34" charset="0"/>
                <a:ea typeface="Verdana" pitchFamily="34" charset="0"/>
                <a:cs typeface="Verdana" pitchFamily="34" charset="0"/>
              </a:rPr>
              <a:t>taxes and duties </a:t>
            </a:r>
            <a:r>
              <a:rPr lang="en-CA" sz="2000" dirty="0" smtClean="0">
                <a:latin typeface="Verdana" pitchFamily="34" charset="0"/>
                <a:ea typeface="Verdana" pitchFamily="34" charset="0"/>
                <a:cs typeface="Verdana" pitchFamily="34" charset="0"/>
              </a:rPr>
              <a:t>on everything in excess of these limits. </a:t>
            </a:r>
          </a:p>
          <a:p>
            <a:pPr>
              <a:buFont typeface="Arial" pitchFamily="34" charset="0"/>
              <a:buChar char="•"/>
            </a:pP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7396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9"/>
          </p:nvPr>
        </p:nvSpPr>
        <p:spPr>
          <a:xfrm>
            <a:off x="430464" y="1832498"/>
            <a:ext cx="8701661" cy="4651429"/>
          </a:xfrm>
        </p:spPr>
        <p:txBody>
          <a:bodyPr/>
          <a:lstStyle/>
          <a:p>
            <a:pPr marL="0" indent="0">
              <a:buNone/>
            </a:pPr>
            <a:r>
              <a:rPr lang="en-US" sz="2000" dirty="0" smtClean="0"/>
              <a:t>Example of Location Description:</a:t>
            </a:r>
          </a:p>
          <a:p>
            <a:pPr marL="0" indent="0">
              <a:buNone/>
            </a:pPr>
            <a:endParaRPr lang="en-CA" sz="2000" dirty="0" smtClean="0"/>
          </a:p>
          <a:p>
            <a:r>
              <a:rPr lang="en-CA" sz="2000" dirty="0" smtClean="0"/>
              <a:t>Capital </a:t>
            </a:r>
            <a:r>
              <a:rPr lang="en-CA" sz="2000" dirty="0"/>
              <a:t>City: xxx</a:t>
            </a:r>
          </a:p>
          <a:p>
            <a:r>
              <a:rPr lang="en-CA" sz="2000" dirty="0"/>
              <a:t>Population: xxx</a:t>
            </a:r>
          </a:p>
          <a:p>
            <a:r>
              <a:rPr lang="en-CA" sz="2000" dirty="0"/>
              <a:t>Family oriented: traditional </a:t>
            </a:r>
          </a:p>
          <a:p>
            <a:r>
              <a:rPr lang="en-CA" sz="2000" dirty="0"/>
              <a:t>Area: xxx.</a:t>
            </a:r>
          </a:p>
          <a:p>
            <a:r>
              <a:rPr lang="en-CA" sz="2000" dirty="0"/>
              <a:t>Official </a:t>
            </a:r>
            <a:r>
              <a:rPr lang="en-CA" sz="2000" dirty="0" err="1"/>
              <a:t>language:xxx</a:t>
            </a:r>
            <a:endParaRPr lang="en-CA" sz="2000" dirty="0"/>
          </a:p>
          <a:p>
            <a:r>
              <a:rPr lang="en-CA" sz="2000" dirty="0"/>
              <a:t>Religion: xxx</a:t>
            </a:r>
          </a:p>
          <a:p>
            <a:r>
              <a:rPr lang="en-CA" sz="2000" dirty="0"/>
              <a:t>President:</a:t>
            </a:r>
            <a:r>
              <a:rPr lang="en-US" sz="2000" dirty="0"/>
              <a:t>xxx</a:t>
            </a:r>
            <a:endParaRPr lang="en-CA" sz="2000" dirty="0"/>
          </a:p>
          <a:p>
            <a:endParaRPr lang="en-CA" dirty="0"/>
          </a:p>
        </p:txBody>
      </p:sp>
      <p:sp>
        <p:nvSpPr>
          <p:cNvPr id="5" name="Text Placeholder 4"/>
          <p:cNvSpPr>
            <a:spLocks noGrp="1"/>
          </p:cNvSpPr>
          <p:nvPr>
            <p:ph type="body" sz="quarter" idx="15"/>
          </p:nvPr>
        </p:nvSpPr>
        <p:spPr>
          <a:xfrm>
            <a:off x="855380" y="680377"/>
            <a:ext cx="6400800" cy="1133013"/>
          </a:xfrm>
          <a:solidFill>
            <a:srgbClr val="FFFF00"/>
          </a:solidFill>
        </p:spPr>
        <p:txBody>
          <a:bodyPr/>
          <a:lstStyle/>
          <a:p>
            <a:r>
              <a:rPr lang="en-US" dirty="0" smtClean="0">
                <a:effectLst>
                  <a:outerShdw blurRad="50800" dist="50800" dir="5400000" algn="ctr" rotWithShape="0">
                    <a:schemeClr val="tx2"/>
                  </a:outerShdw>
                </a:effectLst>
              </a:rPr>
              <a:t>Fill in Trip Name</a:t>
            </a:r>
          </a:p>
          <a:p>
            <a:r>
              <a:rPr lang="en-US" dirty="0" smtClean="0">
                <a:effectLst>
                  <a:outerShdw blurRad="50800" dist="50800" dir="5400000" algn="ctr" rotWithShape="0">
                    <a:schemeClr val="tx2"/>
                  </a:outerShdw>
                </a:effectLst>
              </a:rPr>
              <a:t>(Edit Text below as needed)</a:t>
            </a:r>
            <a:endParaRPr lang="en-CA" dirty="0">
              <a:effectLst>
                <a:outerShdw blurRad="50800" dist="50800" dir="5400000" algn="ctr" rotWithShape="0">
                  <a:schemeClr val="tx2"/>
                </a:outerShdw>
              </a:effectLst>
            </a:endParaRPr>
          </a:p>
        </p:txBody>
      </p:sp>
    </p:spTree>
    <p:extLst>
      <p:ext uri="{BB962C8B-B14F-4D97-AF65-F5344CB8AC3E}">
        <p14:creationId xmlns:p14="http://schemas.microsoft.com/office/powerpoint/2010/main" val="10542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95004" y="737205"/>
            <a:ext cx="7136574" cy="769938"/>
          </a:xfrm>
          <a:solidFill>
            <a:srgbClr val="FFFF00"/>
          </a:solidFill>
        </p:spPr>
        <p:txBody>
          <a:bodyPr anchor="ctr"/>
          <a:lstStyle/>
          <a:p>
            <a:r>
              <a:rPr lang="en-US" dirty="0" smtClean="0">
                <a:effectLst>
                  <a:outerShdw blurRad="50800" dist="50800" dir="5400000" algn="ctr" rotWithShape="0">
                    <a:schemeClr val="tx2"/>
                  </a:outerShdw>
                </a:effectLst>
              </a:rPr>
              <a:t>Packing (Examples of additional items) </a:t>
            </a:r>
            <a:endParaRPr lang="en-CA" dirty="0">
              <a:effectLst>
                <a:outerShdw blurRad="50800" dist="50800" dir="5400000" algn="ctr" rotWithShape="0">
                  <a:schemeClr val="tx2"/>
                </a:outerShdw>
              </a:effectLst>
            </a:endParaRPr>
          </a:p>
        </p:txBody>
      </p:sp>
      <p:sp>
        <p:nvSpPr>
          <p:cNvPr id="2" name="Content Placeholder 1"/>
          <p:cNvSpPr>
            <a:spLocks noGrp="1"/>
          </p:cNvSpPr>
          <p:nvPr>
            <p:ph sz="quarter" idx="19"/>
          </p:nvPr>
        </p:nvSpPr>
        <p:spPr>
          <a:xfrm>
            <a:off x="195251" y="1531719"/>
            <a:ext cx="8480809" cy="5034496"/>
          </a:xfrm>
        </p:spPr>
        <p:txBody>
          <a:bodyPr/>
          <a:lstStyle/>
          <a:p>
            <a:pPr fontAlgn="base"/>
            <a:r>
              <a:rPr lang="en-CA" sz="2000" b="1" dirty="0" smtClean="0"/>
              <a:t>First AID kit</a:t>
            </a:r>
            <a:r>
              <a:rPr lang="en-CA" sz="2000" dirty="0" smtClean="0"/>
              <a:t> -small pack </a:t>
            </a:r>
            <a:r>
              <a:rPr lang="en-CA" sz="2000" dirty="0"/>
              <a:t>with:</a:t>
            </a:r>
          </a:p>
          <a:p>
            <a:pPr lvl="1"/>
            <a:r>
              <a:rPr lang="en-CA" sz="2000" dirty="0"/>
              <a:t>mosquito </a:t>
            </a:r>
            <a:r>
              <a:rPr lang="en-CA" sz="2000" dirty="0" smtClean="0"/>
              <a:t>repellent with DEET, motion </a:t>
            </a:r>
            <a:r>
              <a:rPr lang="en-CA" sz="2000" dirty="0"/>
              <a:t>sickness pills, sunscreen, sunglasses, </a:t>
            </a:r>
            <a:r>
              <a:rPr lang="en-CA" sz="2000" dirty="0" smtClean="0"/>
              <a:t>hat, water</a:t>
            </a:r>
            <a:endParaRPr lang="en-CA" sz="2000" dirty="0"/>
          </a:p>
          <a:p>
            <a:pPr lvl="1"/>
            <a:r>
              <a:rPr lang="en-CA" sz="2000" dirty="0"/>
              <a:t>Allergies*</a:t>
            </a:r>
          </a:p>
          <a:p>
            <a:r>
              <a:rPr lang="en-CA" sz="2100" dirty="0"/>
              <a:t>What you should bring </a:t>
            </a:r>
            <a:r>
              <a:rPr lang="en-CA" sz="2100" dirty="0" smtClean="0"/>
              <a:t>personally</a:t>
            </a:r>
          </a:p>
          <a:p>
            <a:r>
              <a:rPr lang="en-CA" sz="2100" dirty="0" smtClean="0"/>
              <a:t>Day pack </a:t>
            </a:r>
            <a:endParaRPr lang="en-CA" sz="2100" dirty="0" smtClean="0"/>
          </a:p>
          <a:p>
            <a:r>
              <a:rPr lang="en-CA" sz="2000" dirty="0" smtClean="0"/>
              <a:t>Electronic </a:t>
            </a:r>
            <a:r>
              <a:rPr lang="en-CA" sz="2000" dirty="0" smtClean="0"/>
              <a:t>resource (</a:t>
            </a:r>
            <a:r>
              <a:rPr lang="en-CA" sz="2000" dirty="0" err="1" smtClean="0"/>
              <a:t>wifi</a:t>
            </a:r>
            <a:r>
              <a:rPr lang="en-CA" sz="2000" dirty="0" smtClean="0"/>
              <a:t> enabled) to access </a:t>
            </a:r>
            <a:r>
              <a:rPr lang="en-CA" sz="2000" dirty="0" smtClean="0"/>
              <a:t>your course site</a:t>
            </a:r>
          </a:p>
          <a:p>
            <a:r>
              <a:rPr lang="en-CA" sz="2100" b="1" dirty="0" smtClean="0"/>
              <a:t>Plugs </a:t>
            </a:r>
            <a:r>
              <a:rPr lang="en-CA" sz="2100" b="1" dirty="0"/>
              <a:t>/ Voltages: </a:t>
            </a:r>
            <a:r>
              <a:rPr lang="en-CA" sz="2100" dirty="0"/>
              <a:t>110v and 60Hz, single phase two wire. </a:t>
            </a:r>
            <a:endParaRPr lang="en-CA" sz="2100" dirty="0" smtClean="0"/>
          </a:p>
          <a:p>
            <a:pPr fontAlgn="base"/>
            <a:r>
              <a:rPr lang="en-CA" sz="2000" b="1" dirty="0" smtClean="0"/>
              <a:t>Laundry Detergent</a:t>
            </a:r>
            <a:r>
              <a:rPr lang="en-CA" sz="2000" b="1" dirty="0" smtClean="0"/>
              <a:t>: (Reference accommodations that may have laundry facilities)</a:t>
            </a:r>
            <a:endParaRPr lang="en-CA" sz="2000" b="1" dirty="0" smtClean="0"/>
          </a:p>
        </p:txBody>
      </p:sp>
    </p:spTree>
    <p:extLst>
      <p:ext uri="{BB962C8B-B14F-4D97-AF65-F5344CB8AC3E}">
        <p14:creationId xmlns:p14="http://schemas.microsoft.com/office/powerpoint/2010/main" val="2859476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26629" y="792956"/>
            <a:ext cx="6400800" cy="769938"/>
          </a:xfrm>
          <a:solidFill>
            <a:srgbClr val="FFFF00"/>
          </a:solidFill>
        </p:spPr>
        <p:txBody>
          <a:bodyPr/>
          <a:lstStyle/>
          <a:p>
            <a:r>
              <a:rPr lang="en-CA" dirty="0" smtClean="0">
                <a:effectLst>
                  <a:outerShdw blurRad="50800" dist="50800" dir="5400000" algn="ctr" rotWithShape="0">
                    <a:schemeClr val="tx2"/>
                  </a:outerShdw>
                </a:effectLst>
              </a:rPr>
              <a:t>6 ) </a:t>
            </a:r>
            <a:r>
              <a:rPr lang="en-CA" dirty="0" smtClean="0">
                <a:effectLst>
                  <a:outerShdw blurRad="50800" dist="50800" dir="5400000" algn="ctr" rotWithShape="0">
                    <a:schemeClr val="tx2"/>
                  </a:outerShdw>
                </a:effectLst>
              </a:rPr>
              <a:t>TRANSPORTATION (Examples) </a:t>
            </a:r>
            <a:endParaRPr lang="en-CA" dirty="0">
              <a:effectLst>
                <a:outerShdw blurRad="50800" dist="50800" dir="5400000" algn="ctr" rotWithShape="0">
                  <a:schemeClr val="tx2"/>
                </a:outerShdw>
              </a:effectLst>
            </a:endParaRPr>
          </a:p>
        </p:txBody>
      </p:sp>
      <p:sp>
        <p:nvSpPr>
          <p:cNvPr id="4" name="Content Placeholder 3"/>
          <p:cNvSpPr>
            <a:spLocks noGrp="1"/>
          </p:cNvSpPr>
          <p:nvPr>
            <p:ph sz="quarter" idx="17"/>
          </p:nvPr>
        </p:nvSpPr>
        <p:spPr>
          <a:xfrm>
            <a:off x="5158874" y="2348814"/>
            <a:ext cx="3725634" cy="3547871"/>
          </a:xfrm>
        </p:spPr>
        <p:txBody>
          <a:bodyPr/>
          <a:lstStyle/>
          <a:p>
            <a:r>
              <a:rPr lang="en-US" dirty="0" smtClean="0"/>
              <a:t>*List relevant information</a:t>
            </a:r>
            <a:endParaRPr lang="en-CA" dirty="0"/>
          </a:p>
        </p:txBody>
      </p:sp>
      <p:sp>
        <p:nvSpPr>
          <p:cNvPr id="5" name="Text Placeholder 4"/>
          <p:cNvSpPr>
            <a:spLocks noGrp="1"/>
          </p:cNvSpPr>
          <p:nvPr>
            <p:ph type="body" sz="quarter" idx="18"/>
          </p:nvPr>
        </p:nvSpPr>
        <p:spPr>
          <a:xfrm>
            <a:off x="5283565" y="1970585"/>
            <a:ext cx="3725634" cy="274320"/>
          </a:xfrm>
        </p:spPr>
        <p:txBody>
          <a:bodyPr/>
          <a:lstStyle/>
          <a:p>
            <a:pPr fontAlgn="base"/>
            <a:r>
              <a:rPr lang="en-CA" sz="1800" dirty="0" smtClean="0"/>
              <a:t>Airplane </a:t>
            </a:r>
            <a:r>
              <a:rPr lang="en-CA" sz="1800" b="0" dirty="0" smtClean="0"/>
              <a:t>National </a:t>
            </a:r>
            <a:r>
              <a:rPr lang="en-CA" sz="1800" b="0" dirty="0"/>
              <a:t>Airports:</a:t>
            </a:r>
          </a:p>
          <a:p>
            <a:endParaRPr lang="en-CA" sz="1800" dirty="0"/>
          </a:p>
        </p:txBody>
      </p:sp>
      <p:sp>
        <p:nvSpPr>
          <p:cNvPr id="6" name="Content Placeholder 5"/>
          <p:cNvSpPr>
            <a:spLocks noGrp="1"/>
          </p:cNvSpPr>
          <p:nvPr>
            <p:ph sz="quarter" idx="19"/>
          </p:nvPr>
        </p:nvSpPr>
        <p:spPr>
          <a:xfrm>
            <a:off x="326877" y="1983054"/>
            <a:ext cx="4542931" cy="3547871"/>
          </a:xfrm>
        </p:spPr>
        <p:txBody>
          <a:bodyPr/>
          <a:lstStyle/>
          <a:p>
            <a:pPr fontAlgn="base"/>
            <a:r>
              <a:rPr lang="en-CA" sz="1800" b="1" dirty="0" smtClean="0">
                <a:solidFill>
                  <a:schemeClr val="accent1">
                    <a:lumMod val="60000"/>
                    <a:lumOff val="40000"/>
                  </a:schemeClr>
                </a:solidFill>
              </a:rPr>
              <a:t>Taxi </a:t>
            </a:r>
            <a:r>
              <a:rPr lang="en-CA" sz="1800" b="1" dirty="0">
                <a:solidFill>
                  <a:schemeClr val="accent1">
                    <a:lumMod val="60000"/>
                    <a:lumOff val="40000"/>
                  </a:schemeClr>
                </a:solidFill>
              </a:rPr>
              <a:t>Cab</a:t>
            </a:r>
          </a:p>
          <a:p>
            <a:pPr marL="0" indent="0" defTabSz="355600" fontAlgn="base">
              <a:buNone/>
            </a:pPr>
            <a:r>
              <a:rPr lang="en-CA" dirty="0"/>
              <a:t>	</a:t>
            </a:r>
            <a:r>
              <a:rPr lang="en-CA" dirty="0" smtClean="0"/>
              <a:t>Ask </a:t>
            </a:r>
            <a:r>
              <a:rPr lang="en-CA" dirty="0"/>
              <a:t>your hotel to get you a taxi. </a:t>
            </a:r>
            <a:br>
              <a:rPr lang="en-CA" dirty="0"/>
            </a:br>
            <a:r>
              <a:rPr lang="en-CA" dirty="0" smtClean="0"/>
              <a:t>	Ask </a:t>
            </a:r>
            <a:r>
              <a:rPr lang="en-CA" dirty="0"/>
              <a:t>for a reliable app for cab via </a:t>
            </a:r>
            <a:r>
              <a:rPr lang="en-CA" dirty="0" smtClean="0"/>
              <a:t>	mobile.</a:t>
            </a:r>
          </a:p>
          <a:p>
            <a:pPr fontAlgn="base"/>
            <a:r>
              <a:rPr lang="en-CA" b="1" dirty="0" smtClean="0">
                <a:solidFill>
                  <a:schemeClr val="accent1">
                    <a:lumMod val="60000"/>
                    <a:lumOff val="40000"/>
                  </a:schemeClr>
                </a:solidFill>
              </a:rPr>
              <a:t>Bus</a:t>
            </a:r>
            <a:endParaRPr lang="en-CA" b="1" dirty="0">
              <a:solidFill>
                <a:schemeClr val="accent1">
                  <a:lumMod val="60000"/>
                  <a:lumOff val="40000"/>
                </a:schemeClr>
              </a:solidFill>
            </a:endParaRPr>
          </a:p>
          <a:p>
            <a:pPr marL="0" indent="0" defTabSz="355600" fontAlgn="base">
              <a:buNone/>
            </a:pPr>
            <a:r>
              <a:rPr lang="en-CA" dirty="0" smtClean="0"/>
              <a:t>	</a:t>
            </a:r>
            <a:r>
              <a:rPr lang="en-CA" b="1" dirty="0" smtClean="0">
                <a:solidFill>
                  <a:schemeClr val="accent1">
                    <a:lumMod val="60000"/>
                    <a:lumOff val="40000"/>
                  </a:schemeClr>
                </a:solidFill>
              </a:rPr>
              <a:t>Bicycle</a:t>
            </a:r>
            <a:endParaRPr lang="en-CA" b="1" dirty="0">
              <a:solidFill>
                <a:schemeClr val="accent1">
                  <a:lumMod val="60000"/>
                  <a:lumOff val="40000"/>
                </a:schemeClr>
              </a:solidFill>
            </a:endParaRPr>
          </a:p>
          <a:p>
            <a:pPr marL="0" indent="0" defTabSz="355600" fontAlgn="base">
              <a:buNone/>
            </a:pPr>
            <a:r>
              <a:rPr lang="en-CA" dirty="0" smtClean="0"/>
              <a:t>	</a:t>
            </a:r>
            <a:r>
              <a:rPr lang="en-CA" b="1" dirty="0" smtClean="0">
                <a:solidFill>
                  <a:schemeClr val="accent1">
                    <a:lumMod val="60000"/>
                    <a:lumOff val="40000"/>
                  </a:schemeClr>
                </a:solidFill>
              </a:rPr>
              <a:t>Rental </a:t>
            </a:r>
            <a:r>
              <a:rPr lang="en-CA" b="1" dirty="0">
                <a:solidFill>
                  <a:schemeClr val="accent1">
                    <a:lumMod val="60000"/>
                    <a:lumOff val="40000"/>
                  </a:schemeClr>
                </a:solidFill>
              </a:rPr>
              <a:t>Car</a:t>
            </a:r>
          </a:p>
          <a:p>
            <a:pPr marL="0" indent="0" fontAlgn="base">
              <a:buNone/>
              <a:tabLst>
                <a:tab pos="355600" algn="l"/>
              </a:tabLst>
            </a:pPr>
            <a:r>
              <a:rPr lang="en-CA" dirty="0"/>
              <a:t>	</a:t>
            </a:r>
            <a:endParaRPr lang="en-CA" dirty="0" smtClean="0"/>
          </a:p>
          <a:p>
            <a:pPr marL="0" indent="0" fontAlgn="base">
              <a:buNone/>
              <a:tabLst>
                <a:tab pos="355600" algn="l"/>
              </a:tabLst>
            </a:pPr>
            <a:r>
              <a:rPr lang="en-US" dirty="0" smtClean="0"/>
              <a:t>*insert any relevant information for your destination in regards to transport </a:t>
            </a:r>
            <a:endParaRPr lang="en-CA" dirty="0"/>
          </a:p>
        </p:txBody>
      </p:sp>
    </p:spTree>
    <p:extLst>
      <p:ext uri="{BB962C8B-B14F-4D97-AF65-F5344CB8AC3E}">
        <p14:creationId xmlns:p14="http://schemas.microsoft.com/office/powerpoint/2010/main" val="2618467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15923" y="757893"/>
            <a:ext cx="7371630" cy="769938"/>
          </a:xfrm>
          <a:solidFill>
            <a:srgbClr val="FFFF00"/>
          </a:solidFill>
        </p:spPr>
        <p:txBody>
          <a:bodyPr/>
          <a:lstStyle/>
          <a:p>
            <a:r>
              <a:rPr lang="en-US" dirty="0" smtClean="0">
                <a:effectLst>
                  <a:outerShdw blurRad="50800" dist="50800" dir="5400000" algn="ctr" rotWithShape="0">
                    <a:schemeClr val="tx2"/>
                  </a:outerShdw>
                </a:effectLst>
              </a:rPr>
              <a:t>7) Money Matters (examples) </a:t>
            </a:r>
            <a:endParaRPr lang="en-CA" dirty="0">
              <a:effectLst>
                <a:outerShdw blurRad="50800" dist="50800" dir="5400000" algn="ctr" rotWithShape="0">
                  <a:schemeClr val="tx2"/>
                </a:outerShdw>
              </a:effectLst>
            </a:endParaRPr>
          </a:p>
        </p:txBody>
      </p:sp>
      <p:sp>
        <p:nvSpPr>
          <p:cNvPr id="6" name="Content Placeholder 5"/>
          <p:cNvSpPr>
            <a:spLocks noGrp="1"/>
          </p:cNvSpPr>
          <p:nvPr>
            <p:ph sz="quarter" idx="19"/>
          </p:nvPr>
        </p:nvSpPr>
        <p:spPr>
          <a:xfrm>
            <a:off x="357757" y="1496720"/>
            <a:ext cx="8373005" cy="5282149"/>
          </a:xfrm>
        </p:spPr>
        <p:txBody>
          <a:bodyPr/>
          <a:lstStyle/>
          <a:p>
            <a:pPr marL="640080" lvl="1" indent="-274320">
              <a:lnSpc>
                <a:spcPct val="90000"/>
              </a:lnSpc>
              <a:buFont typeface="Wingdings 2"/>
              <a:buChar char=""/>
              <a:defRPr/>
            </a:pPr>
            <a:r>
              <a:rPr lang="en-CA" sz="2000" dirty="0"/>
              <a:t>Currency: </a:t>
            </a:r>
            <a:endParaRPr lang="en-CA" sz="2000" dirty="0" smtClean="0"/>
          </a:p>
          <a:p>
            <a:pPr marL="640080" lvl="1" indent="-274320">
              <a:lnSpc>
                <a:spcPct val="90000"/>
              </a:lnSpc>
              <a:buFont typeface="Wingdings 2"/>
              <a:buChar char=""/>
              <a:defRPr/>
            </a:pPr>
            <a:r>
              <a:rPr lang="en-CA" sz="2000" dirty="0" smtClean="0"/>
              <a:t>Cash </a:t>
            </a:r>
            <a:r>
              <a:rPr lang="en-CA" sz="2000" dirty="0" smtClean="0"/>
              <a:t>– </a:t>
            </a:r>
            <a:r>
              <a:rPr lang="en-CA" sz="2000" dirty="0" smtClean="0"/>
              <a:t>what to bring with you, what denomination restrictions are in effect </a:t>
            </a:r>
            <a:endParaRPr lang="en-CA" sz="2000" dirty="0" smtClean="0"/>
          </a:p>
          <a:p>
            <a:pPr marL="640080" lvl="1" indent="-274320">
              <a:lnSpc>
                <a:spcPct val="90000"/>
              </a:lnSpc>
              <a:buFont typeface="Wingdings 2"/>
              <a:buChar char=""/>
              <a:defRPr/>
            </a:pPr>
            <a:r>
              <a:rPr lang="en-CA" sz="2000" dirty="0" smtClean="0"/>
              <a:t>ATM network: where and what they accept </a:t>
            </a:r>
            <a:endParaRPr lang="en-CA" sz="2000" dirty="0" smtClean="0"/>
          </a:p>
          <a:p>
            <a:pPr marL="640080" lvl="1" indent="-274320">
              <a:lnSpc>
                <a:spcPct val="90000"/>
              </a:lnSpc>
              <a:buFont typeface="Wingdings 2"/>
              <a:buChar char=""/>
              <a:defRPr/>
            </a:pPr>
            <a:r>
              <a:rPr lang="en-US" sz="2000" dirty="0" smtClean="0"/>
              <a:t>Travelers </a:t>
            </a:r>
            <a:r>
              <a:rPr lang="en-US" sz="2000" dirty="0" err="1" smtClean="0"/>
              <a:t>Cheques</a:t>
            </a:r>
            <a:r>
              <a:rPr lang="en-US" sz="2000" dirty="0" smtClean="0"/>
              <a:t> – </a:t>
            </a:r>
            <a:r>
              <a:rPr lang="en-US" sz="2000" dirty="0" smtClean="0"/>
              <a:t>generally not </a:t>
            </a:r>
            <a:r>
              <a:rPr lang="en-US" sz="2000" dirty="0" smtClean="0"/>
              <a:t>used.</a:t>
            </a:r>
            <a:endParaRPr lang="en-US" sz="2000" dirty="0"/>
          </a:p>
          <a:p>
            <a:pPr marL="640080" lvl="1" indent="-274320">
              <a:lnSpc>
                <a:spcPct val="90000"/>
              </a:lnSpc>
              <a:buFont typeface="Wingdings 2"/>
              <a:buChar char=""/>
              <a:defRPr/>
            </a:pPr>
            <a:r>
              <a:rPr lang="en-US" sz="2000" dirty="0" smtClean="0"/>
              <a:t>Notify </a:t>
            </a:r>
            <a:r>
              <a:rPr lang="en-US" sz="2000" dirty="0"/>
              <a:t>your bank and credit card companies that you will be leaving the country, otherwise they may cancel your </a:t>
            </a:r>
            <a:r>
              <a:rPr lang="en-US" sz="2000" dirty="0" smtClean="0"/>
              <a:t>cards</a:t>
            </a:r>
            <a:endParaRPr lang="en-US" sz="2000" dirty="0" smtClean="0"/>
          </a:p>
          <a:p>
            <a:pPr marL="640080" lvl="1" indent="-274320">
              <a:lnSpc>
                <a:spcPct val="90000"/>
              </a:lnSpc>
              <a:buFont typeface="Wingdings 2"/>
              <a:buChar char=""/>
              <a:defRPr/>
            </a:pPr>
            <a:r>
              <a:rPr lang="en-CA" sz="2000" dirty="0" smtClean="0"/>
              <a:t>Debit cards:  </a:t>
            </a:r>
            <a:r>
              <a:rPr lang="en-CA" sz="2000" dirty="0" smtClean="0"/>
              <a:t>Check country – some require password that is numeric </a:t>
            </a:r>
            <a:r>
              <a:rPr lang="en-CA" sz="2000" dirty="0" smtClean="0"/>
              <a:t>4 digit code only</a:t>
            </a:r>
            <a:endParaRPr lang="en-US" sz="2000" dirty="0" smtClean="0"/>
          </a:p>
          <a:p>
            <a:pPr marL="640080" lvl="1" indent="-274320">
              <a:lnSpc>
                <a:spcPct val="90000"/>
              </a:lnSpc>
              <a:buFont typeface="Wingdings 2"/>
              <a:buChar char=""/>
              <a:defRPr/>
            </a:pPr>
            <a:r>
              <a:rPr lang="en-US" sz="2000" dirty="0" smtClean="0"/>
              <a:t>Use </a:t>
            </a:r>
            <a:r>
              <a:rPr lang="en-US" sz="2000" dirty="0"/>
              <a:t>a neck wallet or money belt to carry your credit cards, passport, cash.  Keep spending money easily accessible in your wallet or pocket</a:t>
            </a:r>
            <a:r>
              <a:rPr lang="en-US" sz="2000" dirty="0" smtClean="0"/>
              <a:t>.</a:t>
            </a:r>
          </a:p>
          <a:p>
            <a:pPr marL="640080" lvl="1" indent="-274320">
              <a:lnSpc>
                <a:spcPct val="90000"/>
              </a:lnSpc>
              <a:buFont typeface="Wingdings 2"/>
              <a:buChar char=""/>
              <a:defRPr/>
            </a:pPr>
            <a:r>
              <a:rPr lang="en-US" sz="2000" dirty="0" smtClean="0"/>
              <a:t>Tips: airport luggage rack and hotel US$1/bag; restaurant 5% – 10%</a:t>
            </a:r>
            <a:endParaRPr lang="en-US" sz="2000" dirty="0"/>
          </a:p>
          <a:p>
            <a:pPr>
              <a:lnSpc>
                <a:spcPct val="90000"/>
              </a:lnSpc>
            </a:pPr>
            <a:endParaRPr lang="en-US" sz="2000" dirty="0"/>
          </a:p>
          <a:p>
            <a:endParaRPr lang="en-CA" dirty="0"/>
          </a:p>
        </p:txBody>
      </p:sp>
    </p:spTree>
    <p:extLst>
      <p:ext uri="{BB962C8B-B14F-4D97-AF65-F5344CB8AC3E}">
        <p14:creationId xmlns:p14="http://schemas.microsoft.com/office/powerpoint/2010/main" val="2659179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0257" y="1557202"/>
            <a:ext cx="8104466" cy="5632311"/>
          </a:xfrm>
          <a:prstGeom prst="rect">
            <a:avLst/>
          </a:prstGeom>
        </p:spPr>
        <p:txBody>
          <a:bodyPr wrap="square">
            <a:spAutoFit/>
          </a:bodyPr>
          <a:lstStyle/>
          <a:p>
            <a:pPr marL="342900" indent="-342900">
              <a:buFont typeface="Arial" panose="020B0604020202020204" pitchFamily="34" charset="0"/>
              <a:buChar char="•"/>
            </a:pPr>
            <a:r>
              <a:rPr lang="en-US" sz="2400" dirty="0" smtClean="0"/>
              <a:t>Watch </a:t>
            </a:r>
            <a:r>
              <a:rPr lang="en-US" sz="2400" dirty="0"/>
              <a:t>your belongings and do not </a:t>
            </a:r>
            <a:r>
              <a:rPr lang="en-US" sz="2400" dirty="0" smtClean="0"/>
              <a:t>neglect then, </a:t>
            </a:r>
            <a:r>
              <a:rPr lang="en-US" sz="2400" dirty="0"/>
              <a:t>always carry your identification documents in a secret pocket, </a:t>
            </a:r>
            <a:r>
              <a:rPr lang="en-US" sz="2400" dirty="0" smtClean="0"/>
              <a:t>and keep </a:t>
            </a:r>
            <a:r>
              <a:rPr lang="en-US" sz="2400" dirty="0"/>
              <a:t>your valuables in a safe </a:t>
            </a:r>
            <a:r>
              <a:rPr lang="en-US" sz="2400" dirty="0" smtClean="0"/>
              <a:t>place.  A phone picture of your passport will be needed for easy check in at hotels.</a:t>
            </a:r>
          </a:p>
          <a:p>
            <a:pPr marL="342900" indent="-342900">
              <a:buFont typeface="Arial" panose="020B0604020202020204" pitchFamily="34" charset="0"/>
              <a:buChar char="•"/>
            </a:pPr>
            <a:r>
              <a:rPr lang="en-US" sz="2400" dirty="0" smtClean="0"/>
              <a:t>Avoid </a:t>
            </a:r>
            <a:r>
              <a:rPr lang="en-US" sz="2400" dirty="0"/>
              <a:t>carrying large amounts of </a:t>
            </a:r>
            <a:r>
              <a:rPr lang="en-US" sz="2400" dirty="0" smtClean="0"/>
              <a:t>money</a:t>
            </a:r>
            <a:r>
              <a:rPr lang="en-US" sz="2400" dirty="0"/>
              <a:t> </a:t>
            </a:r>
            <a:r>
              <a:rPr lang="en-US" sz="2400" dirty="0" smtClean="0"/>
              <a:t>(Keep </a:t>
            </a:r>
            <a:r>
              <a:rPr lang="en-US" sz="2400" dirty="0"/>
              <a:t>a </a:t>
            </a:r>
            <a:r>
              <a:rPr lang="en-US" sz="2400" dirty="0" smtClean="0"/>
              <a:t>copy of your credit card </a:t>
            </a:r>
            <a:r>
              <a:rPr lang="en-US" sz="2400" dirty="0"/>
              <a:t>with someone at home and a copy packed separate from the </a:t>
            </a:r>
            <a:r>
              <a:rPr lang="en-US" sz="2400" dirty="0" smtClean="0"/>
              <a:t>originals).</a:t>
            </a:r>
          </a:p>
          <a:p>
            <a:pPr marL="342900" indent="-342900">
              <a:buFont typeface="Arial" panose="020B0604020202020204" pitchFamily="34" charset="0"/>
              <a:buChar char="•"/>
            </a:pPr>
            <a:r>
              <a:rPr lang="en-US" sz="2400" dirty="0"/>
              <a:t>Be particularly careful in places with high crowds of people: on public transportation, mass events and shopping centers or sectors.</a:t>
            </a:r>
          </a:p>
          <a:p>
            <a:pPr marL="342900" indent="-342900">
              <a:buFont typeface="Arial" panose="020B0604020202020204" pitchFamily="34" charset="0"/>
              <a:buChar char="•"/>
            </a:pPr>
            <a:r>
              <a:rPr lang="en-US" sz="2400" dirty="0"/>
              <a:t>Avoid places or transit </a:t>
            </a:r>
            <a:r>
              <a:rPr lang="en-US" sz="2400" dirty="0" smtClean="0"/>
              <a:t>on </a:t>
            </a:r>
            <a:r>
              <a:rPr lang="en-US" sz="2400" dirty="0"/>
              <a:t>deserted streets.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*Some countries have tourist police assistance numbers, insert here</a:t>
            </a:r>
            <a:endParaRPr lang="en-US" sz="2400" dirty="0"/>
          </a:p>
          <a:p>
            <a:endParaRPr lang="en-US" sz="2400" dirty="0" smtClean="0"/>
          </a:p>
        </p:txBody>
      </p:sp>
      <p:sp>
        <p:nvSpPr>
          <p:cNvPr id="3" name="Text Placeholder 2"/>
          <p:cNvSpPr>
            <a:spLocks noGrp="1"/>
          </p:cNvSpPr>
          <p:nvPr>
            <p:ph type="body" sz="quarter" idx="15"/>
          </p:nvPr>
        </p:nvSpPr>
        <p:spPr>
          <a:xfrm>
            <a:off x="574979" y="983678"/>
            <a:ext cx="7869773" cy="769938"/>
          </a:xfrm>
        </p:spPr>
        <p:txBody>
          <a:bodyPr/>
          <a:lstStyle/>
          <a:p>
            <a:pPr marL="723900" indent="-723900"/>
            <a:r>
              <a:rPr lang="en-US" dirty="0" smtClean="0"/>
              <a:t>8) SAFETY – BASICS (examples)</a:t>
            </a:r>
            <a:endParaRPr lang="en-CA" dirty="0"/>
          </a:p>
        </p:txBody>
      </p:sp>
    </p:spTree>
    <p:extLst>
      <p:ext uri="{BB962C8B-B14F-4D97-AF65-F5344CB8AC3E}">
        <p14:creationId xmlns:p14="http://schemas.microsoft.com/office/powerpoint/2010/main" val="324189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Staying in Touch</a:t>
            </a:r>
            <a:endParaRPr lang="en-CA" dirty="0"/>
          </a:p>
        </p:txBody>
      </p:sp>
      <p:sp>
        <p:nvSpPr>
          <p:cNvPr id="6" name="Content Placeholder 5"/>
          <p:cNvSpPr>
            <a:spLocks noGrp="1"/>
          </p:cNvSpPr>
          <p:nvPr>
            <p:ph sz="quarter" idx="19"/>
          </p:nvPr>
        </p:nvSpPr>
        <p:spPr>
          <a:xfrm>
            <a:off x="529616" y="3113351"/>
            <a:ext cx="8091468" cy="3041790"/>
          </a:xfrm>
        </p:spPr>
        <p:txBody>
          <a:bodyPr/>
          <a:lstStyle/>
          <a:p>
            <a:r>
              <a:rPr lang="en-US" sz="2000" dirty="0" smtClean="0"/>
              <a:t>If </a:t>
            </a:r>
            <a:r>
              <a:rPr lang="en-US" sz="2000" dirty="0"/>
              <a:t>using public computers, always delete the cookies and temporary internet </a:t>
            </a:r>
            <a:r>
              <a:rPr lang="en-US" sz="2000" dirty="0" smtClean="0"/>
              <a:t>files</a:t>
            </a:r>
            <a:endParaRPr lang="en-US" sz="2000" dirty="0"/>
          </a:p>
          <a:p>
            <a:r>
              <a:rPr lang="en-US" sz="2000" dirty="0">
                <a:solidFill>
                  <a:schemeClr val="tx1"/>
                </a:solidFill>
              </a:rPr>
              <a:t>If you only want SMS and calls, it's easier to buy a cheap phone </a:t>
            </a:r>
            <a:r>
              <a:rPr lang="en-US" sz="2000" dirty="0" smtClean="0">
                <a:solidFill>
                  <a:schemeClr val="tx1"/>
                </a:solidFill>
              </a:rPr>
              <a:t>in some countries.</a:t>
            </a:r>
            <a:endParaRPr lang="en-US" sz="2000" dirty="0" smtClean="0">
              <a:solidFill>
                <a:schemeClr val="tx1"/>
              </a:solidFill>
            </a:endParaRPr>
          </a:p>
          <a:p>
            <a:r>
              <a:rPr lang="en-US" sz="2000" dirty="0" smtClean="0">
                <a:solidFill>
                  <a:schemeClr val="tx1"/>
                </a:solidFill>
              </a:rPr>
              <a:t>If you bring your </a:t>
            </a:r>
            <a:r>
              <a:rPr lang="en-US" sz="2000" dirty="0" smtClean="0">
                <a:solidFill>
                  <a:schemeClr val="tx1"/>
                </a:solidFill>
              </a:rPr>
              <a:t>phone and wish to purchase an in country SIM card, be </a:t>
            </a:r>
            <a:r>
              <a:rPr lang="en-US" sz="2000" dirty="0" smtClean="0">
                <a:solidFill>
                  <a:schemeClr val="tx1"/>
                </a:solidFill>
              </a:rPr>
              <a:t>sure that your local operator unlocked the phone for </a:t>
            </a:r>
            <a:r>
              <a:rPr lang="en-US" sz="2000" dirty="0" smtClean="0">
                <a:solidFill>
                  <a:schemeClr val="tx1"/>
                </a:solidFill>
              </a:rPr>
              <a:t>you before leaving. </a:t>
            </a:r>
            <a:endParaRPr lang="en-US" sz="2000" dirty="0" smtClean="0">
              <a:solidFill>
                <a:schemeClr val="tx1"/>
              </a:solidFill>
            </a:endParaRPr>
          </a:p>
          <a:p>
            <a:r>
              <a:rPr lang="en-US" sz="2000" dirty="0" smtClean="0"/>
              <a:t>Phone numbers of group leaders </a:t>
            </a:r>
            <a:r>
              <a:rPr lang="en-US" sz="2000" dirty="0" smtClean="0"/>
              <a:t>will be provided in your itinerary booklet</a:t>
            </a:r>
            <a:endParaRPr lang="en-US" sz="2000" dirty="0" smtClean="0">
              <a:solidFill>
                <a:schemeClr val="tx1"/>
              </a:solidFill>
            </a:endParaRPr>
          </a:p>
        </p:txBody>
      </p:sp>
      <p:sp>
        <p:nvSpPr>
          <p:cNvPr id="4" name="TextBox 3"/>
          <p:cNvSpPr txBox="1"/>
          <p:nvPr/>
        </p:nvSpPr>
        <p:spPr>
          <a:xfrm>
            <a:off x="1008423" y="1747482"/>
            <a:ext cx="7612661"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en-US" sz="2400" dirty="0"/>
              <a:t>Register with the Canadian Embassy before you leave. </a:t>
            </a:r>
            <a:endParaRPr lang="en-US" sz="2400" dirty="0" smtClean="0"/>
          </a:p>
          <a:p>
            <a:r>
              <a:rPr lang="en-US" sz="2400" dirty="0" smtClean="0"/>
              <a:t>Link sent via email: </a:t>
            </a:r>
            <a:endParaRPr lang="en-US" sz="2400" dirty="0" smtClean="0">
              <a:solidFill>
                <a:schemeClr val="bg1"/>
              </a:solidFill>
            </a:endParaRPr>
          </a:p>
          <a:p>
            <a:r>
              <a:rPr lang="en-CA" sz="2400" b="1" dirty="0">
                <a:solidFill>
                  <a:schemeClr val="bg1"/>
                </a:solidFill>
                <a:hlinkClick r:id="rId3"/>
              </a:rPr>
              <a:t>http://travel.gc.ca/travelling/registration</a:t>
            </a:r>
            <a:r>
              <a:rPr lang="en-CA" sz="2400" b="1"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03424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795755" y="717965"/>
            <a:ext cx="7010764" cy="769938"/>
          </a:xfrm>
        </p:spPr>
        <p:txBody>
          <a:bodyPr/>
          <a:lstStyle/>
          <a:p>
            <a:r>
              <a:rPr lang="en-US" dirty="0" smtClean="0"/>
              <a:t>CANADIAN Embassy</a:t>
            </a:r>
          </a:p>
          <a:p>
            <a:endParaRPr lang="en-CA" dirty="0"/>
          </a:p>
        </p:txBody>
      </p:sp>
      <p:sp>
        <p:nvSpPr>
          <p:cNvPr id="6" name="Content Placeholder 5"/>
          <p:cNvSpPr>
            <a:spLocks noGrp="1"/>
          </p:cNvSpPr>
          <p:nvPr>
            <p:ph sz="quarter" idx="19"/>
          </p:nvPr>
        </p:nvSpPr>
        <p:spPr>
          <a:xfrm>
            <a:off x="644543" y="1487903"/>
            <a:ext cx="7735491" cy="3329760"/>
          </a:xfrm>
        </p:spPr>
        <p:txBody>
          <a:bodyPr/>
          <a:lstStyle/>
          <a:p>
            <a:pPr marL="0" indent="0">
              <a:buNone/>
            </a:pPr>
            <a:r>
              <a:rPr lang="en-US" sz="2000" b="1" dirty="0" smtClean="0">
                <a:solidFill>
                  <a:srgbClr val="61C4D8"/>
                </a:solidFill>
              </a:rPr>
              <a:t>Insert location and contact information for all nearby embassies </a:t>
            </a:r>
            <a:endParaRPr lang="en-CA" sz="2000" b="1" dirty="0">
              <a:solidFill>
                <a:srgbClr val="61C4D8"/>
              </a:solidFill>
            </a:endParaRPr>
          </a:p>
        </p:txBody>
      </p:sp>
      <p:sp>
        <p:nvSpPr>
          <p:cNvPr id="2" name="TextBox 1"/>
          <p:cNvSpPr txBox="1"/>
          <p:nvPr/>
        </p:nvSpPr>
        <p:spPr>
          <a:xfrm>
            <a:off x="823051" y="5963970"/>
            <a:ext cx="761684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tx2"/>
                </a:solidFill>
              </a:rPr>
              <a:t>Review the Canada Customs regulations before returning to </a:t>
            </a:r>
            <a:r>
              <a:rPr lang="en-US" sz="2000" b="1" dirty="0" smtClean="0">
                <a:solidFill>
                  <a:schemeClr val="tx2"/>
                </a:solidFill>
              </a:rPr>
              <a:t>Canada</a:t>
            </a:r>
            <a:endParaRPr lang="en-US" sz="2000" b="1" dirty="0">
              <a:solidFill>
                <a:schemeClr val="tx2"/>
              </a:solidFill>
            </a:endParaRPr>
          </a:p>
        </p:txBody>
      </p:sp>
    </p:spTree>
    <p:extLst>
      <p:ext uri="{BB962C8B-B14F-4D97-AF65-F5344CB8AC3E}">
        <p14:creationId xmlns:p14="http://schemas.microsoft.com/office/powerpoint/2010/main" val="3074298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6616" y="792956"/>
            <a:ext cx="6400800" cy="769938"/>
          </a:xfrm>
        </p:spPr>
        <p:txBody>
          <a:bodyPr/>
          <a:lstStyle/>
          <a:p>
            <a:r>
              <a:rPr lang="en-CA" dirty="0" smtClean="0"/>
              <a:t>Course Work </a:t>
            </a:r>
            <a:r>
              <a:rPr lang="en-CA" dirty="0" smtClean="0"/>
              <a:t>(Insert in country course work) </a:t>
            </a:r>
            <a:r>
              <a:rPr lang="en-CA" dirty="0" smtClean="0"/>
              <a:t>:</a:t>
            </a:r>
            <a:endParaRPr lang="en-US" dirty="0"/>
          </a:p>
        </p:txBody>
      </p:sp>
      <p:sp>
        <p:nvSpPr>
          <p:cNvPr id="2" name="Content Placeholder 1"/>
          <p:cNvSpPr>
            <a:spLocks noGrp="1"/>
          </p:cNvSpPr>
          <p:nvPr>
            <p:ph sz="quarter" idx="19"/>
          </p:nvPr>
        </p:nvSpPr>
        <p:spPr/>
        <p:txBody>
          <a:bodyPr/>
          <a:lstStyle/>
          <a:p>
            <a:endParaRPr lang="en-CA"/>
          </a:p>
        </p:txBody>
      </p:sp>
    </p:spTree>
    <p:extLst>
      <p:ext uri="{BB962C8B-B14F-4D97-AF65-F5344CB8AC3E}">
        <p14:creationId xmlns:p14="http://schemas.microsoft.com/office/powerpoint/2010/main" val="2466180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6615" y="1177925"/>
            <a:ext cx="7706729" cy="769938"/>
          </a:xfrm>
        </p:spPr>
        <p:txBody>
          <a:bodyPr/>
          <a:lstStyle/>
          <a:p>
            <a:pPr marL="723900" indent="-628650"/>
            <a:r>
              <a:rPr lang="en-US" dirty="0"/>
              <a:t>9</a:t>
            </a:r>
            <a:r>
              <a:rPr lang="en-US" dirty="0" smtClean="0"/>
              <a:t>) </a:t>
            </a:r>
            <a:r>
              <a:rPr lang="en-CA" dirty="0"/>
              <a:t>Common phrases in </a:t>
            </a:r>
            <a:r>
              <a:rPr lang="en-CA" dirty="0" smtClean="0"/>
              <a:t>Destination language: </a:t>
            </a:r>
            <a:endParaRPr lang="en-CA" dirty="0">
              <a:solidFill>
                <a:srgbClr val="FF0000"/>
              </a:solidFill>
            </a:endParaRPr>
          </a:p>
        </p:txBody>
      </p:sp>
      <p:sp>
        <p:nvSpPr>
          <p:cNvPr id="6" name="Content Placeholder 5"/>
          <p:cNvSpPr>
            <a:spLocks noGrp="1"/>
          </p:cNvSpPr>
          <p:nvPr>
            <p:ph sz="quarter" idx="19"/>
          </p:nvPr>
        </p:nvSpPr>
        <p:spPr>
          <a:xfrm>
            <a:off x="221909" y="2386038"/>
            <a:ext cx="8949383" cy="3547871"/>
          </a:xfrm>
        </p:spPr>
        <p:txBody>
          <a:bodyPr/>
          <a:lstStyle/>
          <a:p>
            <a:r>
              <a:rPr lang="es-ES" sz="1800" dirty="0" err="1" smtClean="0"/>
              <a:t>Hello</a:t>
            </a:r>
            <a:r>
              <a:rPr lang="es-ES" sz="1800" dirty="0" smtClean="0"/>
              <a:t>/</a:t>
            </a:r>
            <a:r>
              <a:rPr lang="es-ES" sz="1800" dirty="0" err="1" smtClean="0"/>
              <a:t>Goodbye</a:t>
            </a:r>
            <a:r>
              <a:rPr lang="es-ES" sz="1800" dirty="0" smtClean="0"/>
              <a:t>/</a:t>
            </a:r>
            <a:r>
              <a:rPr lang="es-ES" sz="1800" dirty="0" err="1" smtClean="0"/>
              <a:t>nice</a:t>
            </a:r>
            <a:r>
              <a:rPr lang="es-ES" sz="1800" dirty="0" smtClean="0"/>
              <a:t> to </a:t>
            </a:r>
            <a:r>
              <a:rPr lang="es-ES" sz="1800" dirty="0" err="1" smtClean="0"/>
              <a:t>meet</a:t>
            </a:r>
            <a:r>
              <a:rPr lang="es-ES" sz="1800" dirty="0" smtClean="0"/>
              <a:t> </a:t>
            </a:r>
            <a:r>
              <a:rPr lang="es-ES" sz="1800" dirty="0" err="1" smtClean="0"/>
              <a:t>you</a:t>
            </a:r>
            <a:endParaRPr lang="es-ES" sz="1800" dirty="0" smtClean="0"/>
          </a:p>
          <a:p>
            <a:r>
              <a:rPr lang="es-ES" sz="1800" dirty="0" smtClean="0"/>
              <a:t>Do </a:t>
            </a:r>
            <a:r>
              <a:rPr lang="es-ES" sz="1800" dirty="0" err="1"/>
              <a:t>you</a:t>
            </a:r>
            <a:r>
              <a:rPr lang="es-ES" sz="1800" dirty="0"/>
              <a:t> </a:t>
            </a:r>
            <a:r>
              <a:rPr lang="es-ES" sz="1800" dirty="0" err="1"/>
              <a:t>have</a:t>
            </a:r>
            <a:r>
              <a:rPr lang="es-ES" sz="1800" dirty="0"/>
              <a:t> </a:t>
            </a:r>
            <a:r>
              <a:rPr lang="es-ES" sz="1800" dirty="0" err="1"/>
              <a:t>any</a:t>
            </a:r>
            <a:r>
              <a:rPr lang="es-ES" sz="1800" dirty="0"/>
              <a:t> </a:t>
            </a:r>
            <a:r>
              <a:rPr lang="es-ES" sz="1800" dirty="0" err="1" smtClean="0"/>
              <a:t>vegetarian</a:t>
            </a:r>
            <a:r>
              <a:rPr lang="es-ES" sz="1800" dirty="0" smtClean="0"/>
              <a:t> </a:t>
            </a:r>
            <a:r>
              <a:rPr lang="es-ES" sz="1800" dirty="0" err="1" smtClean="0"/>
              <a:t>food</a:t>
            </a:r>
            <a:r>
              <a:rPr lang="es-ES" sz="1800" dirty="0" smtClean="0"/>
              <a:t>?</a:t>
            </a:r>
            <a:endParaRPr lang="es-ES" sz="1800" dirty="0"/>
          </a:p>
          <a:p>
            <a:r>
              <a:rPr lang="en-CA" sz="1800" dirty="0" smtClean="0"/>
              <a:t>Help</a:t>
            </a:r>
            <a:endParaRPr lang="en-CA" sz="1800" dirty="0" smtClean="0"/>
          </a:p>
          <a:p>
            <a:r>
              <a:rPr lang="en-CA" sz="1800" dirty="0" smtClean="0"/>
              <a:t>Stop!</a:t>
            </a:r>
          </a:p>
          <a:p>
            <a:r>
              <a:rPr lang="en-US" sz="1800" dirty="0" smtClean="0"/>
              <a:t>Yes/No/Please/Thank you</a:t>
            </a:r>
            <a:endParaRPr lang="en-CA" sz="1800" dirty="0" smtClean="0"/>
          </a:p>
          <a:p>
            <a:r>
              <a:rPr lang="en-CA" sz="1800" dirty="0" smtClean="0"/>
              <a:t>I need a taxi</a:t>
            </a:r>
          </a:p>
          <a:p>
            <a:r>
              <a:rPr lang="en-CA" sz="1800" dirty="0" smtClean="0"/>
              <a:t>I </a:t>
            </a:r>
            <a:r>
              <a:rPr lang="en-CA" sz="1800" dirty="0" smtClean="0"/>
              <a:t>will die if I have xxx (</a:t>
            </a:r>
            <a:r>
              <a:rPr lang="en-CA" sz="1800" dirty="0" smtClean="0"/>
              <a:t>food allergy)</a:t>
            </a:r>
            <a:endParaRPr lang="en-CA" sz="1800" dirty="0" smtClean="0"/>
          </a:p>
          <a:p>
            <a:r>
              <a:rPr lang="en-CA" sz="1800" dirty="0" smtClean="0"/>
              <a:t>I’m sorry</a:t>
            </a:r>
          </a:p>
          <a:p>
            <a:r>
              <a:rPr lang="en-US" sz="1800" dirty="0" smtClean="0"/>
              <a:t>I am hurt/sick</a:t>
            </a:r>
          </a:p>
          <a:p>
            <a:r>
              <a:rPr lang="en-US" sz="1800" dirty="0" smtClean="0"/>
              <a:t>I need a telephone</a:t>
            </a:r>
            <a:endParaRPr lang="en-CA" sz="1800" dirty="0" smtClean="0"/>
          </a:p>
          <a:p>
            <a:endParaRPr lang="en-CA" sz="1800" dirty="0"/>
          </a:p>
          <a:p>
            <a:endParaRPr lang="en-CA" sz="1800" dirty="0"/>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endParaRPr lang="en-CA" sz="1800" dirty="0"/>
          </a:p>
          <a:p>
            <a:r>
              <a:rPr lang="en-CA" sz="1800" dirty="0" smtClean="0"/>
              <a:t>Cotopaxi Volcano News: http</a:t>
            </a:r>
            <a:r>
              <a:rPr lang="en-CA" sz="1800" dirty="0"/>
              <a:t>://www.seguridad.gob.ec/volcancotopaxi/index.php/sample-page/boletin-turismo/</a:t>
            </a:r>
            <a:endParaRPr lang="en-CA" sz="1800" dirty="0" smtClean="0"/>
          </a:p>
          <a:p>
            <a:endParaRPr lang="en-CA" sz="1800" dirty="0"/>
          </a:p>
          <a:p>
            <a:endParaRPr lang="en-CA" sz="1800" dirty="0"/>
          </a:p>
        </p:txBody>
      </p:sp>
    </p:spTree>
    <p:extLst>
      <p:ext uri="{BB962C8B-B14F-4D97-AF65-F5344CB8AC3E}">
        <p14:creationId xmlns:p14="http://schemas.microsoft.com/office/powerpoint/2010/main" val="4098283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03045" y="4552355"/>
            <a:ext cx="5486400" cy="274320"/>
          </a:xfrm>
        </p:spPr>
        <p:txBody>
          <a:bodyPr/>
          <a:lstStyle/>
          <a:p>
            <a:pPr algn="ctr"/>
            <a:r>
              <a:rPr lang="en-US" sz="7200" dirty="0" smtClean="0">
                <a:latin typeface="Arial Narrow" pitchFamily="34" charset="0"/>
              </a:rPr>
              <a:t>Questions</a:t>
            </a:r>
            <a:r>
              <a:rPr lang="en-US" sz="7200" dirty="0" smtClean="0">
                <a:latin typeface="Arial Narrow" pitchFamily="34" charset="0"/>
              </a:rPr>
              <a:t>?</a:t>
            </a:r>
          </a:p>
          <a:p>
            <a:pPr algn="ctr"/>
            <a:endParaRPr lang="en-US" sz="3200" dirty="0" smtClean="0">
              <a:latin typeface="Arial Narrow" pitchFamily="34" charset="0"/>
            </a:endParaRPr>
          </a:p>
          <a:p>
            <a:pPr algn="ctr"/>
            <a:r>
              <a:rPr lang="en-US" sz="3200" dirty="0" smtClean="0">
                <a:latin typeface="Arial Narrow" pitchFamily="34" charset="0"/>
              </a:rPr>
              <a:t>Please see updates on your </a:t>
            </a:r>
          </a:p>
          <a:p>
            <a:pPr algn="ctr"/>
            <a:endParaRPr lang="en-US" sz="3200" dirty="0">
              <a:latin typeface="Arial Narrow" pitchFamily="34" charset="0"/>
            </a:endParaRPr>
          </a:p>
          <a:p>
            <a:pPr algn="ctr"/>
            <a:r>
              <a:rPr lang="en-US" sz="3200" dirty="0" err="1" smtClean="0">
                <a:latin typeface="Arial Narrow" pitchFamily="34" charset="0"/>
              </a:rPr>
              <a:t>moodle</a:t>
            </a:r>
            <a:r>
              <a:rPr lang="en-US" sz="3200" dirty="0" smtClean="0">
                <a:latin typeface="Arial Narrow" pitchFamily="34" charset="0"/>
              </a:rPr>
              <a:t> field trip site.</a:t>
            </a:r>
            <a:endParaRPr lang="en-CA" sz="3200" dirty="0"/>
          </a:p>
        </p:txBody>
      </p:sp>
      <p:sp>
        <p:nvSpPr>
          <p:cNvPr id="3" name="Text Placeholder 2"/>
          <p:cNvSpPr>
            <a:spLocks noGrp="1"/>
          </p:cNvSpPr>
          <p:nvPr>
            <p:ph type="body" sz="quarter" idx="15"/>
          </p:nvPr>
        </p:nvSpPr>
        <p:spPr>
          <a:xfrm>
            <a:off x="1120890" y="1177925"/>
            <a:ext cx="6400800" cy="769938"/>
          </a:xfrm>
        </p:spPr>
        <p:txBody>
          <a:bodyPr/>
          <a:lstStyle/>
          <a:p>
            <a:pPr algn="ctr"/>
            <a:r>
              <a:rPr lang="en-CA" dirty="0" smtClean="0"/>
              <a:t>Enjoy your experience!</a:t>
            </a:r>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423" y="1700077"/>
            <a:ext cx="2560320" cy="204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3316" y="1793703"/>
            <a:ext cx="2808374" cy="1569660"/>
          </a:xfrm>
          <a:prstGeom prst="rect">
            <a:avLst/>
          </a:prstGeom>
          <a:noFill/>
        </p:spPr>
        <p:txBody>
          <a:bodyPr wrap="square" rtlCol="0">
            <a:spAutoFit/>
          </a:bodyPr>
          <a:lstStyle/>
          <a:p>
            <a:r>
              <a:rPr lang="en-US" sz="3200" b="1" dirty="0" smtClean="0">
                <a:latin typeface="Verdana" panose="020B0604030504040204" pitchFamily="34" charset="0"/>
                <a:ea typeface="Verdana" panose="020B0604030504040204" pitchFamily="34" charset="0"/>
              </a:rPr>
              <a:t>insert photo of destination</a:t>
            </a:r>
            <a:endParaRPr lang="en-CA" sz="3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10088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81877" y="724151"/>
            <a:ext cx="7165832" cy="1046460"/>
          </a:xfrm>
          <a:solidFill>
            <a:srgbClr val="FFFF00"/>
          </a:solidFill>
        </p:spPr>
        <p:txBody>
          <a:bodyPr anchor="ctr"/>
          <a:lstStyle/>
          <a:p>
            <a:pPr>
              <a:lnSpc>
                <a:spcPct val="100000"/>
              </a:lnSpc>
            </a:pPr>
            <a:r>
              <a:rPr lang="en-US" dirty="0" smtClean="0">
                <a:effectLst>
                  <a:outerShdw blurRad="50800" dist="50800" dir="5400000" algn="ctr" rotWithShape="0">
                    <a:schemeClr val="tx2"/>
                  </a:outerShdw>
                </a:effectLst>
              </a:rPr>
              <a:t>Why?   Insert curriculum </a:t>
            </a:r>
            <a:r>
              <a:rPr lang="en-US" dirty="0" smtClean="0">
                <a:effectLst>
                  <a:outerShdw blurRad="50800" dist="50800" dir="5400000" algn="ctr" rotWithShape="0">
                    <a:schemeClr val="tx2"/>
                  </a:outerShdw>
                </a:effectLst>
              </a:rPr>
              <a:t>rational</a:t>
            </a:r>
            <a:endParaRPr lang="en-CA" dirty="0">
              <a:effectLst>
                <a:outerShdw blurRad="50800" dist="50800" dir="5400000" algn="ctr" rotWithShape="0">
                  <a:schemeClr val="tx2"/>
                </a:outerShdw>
              </a:effectLst>
            </a:endParaRPr>
          </a:p>
        </p:txBody>
      </p:sp>
      <p:sp>
        <p:nvSpPr>
          <p:cNvPr id="2" name="Content Placeholder 1"/>
          <p:cNvSpPr>
            <a:spLocks noGrp="1"/>
          </p:cNvSpPr>
          <p:nvPr>
            <p:ph sz="quarter" idx="19"/>
          </p:nvPr>
        </p:nvSpPr>
        <p:spPr>
          <a:xfrm>
            <a:off x="379498" y="2231854"/>
            <a:ext cx="8215471" cy="2166891"/>
          </a:xfrm>
        </p:spPr>
        <p:txBody>
          <a:bodyPr/>
          <a:lstStyle/>
          <a:p>
            <a:pPr marL="0" lvl="1" indent="0">
              <a:buNone/>
            </a:pPr>
            <a:r>
              <a:rPr lang="en-US" sz="2000" dirty="0" smtClean="0"/>
              <a:t>Example: </a:t>
            </a:r>
          </a:p>
          <a:p>
            <a:pPr marL="342900" lvl="1" indent="-342900">
              <a:buFont typeface="Arial"/>
              <a:buChar char="•"/>
            </a:pPr>
            <a:r>
              <a:rPr lang="en-US" sz="2000" dirty="0" smtClean="0"/>
              <a:t>Enhance </a:t>
            </a:r>
            <a:r>
              <a:rPr lang="en-US" sz="2000" dirty="0"/>
              <a:t>future career skills with </a:t>
            </a:r>
            <a:r>
              <a:rPr lang="en-US" sz="2000" dirty="0">
                <a:solidFill>
                  <a:schemeClr val="tx1"/>
                </a:solidFill>
              </a:rPr>
              <a:t>practical global topics </a:t>
            </a:r>
            <a:endParaRPr lang="en-US" sz="2000" dirty="0"/>
          </a:p>
          <a:p>
            <a:pPr lvl="1"/>
            <a:r>
              <a:rPr lang="en-US" sz="2000" dirty="0"/>
              <a:t>Dialogue on different cultural contexts</a:t>
            </a:r>
          </a:p>
          <a:p>
            <a:pPr lvl="1"/>
            <a:r>
              <a:rPr lang="en-US" sz="2000" dirty="0"/>
              <a:t>Develop an awareness and understanding of culture, as well as share Canadian culture.</a:t>
            </a:r>
          </a:p>
          <a:p>
            <a:pPr lvl="1"/>
            <a:r>
              <a:rPr lang="en-US" sz="2000" dirty="0"/>
              <a:t>Building global networks to support life-long learning and development in the global context</a:t>
            </a:r>
            <a:r>
              <a:rPr lang="en-US" sz="2000" dirty="0" smtClean="0"/>
              <a:t>.</a:t>
            </a:r>
          </a:p>
          <a:p>
            <a:pPr marL="457200" lvl="1" indent="0">
              <a:buNone/>
            </a:pPr>
            <a:endParaRPr lang="en-US" sz="2000" dirty="0"/>
          </a:p>
          <a:p>
            <a:pPr marL="342900" lvl="1" indent="-342900">
              <a:buFont typeface="Arial"/>
              <a:buChar char="•"/>
            </a:pPr>
            <a:r>
              <a:rPr lang="en-CA" sz="2000" dirty="0"/>
              <a:t>Instructor: (Fill in) </a:t>
            </a:r>
          </a:p>
          <a:p>
            <a:pPr marL="342900" lvl="1" indent="-342900">
              <a:buFont typeface="Arial"/>
              <a:buChar char="•"/>
            </a:pPr>
            <a:r>
              <a:rPr lang="en-CA" sz="2000" dirty="0"/>
              <a:t>Local guests: (Fill in).</a:t>
            </a:r>
            <a:endParaRPr lang="en-US" sz="2000" dirty="0"/>
          </a:p>
          <a:p>
            <a:endParaRPr lang="en-CA" sz="2400" dirty="0"/>
          </a:p>
        </p:txBody>
      </p:sp>
    </p:spTree>
    <p:extLst>
      <p:ext uri="{BB962C8B-B14F-4D97-AF65-F5344CB8AC3E}">
        <p14:creationId xmlns:p14="http://schemas.microsoft.com/office/powerpoint/2010/main" val="243647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encrypted-tbn1.gstatic.com/images?q=tbn:ANd9GcTqp3yRNpPFxJG8l-Ra3B9Ob3GAzIHU96nG9HFSqgS4YkITsf87"/>
          <p:cNvPicPr>
            <a:picLocks noChangeAspect="1" noChangeArrowheads="1"/>
          </p:cNvPicPr>
          <p:nvPr/>
        </p:nvPicPr>
        <p:blipFill>
          <a:blip r:embed="rId2">
            <a:lum bright="-20000"/>
          </a:blip>
          <a:srcRect/>
          <a:stretch>
            <a:fillRect/>
          </a:stretch>
        </p:blipFill>
        <p:spPr bwMode="auto">
          <a:xfrm>
            <a:off x="3557016" y="3282841"/>
            <a:ext cx="2197769" cy="3296653"/>
          </a:xfrm>
          <a:prstGeom prst="rect">
            <a:avLst/>
          </a:prstGeom>
          <a:noFill/>
        </p:spPr>
      </p:pic>
      <p:sp>
        <p:nvSpPr>
          <p:cNvPr id="3" name="Text Placeholder 2"/>
          <p:cNvSpPr>
            <a:spLocks noGrp="1"/>
          </p:cNvSpPr>
          <p:nvPr>
            <p:ph type="body" sz="quarter" idx="15"/>
          </p:nvPr>
        </p:nvSpPr>
        <p:spPr/>
        <p:txBody>
          <a:bodyPr/>
          <a:lstStyle/>
          <a:p>
            <a:r>
              <a:rPr lang="en-CA" dirty="0"/>
              <a:t>Recipe for success</a:t>
            </a:r>
          </a:p>
        </p:txBody>
      </p:sp>
      <p:sp>
        <p:nvSpPr>
          <p:cNvPr id="4" name="Content Placeholder 3"/>
          <p:cNvSpPr>
            <a:spLocks noGrp="1"/>
          </p:cNvSpPr>
          <p:nvPr>
            <p:ph sz="quarter" idx="17"/>
          </p:nvPr>
        </p:nvSpPr>
        <p:spPr>
          <a:xfrm>
            <a:off x="5002738" y="2103414"/>
            <a:ext cx="3816000" cy="2492650"/>
          </a:xfrm>
        </p:spPr>
        <p:txBody>
          <a:bodyPr/>
          <a:lstStyle/>
          <a:p>
            <a:r>
              <a:rPr lang="en-US" sz="2000" b="1" dirty="0"/>
              <a:t>Patience </a:t>
            </a:r>
            <a:r>
              <a:rPr lang="en-US" sz="2000" dirty="0"/>
              <a:t>is one of the best things you can bring with you.</a:t>
            </a:r>
            <a:br>
              <a:rPr lang="en-US" sz="2000" dirty="0"/>
            </a:br>
            <a:endParaRPr lang="en-US" sz="2000" dirty="0" smtClean="0"/>
          </a:p>
          <a:p>
            <a:r>
              <a:rPr lang="en-US" sz="2000" b="1" dirty="0" smtClean="0"/>
              <a:t>Don’t </a:t>
            </a:r>
            <a:r>
              <a:rPr lang="en-US" sz="2000" b="1" dirty="0"/>
              <a:t>be afraid </a:t>
            </a:r>
            <a:r>
              <a:rPr lang="en-US" sz="2000" dirty="0"/>
              <a:t>of new experiences; you will be rewarded</a:t>
            </a:r>
            <a:r>
              <a:rPr lang="en-US" sz="2000" dirty="0" smtClean="0"/>
              <a:t>.</a:t>
            </a:r>
          </a:p>
          <a:p>
            <a:endParaRPr lang="en-US" sz="2000" dirty="0" smtClean="0"/>
          </a:p>
          <a:p>
            <a:r>
              <a:rPr lang="en-US" sz="2000" b="1" dirty="0" smtClean="0"/>
              <a:t>Enjoy, embrace </a:t>
            </a:r>
            <a:r>
              <a:rPr lang="en-US" sz="2000" dirty="0" smtClean="0"/>
              <a:t>and take the experience as it comes.</a:t>
            </a:r>
          </a:p>
        </p:txBody>
      </p:sp>
      <p:sp>
        <p:nvSpPr>
          <p:cNvPr id="6" name="Content Placeholder 5"/>
          <p:cNvSpPr>
            <a:spLocks noGrp="1"/>
          </p:cNvSpPr>
          <p:nvPr>
            <p:ph sz="quarter" idx="19"/>
          </p:nvPr>
        </p:nvSpPr>
        <p:spPr>
          <a:xfrm>
            <a:off x="410826" y="2117061"/>
            <a:ext cx="3725634" cy="3547871"/>
          </a:xfrm>
        </p:spPr>
        <p:txBody>
          <a:bodyPr/>
          <a:lstStyle/>
          <a:p>
            <a:r>
              <a:rPr lang="en-US" sz="2000" dirty="0"/>
              <a:t>Keep an </a:t>
            </a:r>
            <a:r>
              <a:rPr lang="en-US" sz="2000" b="1" dirty="0"/>
              <a:t>open mind</a:t>
            </a:r>
            <a:r>
              <a:rPr lang="en-US" sz="2000" dirty="0"/>
              <a:t>.</a:t>
            </a:r>
            <a:br>
              <a:rPr lang="en-US" sz="2000" dirty="0"/>
            </a:br>
            <a:r>
              <a:rPr lang="en-US" sz="2000" dirty="0"/>
              <a:t>Expect the unexpected. </a:t>
            </a:r>
            <a:br>
              <a:rPr lang="en-US" sz="2000" dirty="0"/>
            </a:br>
            <a:endParaRPr lang="en-US" sz="2000" dirty="0" smtClean="0"/>
          </a:p>
          <a:p>
            <a:r>
              <a:rPr lang="en-US" sz="2000" b="1" dirty="0" smtClean="0"/>
              <a:t>Be </a:t>
            </a:r>
            <a:r>
              <a:rPr lang="en-US" sz="2000" b="1" dirty="0"/>
              <a:t>bold </a:t>
            </a:r>
            <a:r>
              <a:rPr lang="en-US" sz="2000" dirty="0"/>
              <a:t>enough to take the first step.</a:t>
            </a:r>
            <a:br>
              <a:rPr lang="en-US" sz="2000" dirty="0"/>
            </a:br>
            <a:endParaRPr lang="en-US" sz="2000" dirty="0" smtClean="0"/>
          </a:p>
          <a:p>
            <a:r>
              <a:rPr lang="en-US" sz="2000" b="1" dirty="0" smtClean="0"/>
              <a:t>Don’t </a:t>
            </a:r>
            <a:r>
              <a:rPr lang="en-US" sz="2000" b="1" dirty="0"/>
              <a:t>get too comfortable</a:t>
            </a:r>
            <a:r>
              <a:rPr lang="en-US" sz="2000" dirty="0"/>
              <a:t>, just when you </a:t>
            </a:r>
            <a:r>
              <a:rPr lang="en-US" sz="2000" dirty="0" smtClean="0"/>
              <a:t>are </a:t>
            </a:r>
            <a:r>
              <a:rPr lang="en-US" sz="2000" dirty="0"/>
              <a:t>things will change.</a:t>
            </a:r>
            <a:br>
              <a:rPr lang="en-US" sz="2000" dirty="0"/>
            </a:br>
            <a:r>
              <a:rPr lang="en-US" sz="2000" dirty="0"/>
              <a:t/>
            </a:r>
            <a:br>
              <a:rPr lang="en-US" sz="2000" dirty="0"/>
            </a:br>
            <a:endParaRPr lang="en-CA" sz="2000" dirty="0"/>
          </a:p>
        </p:txBody>
      </p:sp>
    </p:spTree>
    <p:extLst>
      <p:ext uri="{BB962C8B-B14F-4D97-AF65-F5344CB8AC3E}">
        <p14:creationId xmlns:p14="http://schemas.microsoft.com/office/powerpoint/2010/main" val="295624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36600" y="2128666"/>
            <a:ext cx="3725634" cy="274320"/>
          </a:xfrm>
        </p:spPr>
        <p:txBody>
          <a:bodyPr/>
          <a:lstStyle/>
          <a:p>
            <a:r>
              <a:rPr lang="en-CA" sz="1800" dirty="0" smtClean="0"/>
              <a:t>BEFORE YOU LEAVE:</a:t>
            </a:r>
            <a:endParaRPr lang="en-CA" sz="1800" dirty="0"/>
          </a:p>
        </p:txBody>
      </p:sp>
      <p:sp>
        <p:nvSpPr>
          <p:cNvPr id="3" name="Text Placeholder 2"/>
          <p:cNvSpPr>
            <a:spLocks noGrp="1"/>
          </p:cNvSpPr>
          <p:nvPr>
            <p:ph type="body" sz="quarter" idx="15"/>
          </p:nvPr>
        </p:nvSpPr>
        <p:spPr/>
        <p:txBody>
          <a:bodyPr/>
          <a:lstStyle/>
          <a:p>
            <a:r>
              <a:rPr lang="en-CA" dirty="0"/>
              <a:t>Personal Exercise </a:t>
            </a:r>
            <a:br>
              <a:rPr lang="en-CA" dirty="0"/>
            </a:br>
            <a:endParaRPr lang="en-CA" dirty="0"/>
          </a:p>
        </p:txBody>
      </p:sp>
      <p:sp>
        <p:nvSpPr>
          <p:cNvPr id="4" name="Content Placeholder 3"/>
          <p:cNvSpPr>
            <a:spLocks noGrp="1"/>
          </p:cNvSpPr>
          <p:nvPr>
            <p:ph sz="quarter" idx="17"/>
          </p:nvPr>
        </p:nvSpPr>
        <p:spPr>
          <a:xfrm>
            <a:off x="4790365" y="3138986"/>
            <a:ext cx="3725634" cy="2169994"/>
          </a:xfrm>
        </p:spPr>
        <p:style>
          <a:lnRef idx="3">
            <a:schemeClr val="lt1"/>
          </a:lnRef>
          <a:fillRef idx="1">
            <a:schemeClr val="accent1"/>
          </a:fillRef>
          <a:effectRef idx="1">
            <a:schemeClr val="accent1"/>
          </a:effectRef>
          <a:fontRef idx="minor">
            <a:schemeClr val="lt1"/>
          </a:fontRef>
        </p:style>
        <p:txBody>
          <a:bodyPr anchor="ctr"/>
          <a:lstStyle/>
          <a:p>
            <a:pPr marL="0" indent="0" algn="ctr">
              <a:buNone/>
            </a:pPr>
            <a:r>
              <a:rPr lang="en-CA" sz="2400" b="1" dirty="0" smtClean="0"/>
              <a:t>KEEP </a:t>
            </a:r>
            <a:r>
              <a:rPr lang="en-CA" sz="2400" b="1" dirty="0"/>
              <a:t>YOUR GOALS IN MIND IN TIMES OF </a:t>
            </a:r>
            <a:r>
              <a:rPr lang="en-CA" sz="2400" b="1" dirty="0" smtClean="0"/>
              <a:t>ADVERSITY! </a:t>
            </a:r>
            <a:endParaRPr lang="en-CA" sz="2400" b="1" dirty="0"/>
          </a:p>
        </p:txBody>
      </p:sp>
      <p:sp>
        <p:nvSpPr>
          <p:cNvPr id="6" name="Content Placeholder 5"/>
          <p:cNvSpPr>
            <a:spLocks noGrp="1"/>
          </p:cNvSpPr>
          <p:nvPr>
            <p:ph sz="quarter" idx="19"/>
          </p:nvPr>
        </p:nvSpPr>
        <p:spPr>
          <a:xfrm>
            <a:off x="545531" y="2540144"/>
            <a:ext cx="3725634" cy="3547871"/>
          </a:xfrm>
        </p:spPr>
        <p:txBody>
          <a:bodyPr/>
          <a:lstStyle/>
          <a:p>
            <a:r>
              <a:rPr lang="en-CA" sz="2400" dirty="0"/>
              <a:t>Write a letter to yourself  stating  your goals, your concerns, what you expect to learn and what impact you expect this experience to have on you.</a:t>
            </a:r>
          </a:p>
        </p:txBody>
      </p:sp>
    </p:spTree>
    <p:extLst>
      <p:ext uri="{BB962C8B-B14F-4D97-AF65-F5344CB8AC3E}">
        <p14:creationId xmlns:p14="http://schemas.microsoft.com/office/powerpoint/2010/main" val="320956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s://s-media-cache-ak0.pinimg.com/736x/0b/66/6e/0b666ebc638bfa4745695e5073f78377.jpg"/>
          <p:cNvPicPr>
            <a:picLocks noChangeAspect="1" noChangeArrowheads="1"/>
          </p:cNvPicPr>
          <p:nvPr/>
        </p:nvPicPr>
        <p:blipFill>
          <a:blip r:embed="rId2"/>
          <a:srcRect/>
          <a:stretch>
            <a:fillRect/>
          </a:stretch>
        </p:blipFill>
        <p:spPr bwMode="auto">
          <a:xfrm>
            <a:off x="4480182" y="2813363"/>
            <a:ext cx="4063317" cy="3042640"/>
          </a:xfrm>
          <a:prstGeom prst="rect">
            <a:avLst/>
          </a:prstGeom>
          <a:noFill/>
        </p:spPr>
      </p:pic>
      <p:sp>
        <p:nvSpPr>
          <p:cNvPr id="3" name="Text Placeholder 2"/>
          <p:cNvSpPr>
            <a:spLocks noGrp="1"/>
          </p:cNvSpPr>
          <p:nvPr>
            <p:ph type="body" sz="quarter" idx="15"/>
          </p:nvPr>
        </p:nvSpPr>
        <p:spPr>
          <a:xfrm>
            <a:off x="516394" y="778128"/>
            <a:ext cx="7927576" cy="769938"/>
          </a:xfrm>
        </p:spPr>
        <p:txBody>
          <a:bodyPr anchor="ctr"/>
          <a:lstStyle/>
          <a:p>
            <a:pPr>
              <a:lnSpc>
                <a:spcPct val="100000"/>
              </a:lnSpc>
            </a:pPr>
            <a:r>
              <a:rPr lang="en-US" dirty="0" smtClean="0"/>
              <a:t>Travel </a:t>
            </a:r>
            <a:r>
              <a:rPr lang="en-US" dirty="0" smtClean="0"/>
              <a:t>Preparation</a:t>
            </a:r>
            <a:endParaRPr lang="en-US" dirty="0" smtClean="0"/>
          </a:p>
        </p:txBody>
      </p:sp>
      <p:sp>
        <p:nvSpPr>
          <p:cNvPr id="6" name="Content Placeholder 5"/>
          <p:cNvSpPr>
            <a:spLocks noGrp="1"/>
          </p:cNvSpPr>
          <p:nvPr>
            <p:ph sz="quarter" idx="19"/>
          </p:nvPr>
        </p:nvSpPr>
        <p:spPr>
          <a:xfrm>
            <a:off x="268941" y="1810872"/>
            <a:ext cx="6060141" cy="4356846"/>
          </a:xfrm>
        </p:spPr>
        <p:txBody>
          <a:bodyPr/>
          <a:lstStyle/>
          <a:p>
            <a:pPr marL="0" indent="0">
              <a:buNone/>
            </a:pPr>
            <a:r>
              <a:rPr lang="en-CA" sz="2200" dirty="0" smtClean="0"/>
              <a:t>Students:</a:t>
            </a:r>
            <a:endParaRPr lang="en-US" sz="2200" dirty="0" smtClean="0"/>
          </a:p>
          <a:p>
            <a:pPr marL="457200" indent="-457200">
              <a:buFont typeface="+mj-lt"/>
              <a:buAutoNum type="arabicParenR"/>
            </a:pPr>
            <a:r>
              <a:rPr lang="en-US" sz="2200" dirty="0" smtClean="0"/>
              <a:t>Culture </a:t>
            </a:r>
            <a:r>
              <a:rPr lang="en-US" sz="2200" dirty="0" smtClean="0"/>
              <a:t>and regions</a:t>
            </a:r>
          </a:p>
          <a:p>
            <a:pPr marL="457200" indent="-457200">
              <a:buFont typeface="+mj-lt"/>
              <a:buAutoNum type="arabicParenR"/>
            </a:pPr>
            <a:r>
              <a:rPr lang="en-US" sz="2200" dirty="0" smtClean="0"/>
              <a:t>Documents</a:t>
            </a:r>
          </a:p>
          <a:p>
            <a:pPr marL="457200" indent="-457200">
              <a:buFont typeface="+mj-lt"/>
              <a:buAutoNum type="arabicParenR"/>
            </a:pPr>
            <a:r>
              <a:rPr lang="en-US" sz="2200" dirty="0" smtClean="0"/>
              <a:t>Customs/Flights</a:t>
            </a:r>
          </a:p>
          <a:p>
            <a:pPr marL="457200" indent="-457200">
              <a:buFont typeface="+mj-lt"/>
              <a:buAutoNum type="arabicParenR"/>
            </a:pPr>
            <a:r>
              <a:rPr lang="en-CA" sz="2200" dirty="0"/>
              <a:t>Medical </a:t>
            </a:r>
            <a:r>
              <a:rPr lang="en-CA" sz="2200" dirty="0" smtClean="0"/>
              <a:t>/ Health Considerations</a:t>
            </a:r>
            <a:endParaRPr lang="en-US" sz="2200" dirty="0"/>
          </a:p>
          <a:p>
            <a:pPr marL="457200" indent="-457200">
              <a:buFont typeface="+mj-lt"/>
              <a:buAutoNum type="arabicParenR"/>
            </a:pPr>
            <a:r>
              <a:rPr lang="en-US" sz="2200" dirty="0" smtClean="0"/>
              <a:t>Packing</a:t>
            </a:r>
          </a:p>
          <a:p>
            <a:pPr marL="457200" indent="-457200">
              <a:buFont typeface="+mj-lt"/>
              <a:buAutoNum type="arabicParenR"/>
            </a:pPr>
            <a:r>
              <a:rPr lang="en-US" sz="2200" dirty="0" smtClean="0"/>
              <a:t>Transportation</a:t>
            </a:r>
          </a:p>
          <a:p>
            <a:pPr marL="457200" indent="-457200">
              <a:buFont typeface="+mj-lt"/>
              <a:buAutoNum type="arabicParenR"/>
            </a:pPr>
            <a:r>
              <a:rPr lang="en-US" sz="2200" dirty="0" smtClean="0"/>
              <a:t>Money</a:t>
            </a:r>
          </a:p>
          <a:p>
            <a:pPr marL="457200" indent="-457200">
              <a:buFont typeface="+mj-lt"/>
              <a:buAutoNum type="arabicParenR"/>
            </a:pPr>
            <a:r>
              <a:rPr lang="en-US" sz="2200" dirty="0" smtClean="0"/>
              <a:t>Safety</a:t>
            </a:r>
            <a:endParaRPr lang="en-US" sz="2200" dirty="0"/>
          </a:p>
          <a:p>
            <a:pPr marL="0" indent="0">
              <a:buNone/>
            </a:pPr>
            <a:endParaRPr lang="en-CA" sz="2200" dirty="0" smtClean="0"/>
          </a:p>
        </p:txBody>
      </p:sp>
    </p:spTree>
    <p:extLst>
      <p:ext uri="{BB962C8B-B14F-4D97-AF65-F5344CB8AC3E}">
        <p14:creationId xmlns:p14="http://schemas.microsoft.com/office/powerpoint/2010/main" val="1727057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55015" y="680351"/>
            <a:ext cx="7459195" cy="1073634"/>
          </a:xfrm>
          <a:solidFill>
            <a:srgbClr val="FFFF00"/>
          </a:solidFill>
        </p:spPr>
        <p:txBody>
          <a:bodyPr/>
          <a:lstStyle/>
          <a:p>
            <a:r>
              <a:rPr lang="en-US" dirty="0">
                <a:effectLst>
                  <a:outerShdw blurRad="38100" dist="38100" dir="2700000" algn="tl">
                    <a:schemeClr val="tx2"/>
                  </a:outerShdw>
                </a:effectLst>
              </a:rPr>
              <a:t>Where in the World Are You Going</a:t>
            </a:r>
            <a:r>
              <a:rPr lang="en-US" dirty="0" smtClean="0">
                <a:effectLst>
                  <a:outerShdw blurRad="38100" dist="38100" dir="2700000" algn="tl">
                    <a:schemeClr val="tx2"/>
                  </a:outerShdw>
                </a:effectLst>
              </a:rPr>
              <a:t>?  </a:t>
            </a:r>
            <a:r>
              <a:rPr lang="en-US" dirty="0" smtClean="0">
                <a:effectLst>
                  <a:outerShdw blurRad="38100" dist="38100" dir="2700000" algn="tl">
                    <a:schemeClr val="tx2"/>
                  </a:outerShdw>
                </a:effectLst>
              </a:rPr>
              <a:t>(Move the Red Circle and Arrow)</a:t>
            </a:r>
            <a:endParaRPr lang="en-CA" dirty="0">
              <a:effectLst>
                <a:outerShdw blurRad="38100" dist="38100" dir="2700000" algn="tl">
                  <a:schemeClr val="tx2"/>
                </a:outerShdw>
              </a:effectLst>
            </a:endParaRPr>
          </a:p>
        </p:txBody>
      </p:sp>
      <p:pic>
        <p:nvPicPr>
          <p:cNvPr id="11" name="Picture 10" descr="World_pol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71" y="1950856"/>
            <a:ext cx="7103746" cy="47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5"/>
          <p:cNvSpPr>
            <a:spLocks noChangeArrowheads="1"/>
          </p:cNvSpPr>
          <p:nvPr/>
        </p:nvSpPr>
        <p:spPr bwMode="auto">
          <a:xfrm>
            <a:off x="2584451" y="3980299"/>
            <a:ext cx="393700" cy="412749"/>
          </a:xfrm>
          <a:prstGeom prst="ellips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s-EC"/>
          </a:p>
        </p:txBody>
      </p:sp>
      <p:sp>
        <p:nvSpPr>
          <p:cNvPr id="13" name="Line 6"/>
          <p:cNvSpPr>
            <a:spLocks noChangeShapeType="1"/>
          </p:cNvSpPr>
          <p:nvPr/>
        </p:nvSpPr>
        <p:spPr bwMode="auto">
          <a:xfrm rot="18900000" flipV="1">
            <a:off x="2000134" y="4735093"/>
            <a:ext cx="1010221" cy="67773"/>
          </a:xfrm>
          <a:prstGeom prst="line">
            <a:avLst/>
          </a:prstGeom>
          <a:noFill/>
          <a:ln w="508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408100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980902" y="1454728"/>
            <a:ext cx="7286472" cy="4954864"/>
          </a:xfrm>
          <a:prstGeom prst="rect">
            <a:avLst/>
          </a:prstGeom>
        </p:spPr>
      </p:pic>
      <p:sp>
        <p:nvSpPr>
          <p:cNvPr id="21" name="Oval 20"/>
          <p:cNvSpPr/>
          <p:nvPr/>
        </p:nvSpPr>
        <p:spPr>
          <a:xfrm>
            <a:off x="3562925" y="1882971"/>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Oval 21"/>
          <p:cNvSpPr/>
          <p:nvPr/>
        </p:nvSpPr>
        <p:spPr>
          <a:xfrm>
            <a:off x="4190504" y="2393615"/>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Text Box 2"/>
          <p:cNvSpPr txBox="1">
            <a:spLocks noChangeArrowheads="1"/>
          </p:cNvSpPr>
          <p:nvPr/>
        </p:nvSpPr>
        <p:spPr bwMode="auto">
          <a:xfrm>
            <a:off x="2992834" y="3092373"/>
            <a:ext cx="929392" cy="333045"/>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900" b="1" i="0" u="none" strike="noStrike" kern="0" cap="none" spc="0" normalizeH="0" baseline="0" noProof="0">
                <a:ln>
                  <a:noFill/>
                </a:ln>
                <a:solidFill>
                  <a:sysClr val="windowText" lastClr="000000"/>
                </a:solidFill>
                <a:effectLst/>
                <a:uLnTx/>
                <a:uFillTx/>
                <a:latin typeface="Calibri"/>
                <a:ea typeface="Calibri"/>
                <a:cs typeface="Times New Roman"/>
              </a:rPr>
              <a:t>Simiatug </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8" name="Text Box 2"/>
          <p:cNvSpPr txBox="1">
            <a:spLocks noChangeArrowheads="1"/>
          </p:cNvSpPr>
          <p:nvPr/>
        </p:nvSpPr>
        <p:spPr bwMode="auto">
          <a:xfrm>
            <a:off x="3385670" y="3415901"/>
            <a:ext cx="929392" cy="333045"/>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900" b="1" i="0" u="none" strike="noStrike" kern="0" cap="none" spc="0" normalizeH="0" baseline="0" noProof="0" dirty="0" err="1">
                <a:ln>
                  <a:noFill/>
                </a:ln>
                <a:solidFill>
                  <a:sysClr val="windowText" lastClr="000000"/>
                </a:solidFill>
                <a:effectLst/>
                <a:uLnTx/>
                <a:uFillTx/>
                <a:latin typeface="Calibri"/>
                <a:ea typeface="Calibri"/>
                <a:cs typeface="Times New Roman"/>
              </a:rPr>
              <a:t>Guaranda</a:t>
            </a:r>
            <a:r>
              <a:rPr kumimoji="0" lang="en-CA" sz="900" b="1"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9" name="Text Box 2"/>
          <p:cNvSpPr txBox="1">
            <a:spLocks noChangeArrowheads="1"/>
          </p:cNvSpPr>
          <p:nvPr/>
        </p:nvSpPr>
        <p:spPr bwMode="auto">
          <a:xfrm>
            <a:off x="4305480" y="2892546"/>
            <a:ext cx="929392" cy="333045"/>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900" b="1" i="0" u="none" strike="noStrike" kern="0" cap="none" spc="0" normalizeH="0" baseline="0" noProof="0">
                <a:ln>
                  <a:noFill/>
                </a:ln>
                <a:solidFill>
                  <a:sysClr val="windowText" lastClr="000000"/>
                </a:solidFill>
                <a:effectLst/>
                <a:uLnTx/>
                <a:uFillTx/>
                <a:latin typeface="Calibri"/>
                <a:ea typeface="Calibri"/>
                <a:cs typeface="Times New Roman"/>
              </a:rPr>
              <a:t>Tanicuchi</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0" name="Text Box 2"/>
          <p:cNvSpPr txBox="1">
            <a:spLocks noChangeArrowheads="1"/>
          </p:cNvSpPr>
          <p:nvPr/>
        </p:nvSpPr>
        <p:spPr bwMode="auto">
          <a:xfrm>
            <a:off x="5685196" y="2806906"/>
            <a:ext cx="929392" cy="333045"/>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900" b="1" i="0" u="none" strike="noStrike" kern="0" cap="none" spc="0" normalizeH="0" baseline="0" noProof="0">
                <a:ln>
                  <a:noFill/>
                </a:ln>
                <a:solidFill>
                  <a:sysClr val="windowText" lastClr="000000"/>
                </a:solidFill>
                <a:effectLst/>
                <a:uLnTx/>
                <a:uFillTx/>
                <a:latin typeface="Calibri"/>
                <a:ea typeface="Calibri"/>
                <a:cs typeface="Times New Roman"/>
              </a:rPr>
              <a:t>Misahualli</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3" name="Oval 22"/>
          <p:cNvSpPr/>
          <p:nvPr/>
        </p:nvSpPr>
        <p:spPr>
          <a:xfrm>
            <a:off x="3337762" y="3415901"/>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Oval 23"/>
          <p:cNvSpPr/>
          <p:nvPr/>
        </p:nvSpPr>
        <p:spPr>
          <a:xfrm>
            <a:off x="5598185" y="2841420"/>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Oval 24"/>
          <p:cNvSpPr/>
          <p:nvPr/>
        </p:nvSpPr>
        <p:spPr>
          <a:xfrm>
            <a:off x="2853903" y="3107188"/>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Oval 25"/>
          <p:cNvSpPr/>
          <p:nvPr/>
        </p:nvSpPr>
        <p:spPr>
          <a:xfrm>
            <a:off x="4140279" y="2836213"/>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 Box 2"/>
          <p:cNvSpPr txBox="1">
            <a:spLocks noChangeArrowheads="1"/>
          </p:cNvSpPr>
          <p:nvPr/>
        </p:nvSpPr>
        <p:spPr bwMode="auto">
          <a:xfrm>
            <a:off x="3457530" y="3216617"/>
            <a:ext cx="929392" cy="333045"/>
          </a:xfrm>
          <a:prstGeom prst="rect">
            <a:avLst/>
          </a:prstGeom>
          <a:no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lang="en-CA" sz="900" b="1" kern="0" dirty="0" smtClean="0">
                <a:solidFill>
                  <a:sysClr val="windowText" lastClr="000000"/>
                </a:solidFill>
                <a:latin typeface="Calibri"/>
                <a:ea typeface="Calibri"/>
                <a:cs typeface="Times New Roman"/>
              </a:rPr>
              <a:t>Salinas</a:t>
            </a:r>
            <a:r>
              <a:rPr kumimoji="0" lang="en-CA" sz="900" b="1" i="0" u="none" strike="noStrike" kern="0" cap="none" spc="0" normalizeH="0" baseline="0" noProof="0" dirty="0" smtClean="0">
                <a:ln>
                  <a:noFill/>
                </a:ln>
                <a:solidFill>
                  <a:sysClr val="windowText" lastClr="000000"/>
                </a:solidFill>
                <a:effectLst/>
                <a:uLnTx/>
                <a:uFillTx/>
                <a:latin typeface="Calibri"/>
                <a:ea typeface="Calibri"/>
                <a:cs typeface="Times New Roman"/>
              </a:rPr>
              <a:t>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6" name="Oval 15"/>
          <p:cNvSpPr/>
          <p:nvPr/>
        </p:nvSpPr>
        <p:spPr>
          <a:xfrm>
            <a:off x="3273369" y="3225591"/>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Oval 26"/>
          <p:cNvSpPr/>
          <p:nvPr/>
        </p:nvSpPr>
        <p:spPr>
          <a:xfrm>
            <a:off x="5014502" y="3260039"/>
            <a:ext cx="967718" cy="21885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 name="TextBox 1"/>
          <p:cNvSpPr txBox="1"/>
          <p:nvPr/>
        </p:nvSpPr>
        <p:spPr>
          <a:xfrm>
            <a:off x="519953" y="744071"/>
            <a:ext cx="7476565" cy="646331"/>
          </a:xfrm>
          <a:prstGeom prst="rect">
            <a:avLst/>
          </a:prstGeom>
          <a:solidFill>
            <a:srgbClr val="FFFF00"/>
          </a:solidFill>
        </p:spPr>
        <p:txBody>
          <a:bodyPr wrap="square" rtlCol="0">
            <a:spAutoFit/>
          </a:bodyPr>
          <a:lstStyle/>
          <a:p>
            <a:r>
              <a:rPr lang="en-CA" sz="3600" b="1" dirty="0" smtClean="0">
                <a:effectLst>
                  <a:outerShdw blurRad="50800" dist="50800" dir="5400000" algn="ctr" rotWithShape="0">
                    <a:schemeClr val="tx2"/>
                  </a:outerShdw>
                </a:effectLst>
              </a:rPr>
              <a:t>WHERE YOU WILL TRAVEL: EXAMPLE:</a:t>
            </a:r>
            <a:endParaRPr lang="en-US" b="1" dirty="0">
              <a:effectLst>
                <a:outerShdw blurRad="50800" dist="50800" dir="5400000" algn="ctr" rotWithShape="0">
                  <a:schemeClr val="tx2"/>
                </a:outerShdw>
              </a:effectLst>
            </a:endParaRPr>
          </a:p>
        </p:txBody>
      </p:sp>
    </p:spTree>
    <p:extLst>
      <p:ext uri="{BB962C8B-B14F-4D97-AF65-F5344CB8AC3E}">
        <p14:creationId xmlns:p14="http://schemas.microsoft.com/office/powerpoint/2010/main" val="698134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70331" y="835025"/>
            <a:ext cx="7252439" cy="574675"/>
          </a:xfrm>
          <a:solidFill>
            <a:srgbClr val="FFFF00"/>
          </a:solidFill>
        </p:spPr>
        <p:txBody>
          <a:bodyPr/>
          <a:lstStyle/>
          <a:p>
            <a:r>
              <a:rPr lang="en-US" dirty="0" smtClean="0">
                <a:effectLst>
                  <a:outerShdw blurRad="50800" dist="50800" dir="5400000" algn="ctr" rotWithShape="0">
                    <a:schemeClr val="tx2"/>
                  </a:outerShdw>
                </a:effectLst>
              </a:rPr>
              <a:t>Culture </a:t>
            </a:r>
            <a:r>
              <a:rPr lang="en-US" dirty="0" smtClean="0">
                <a:effectLst>
                  <a:outerShdw blurRad="50800" dist="50800" dir="5400000" algn="ctr" rotWithShape="0">
                    <a:schemeClr val="tx2"/>
                  </a:outerShdw>
                </a:effectLst>
              </a:rPr>
              <a:t>(Photo examples</a:t>
            </a:r>
            <a:r>
              <a:rPr lang="en-US" dirty="0" smtClean="0">
                <a:effectLst>
                  <a:outerShdw blurRad="50800" dist="50800" dir="5400000" algn="ctr" rotWithShape="0">
                    <a:schemeClr val="tx2"/>
                  </a:outerShdw>
                </a:effectLst>
              </a:rPr>
              <a:t>)</a:t>
            </a:r>
            <a:endParaRPr lang="en-CA" dirty="0">
              <a:effectLst>
                <a:outerShdw blurRad="50800" dist="50800" dir="5400000" algn="ctr" rotWithShape="0">
                  <a:schemeClr val="tx2"/>
                </a:outerShdw>
              </a:effectLst>
            </a:endParaRPr>
          </a:p>
        </p:txBody>
      </p:sp>
      <p:sp>
        <p:nvSpPr>
          <p:cNvPr id="17" name="Rectangle 16"/>
          <p:cNvSpPr/>
          <p:nvPr/>
        </p:nvSpPr>
        <p:spPr>
          <a:xfrm>
            <a:off x="3841636" y="1642898"/>
            <a:ext cx="1588897" cy="400110"/>
          </a:xfrm>
          <a:prstGeom prst="rect">
            <a:avLst/>
          </a:prstGeom>
        </p:spPr>
        <p:txBody>
          <a:bodyPr wrap="none">
            <a:spAutoFit/>
          </a:bodyPr>
          <a:lstStyle/>
          <a:p>
            <a:r>
              <a:rPr lang="en-US" sz="2000" b="1" dirty="0">
                <a:latin typeface="Verdana"/>
                <a:cs typeface="Verdana"/>
              </a:rPr>
              <a:t>Huaorani </a:t>
            </a:r>
          </a:p>
        </p:txBody>
      </p:sp>
      <p:pic>
        <p:nvPicPr>
          <p:cNvPr id="4" name="Picture 3"/>
          <p:cNvPicPr>
            <a:picLocks noChangeAspect="1"/>
          </p:cNvPicPr>
          <p:nvPr/>
        </p:nvPicPr>
        <p:blipFill>
          <a:blip r:embed="rId2"/>
          <a:stretch>
            <a:fillRect/>
          </a:stretch>
        </p:blipFill>
        <p:spPr>
          <a:xfrm>
            <a:off x="3995251" y="2035530"/>
            <a:ext cx="1281666" cy="1934591"/>
          </a:xfrm>
          <a:prstGeom prst="rect">
            <a:avLst/>
          </a:prstGeom>
        </p:spPr>
      </p:pic>
      <p:pic>
        <p:nvPicPr>
          <p:cNvPr id="22" name="Picture 21"/>
          <p:cNvPicPr>
            <a:picLocks noChangeAspect="1"/>
          </p:cNvPicPr>
          <p:nvPr/>
        </p:nvPicPr>
        <p:blipFill>
          <a:blip r:embed="rId3"/>
          <a:stretch>
            <a:fillRect/>
          </a:stretch>
        </p:blipFill>
        <p:spPr>
          <a:xfrm>
            <a:off x="151967" y="2212170"/>
            <a:ext cx="2997068" cy="1757951"/>
          </a:xfrm>
          <a:prstGeom prst="rect">
            <a:avLst/>
          </a:prstGeom>
        </p:spPr>
      </p:pic>
      <p:sp>
        <p:nvSpPr>
          <p:cNvPr id="23" name="Rectangle 22"/>
          <p:cNvSpPr/>
          <p:nvPr/>
        </p:nvSpPr>
        <p:spPr>
          <a:xfrm>
            <a:off x="923625" y="1670566"/>
            <a:ext cx="1573392" cy="400110"/>
          </a:xfrm>
          <a:prstGeom prst="rect">
            <a:avLst/>
          </a:prstGeom>
        </p:spPr>
        <p:txBody>
          <a:bodyPr wrap="none">
            <a:spAutoFit/>
          </a:bodyPr>
          <a:lstStyle/>
          <a:p>
            <a:r>
              <a:rPr lang="en-US" sz="2000" b="1" dirty="0" err="1" smtClean="0">
                <a:latin typeface="Verdana"/>
                <a:cs typeface="Verdana"/>
              </a:rPr>
              <a:t>Wuaorani</a:t>
            </a:r>
            <a:endParaRPr lang="en-US" sz="2000" b="1" dirty="0">
              <a:latin typeface="Verdana"/>
              <a:cs typeface="Verdana"/>
            </a:endParaRPr>
          </a:p>
        </p:txBody>
      </p:sp>
      <p:pic>
        <p:nvPicPr>
          <p:cNvPr id="13" name="Picture 12" descr="Screen Shot 2015-10-07 at 3.54.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6" y="4362753"/>
            <a:ext cx="5087389" cy="2371144"/>
          </a:xfrm>
          <a:prstGeom prst="rect">
            <a:avLst/>
          </a:prstGeom>
        </p:spPr>
      </p:pic>
      <p:pic>
        <p:nvPicPr>
          <p:cNvPr id="14" name="Picture 13"/>
          <p:cNvPicPr>
            <a:picLocks noChangeAspect="1"/>
          </p:cNvPicPr>
          <p:nvPr/>
        </p:nvPicPr>
        <p:blipFill>
          <a:blip r:embed="rId5"/>
          <a:stretch>
            <a:fillRect/>
          </a:stretch>
        </p:blipFill>
        <p:spPr>
          <a:xfrm>
            <a:off x="5836689" y="2797320"/>
            <a:ext cx="2959100" cy="2094033"/>
          </a:xfrm>
          <a:prstGeom prst="rect">
            <a:avLst/>
          </a:prstGeom>
        </p:spPr>
      </p:pic>
    </p:spTree>
    <p:extLst>
      <p:ext uri="{BB962C8B-B14F-4D97-AF65-F5344CB8AC3E}">
        <p14:creationId xmlns:p14="http://schemas.microsoft.com/office/powerpoint/2010/main" val="41691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9_Office Theme">
  <a:themeElements>
    <a:clrScheme name="Custom 2">
      <a:dk1>
        <a:sysClr val="windowText" lastClr="000000"/>
      </a:dk1>
      <a:lt1>
        <a:sysClr val="window" lastClr="FFFFFF"/>
      </a:lt1>
      <a:dk2>
        <a:srgbClr val="313644"/>
      </a:dk2>
      <a:lt2>
        <a:srgbClr val="EEECE1"/>
      </a:lt2>
      <a:accent1>
        <a:srgbClr val="24B4CD"/>
      </a:accent1>
      <a:accent2>
        <a:srgbClr val="DC5123"/>
      </a:accent2>
      <a:accent3>
        <a:srgbClr val="5D57A6"/>
      </a:accent3>
      <a:accent4>
        <a:srgbClr val="8F9A31"/>
      </a:accent4>
      <a:accent5>
        <a:srgbClr val="B6045D"/>
      </a:accent5>
      <a:accent6>
        <a:srgbClr val="42B495"/>
      </a:accent6>
      <a:hlink>
        <a:srgbClr val="1080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8_Office Theme">
  <a:themeElements>
    <a:clrScheme name="Custom 3">
      <a:dk1>
        <a:srgbClr val="FFFFFF"/>
      </a:dk1>
      <a:lt1>
        <a:sysClr val="window" lastClr="FFFFFF"/>
      </a:lt1>
      <a:dk2>
        <a:srgbClr val="313644"/>
      </a:dk2>
      <a:lt2>
        <a:srgbClr val="EEECE1"/>
      </a:lt2>
      <a:accent1>
        <a:srgbClr val="24B4CD"/>
      </a:accent1>
      <a:accent2>
        <a:srgbClr val="DC5123"/>
      </a:accent2>
      <a:accent3>
        <a:srgbClr val="5D57A6"/>
      </a:accent3>
      <a:accent4>
        <a:srgbClr val="8F9A31"/>
      </a:accent4>
      <a:accent5>
        <a:srgbClr val="B6045D"/>
      </a:accent5>
      <a:accent6>
        <a:srgbClr val="42B495"/>
      </a:accent6>
      <a:hlink>
        <a:srgbClr val="1080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2054</TotalTime>
  <Words>2027</Words>
  <Application>Microsoft Office PowerPoint</Application>
  <PresentationFormat>On-screen Show (4:3)</PresentationFormat>
  <Paragraphs>248</Paragraphs>
  <Slides>28</Slides>
  <Notes>11</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28</vt:i4>
      </vt:variant>
    </vt:vector>
  </HeadingPairs>
  <TitlesOfParts>
    <vt:vector size="50" baseType="lpstr">
      <vt:lpstr>Arial</vt:lpstr>
      <vt:lpstr>Arial Narrow</vt:lpstr>
      <vt:lpstr>Auto 1 Bold SmCp</vt:lpstr>
      <vt:lpstr>Auto 1 Light SmCp</vt:lpstr>
      <vt:lpstr>Auto 1 Regular</vt:lpstr>
      <vt:lpstr>Calibri</vt:lpstr>
      <vt:lpstr>Times New Roman</vt:lpstr>
      <vt:lpstr>Verdana</vt:lpstr>
      <vt:lpstr>Wingdings 2</vt:lpstr>
      <vt:lpstr>1_Office Theme</vt:lpstr>
      <vt:lpstr>6_Office Theme</vt:lpstr>
      <vt:lpstr>7_Office Theme</vt:lpstr>
      <vt:lpstr>20_Office Theme</vt:lpstr>
      <vt:lpstr>21_Office Theme</vt:lpstr>
      <vt:lpstr>8_Office Theme</vt:lpstr>
      <vt:lpstr>9_Office Theme</vt:lpstr>
      <vt:lpstr>10_Office Theme</vt:lpstr>
      <vt:lpstr>11_Office Theme</vt:lpstr>
      <vt:lpstr>12_Office Theme</vt:lpstr>
      <vt:lpstr>19_Office Theme</vt:lpstr>
      <vt:lpstr>18_Office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Cossette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dc:creator>Microsoft Corp</dc:creator>
  <cp:lastModifiedBy>Lisa Corak</cp:lastModifiedBy>
  <cp:revision>284</cp:revision>
  <dcterms:created xsi:type="dcterms:W3CDTF">2013-02-22T17:35:41Z</dcterms:created>
  <dcterms:modified xsi:type="dcterms:W3CDTF">2019-02-26T21:31:39Z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