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7"/>
  </p:notesMasterIdLst>
  <p:handoutMasterIdLst>
    <p:handoutMasterId r:id="rId28"/>
  </p:handoutMasterIdLst>
  <p:sldIdLst>
    <p:sldId id="258" r:id="rId16"/>
    <p:sldId id="269" r:id="rId17"/>
    <p:sldId id="304" r:id="rId18"/>
    <p:sldId id="302" r:id="rId19"/>
    <p:sldId id="301" r:id="rId20"/>
    <p:sldId id="310" r:id="rId21"/>
    <p:sldId id="311" r:id="rId22"/>
    <p:sldId id="313" r:id="rId23"/>
    <p:sldId id="312" r:id="rId24"/>
    <p:sldId id="309" r:id="rId25"/>
    <p:sldId id="300"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88" d="100"/>
          <a:sy n="88" d="100"/>
        </p:scale>
        <p:origin x="331"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10/19/2022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10/19/2022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614006"/>
            <a:ext cx="4406190" cy="1926363"/>
          </a:xfrm>
        </p:spPr>
        <p:txBody>
          <a:bodyPr/>
          <a:lstStyle/>
          <a:p>
            <a:r>
              <a:rPr lang="en-US" sz="3200" dirty="0"/>
              <a:t>Bits &amp; Bytes:</a:t>
            </a:r>
          </a:p>
          <a:p>
            <a:br>
              <a:rPr lang="en-US" sz="3200" dirty="0"/>
            </a:br>
            <a:r>
              <a:rPr lang="en-US" sz="3200" dirty="0"/>
              <a:t>Audio feedback </a:t>
            </a:r>
            <a:r>
              <a:rPr lang="en-US" sz="2800" dirty="0"/>
              <a:t>when grading online</a:t>
            </a:r>
            <a:endParaRPr lang="en-US" sz="3200" dirty="0"/>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October 19, 2023</a:t>
            </a:r>
          </a:p>
          <a:p>
            <a:r>
              <a:rPr lang="en-US" dirty="0"/>
              <a:t>Facilitator:</a:t>
            </a:r>
          </a:p>
          <a:p>
            <a:pPr marL="285750" indent="-285750">
              <a:buFont typeface="Arial" panose="020B0604020202020204" pitchFamily="34" charset="0"/>
              <a:buChar char="•"/>
            </a:pPr>
            <a:r>
              <a:rPr lang="en-US" dirty="0"/>
              <a:t>Ken Jeffery</a:t>
            </a:r>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D6BE1C-FBDF-4F11-884D-98C52351DA3A}"/>
              </a:ext>
            </a:extLst>
          </p:cNvPr>
          <p:cNvSpPr>
            <a:spLocks noGrp="1"/>
          </p:cNvSpPr>
          <p:nvPr>
            <p:ph type="body" sz="quarter" idx="11"/>
          </p:nvPr>
        </p:nvSpPr>
        <p:spPr>
          <a:xfrm>
            <a:off x="410160" y="1283964"/>
            <a:ext cx="5791348" cy="497944"/>
          </a:xfrm>
        </p:spPr>
        <p:txBody>
          <a:bodyPr/>
          <a:lstStyle/>
          <a:p>
            <a:r>
              <a:rPr lang="en-US" dirty="0"/>
              <a:t>Why record audio feedback?</a:t>
            </a:r>
          </a:p>
        </p:txBody>
      </p:sp>
      <p:sp>
        <p:nvSpPr>
          <p:cNvPr id="4" name="Text Placeholder 3">
            <a:extLst>
              <a:ext uri="{FF2B5EF4-FFF2-40B4-BE49-F238E27FC236}">
                <a16:creationId xmlns:a16="http://schemas.microsoft.com/office/drawing/2014/main" id="{7A6143F5-911E-428F-BCBC-FEC972B72E15}"/>
              </a:ext>
            </a:extLst>
          </p:cNvPr>
          <p:cNvSpPr>
            <a:spLocks noGrp="1"/>
          </p:cNvSpPr>
          <p:nvPr>
            <p:ph type="body" sz="quarter" idx="12"/>
          </p:nvPr>
        </p:nvSpPr>
        <p:spPr>
          <a:xfrm>
            <a:off x="676521" y="2690570"/>
            <a:ext cx="6720742" cy="3628168"/>
          </a:xfrm>
        </p:spPr>
        <p:txBody>
          <a:bodyPr/>
          <a:lstStyle/>
          <a:p>
            <a:r>
              <a:rPr lang="en-US" dirty="0"/>
              <a:t>Saves time / less writing when grading</a:t>
            </a:r>
            <a:br>
              <a:rPr lang="en-US" dirty="0"/>
            </a:br>
            <a:endParaRPr lang="en-US" dirty="0"/>
          </a:p>
          <a:p>
            <a:r>
              <a:rPr lang="en-US" dirty="0"/>
              <a:t>Provides detail and nuance for students</a:t>
            </a:r>
          </a:p>
          <a:p>
            <a:endParaRPr lang="en-US" dirty="0"/>
          </a:p>
          <a:p>
            <a:r>
              <a:rPr lang="en-US" dirty="0"/>
              <a:t>Feedback is effective when it helps the student in ‘meaning making’. </a:t>
            </a:r>
          </a:p>
          <a:p>
            <a:endParaRPr lang="en-US" dirty="0"/>
          </a:p>
          <a:p>
            <a:r>
              <a:rPr lang="en-US" dirty="0"/>
              <a:t>Students appreciate it!</a:t>
            </a:r>
          </a:p>
        </p:txBody>
      </p:sp>
    </p:spTree>
    <p:extLst>
      <p:ext uri="{BB962C8B-B14F-4D97-AF65-F5344CB8AC3E}">
        <p14:creationId xmlns:p14="http://schemas.microsoft.com/office/powerpoint/2010/main" val="81324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A4BF31-49FB-4EA5-85F2-7EC8A3BF6DBB}"/>
              </a:ext>
            </a:extLst>
          </p:cNvPr>
          <p:cNvSpPr>
            <a:spLocks noGrp="1"/>
          </p:cNvSpPr>
          <p:nvPr>
            <p:ph type="body" sz="quarter" idx="11"/>
          </p:nvPr>
        </p:nvSpPr>
        <p:spPr>
          <a:xfrm>
            <a:off x="410160" y="1283964"/>
            <a:ext cx="6905040" cy="414338"/>
          </a:xfrm>
        </p:spPr>
        <p:txBody>
          <a:bodyPr/>
          <a:lstStyle/>
          <a:p>
            <a:r>
              <a:rPr lang="en-US" dirty="0"/>
              <a:t>How-to:</a:t>
            </a:r>
          </a:p>
        </p:txBody>
      </p:sp>
      <p:sp>
        <p:nvSpPr>
          <p:cNvPr id="4" name="Text Placeholder 3">
            <a:extLst>
              <a:ext uri="{FF2B5EF4-FFF2-40B4-BE49-F238E27FC236}">
                <a16:creationId xmlns:a16="http://schemas.microsoft.com/office/drawing/2014/main" id="{797C8DC4-5152-4981-8EBA-51F585A2EADB}"/>
              </a:ext>
            </a:extLst>
          </p:cNvPr>
          <p:cNvSpPr>
            <a:spLocks noGrp="1"/>
          </p:cNvSpPr>
          <p:nvPr>
            <p:ph type="body" sz="quarter" idx="12"/>
          </p:nvPr>
        </p:nvSpPr>
        <p:spPr>
          <a:xfrm>
            <a:off x="641351" y="1946031"/>
            <a:ext cx="6673850" cy="4747845"/>
          </a:xfrm>
        </p:spPr>
        <p:txBody>
          <a:bodyPr/>
          <a:lstStyle/>
          <a:p>
            <a:r>
              <a:rPr lang="en-US" sz="4000" b="1" dirty="0">
                <a:solidFill>
                  <a:schemeClr val="tx2">
                    <a:lumMod val="75000"/>
                  </a:schemeClr>
                </a:solidFill>
              </a:rPr>
              <a:t>Kaltura Capture</a:t>
            </a:r>
          </a:p>
          <a:p>
            <a:endParaRPr lang="en-US" dirty="0"/>
          </a:p>
          <a:p>
            <a:pPr marL="514350" indent="-514350"/>
            <a:r>
              <a:rPr lang="en-US" i="1" dirty="0"/>
              <a:t>Pros:</a:t>
            </a:r>
          </a:p>
          <a:p>
            <a:r>
              <a:rPr lang="en-US" dirty="0"/>
              <a:t>You might already know how to use it. </a:t>
            </a:r>
          </a:p>
          <a:p>
            <a:r>
              <a:rPr lang="en-US" dirty="0"/>
              <a:t>Uploads automatically into My Media</a:t>
            </a:r>
          </a:p>
          <a:p>
            <a:endParaRPr lang="en-US" dirty="0"/>
          </a:p>
          <a:p>
            <a:r>
              <a:rPr lang="en-US" i="1" dirty="0"/>
              <a:t>Cons:</a:t>
            </a:r>
          </a:p>
          <a:p>
            <a:r>
              <a:rPr lang="en-US" dirty="0"/>
              <a:t>You can pause and resume, but there’s not a lot of control if you want to rewind a portion to re-record over a ‘mistake’. </a:t>
            </a:r>
          </a:p>
        </p:txBody>
      </p:sp>
      <p:pic>
        <p:nvPicPr>
          <p:cNvPr id="7" name="Picture 6">
            <a:extLst>
              <a:ext uri="{FF2B5EF4-FFF2-40B4-BE49-F238E27FC236}">
                <a16:creationId xmlns:a16="http://schemas.microsoft.com/office/drawing/2014/main" id="{72A22DC3-8E1D-43DD-ACC9-CA2CB4F13BE9}"/>
              </a:ext>
            </a:extLst>
          </p:cNvPr>
          <p:cNvPicPr>
            <a:picLocks noChangeAspect="1"/>
          </p:cNvPicPr>
          <p:nvPr/>
        </p:nvPicPr>
        <p:blipFill>
          <a:blip r:embed="rId2"/>
          <a:stretch>
            <a:fillRect/>
          </a:stretch>
        </p:blipFill>
        <p:spPr>
          <a:xfrm>
            <a:off x="4572000" y="1946031"/>
            <a:ext cx="4145639" cy="876376"/>
          </a:xfrm>
          <a:prstGeom prst="rect">
            <a:avLst/>
          </a:prstGeom>
        </p:spPr>
      </p:pic>
    </p:spTree>
    <p:extLst>
      <p:ext uri="{BB962C8B-B14F-4D97-AF65-F5344CB8AC3E}">
        <p14:creationId xmlns:p14="http://schemas.microsoft.com/office/powerpoint/2010/main" val="221543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A4BF31-49FB-4EA5-85F2-7EC8A3BF6DBB}"/>
              </a:ext>
            </a:extLst>
          </p:cNvPr>
          <p:cNvSpPr>
            <a:spLocks noGrp="1"/>
          </p:cNvSpPr>
          <p:nvPr>
            <p:ph type="body" sz="quarter" idx="11"/>
          </p:nvPr>
        </p:nvSpPr>
        <p:spPr>
          <a:xfrm>
            <a:off x="410160" y="1283964"/>
            <a:ext cx="6905040" cy="414338"/>
          </a:xfrm>
        </p:spPr>
        <p:txBody>
          <a:bodyPr/>
          <a:lstStyle/>
          <a:p>
            <a:r>
              <a:rPr lang="en-US" dirty="0"/>
              <a:t>How-to:</a:t>
            </a:r>
          </a:p>
        </p:txBody>
      </p:sp>
      <p:sp>
        <p:nvSpPr>
          <p:cNvPr id="4" name="Text Placeholder 3">
            <a:extLst>
              <a:ext uri="{FF2B5EF4-FFF2-40B4-BE49-F238E27FC236}">
                <a16:creationId xmlns:a16="http://schemas.microsoft.com/office/drawing/2014/main" id="{797C8DC4-5152-4981-8EBA-51F585A2EADB}"/>
              </a:ext>
            </a:extLst>
          </p:cNvPr>
          <p:cNvSpPr>
            <a:spLocks noGrp="1"/>
          </p:cNvSpPr>
          <p:nvPr>
            <p:ph type="body" sz="quarter" idx="12"/>
          </p:nvPr>
        </p:nvSpPr>
        <p:spPr>
          <a:xfrm>
            <a:off x="641350" y="1910863"/>
            <a:ext cx="7388225" cy="4525106"/>
          </a:xfrm>
        </p:spPr>
        <p:txBody>
          <a:bodyPr/>
          <a:lstStyle/>
          <a:p>
            <a:pPr marL="514350" indent="-514350"/>
            <a:r>
              <a:rPr lang="en-US" sz="4000" b="1" dirty="0">
                <a:solidFill>
                  <a:schemeClr val="tx2">
                    <a:lumMod val="75000"/>
                  </a:schemeClr>
                </a:solidFill>
              </a:rPr>
              <a:t>Audacity</a:t>
            </a:r>
          </a:p>
          <a:p>
            <a:pPr marL="514350" indent="-514350"/>
            <a:endParaRPr lang="en-US" dirty="0"/>
          </a:p>
          <a:p>
            <a:r>
              <a:rPr lang="en-US" i="1" dirty="0"/>
              <a:t>Pros: </a:t>
            </a:r>
          </a:p>
          <a:p>
            <a:r>
              <a:rPr lang="en-US" dirty="0"/>
              <a:t>Total control of your </a:t>
            </a:r>
            <a:br>
              <a:rPr lang="en-US" dirty="0"/>
            </a:br>
            <a:r>
              <a:rPr lang="en-US" dirty="0"/>
              <a:t>recording</a:t>
            </a:r>
          </a:p>
          <a:p>
            <a:endParaRPr lang="en-US" dirty="0"/>
          </a:p>
          <a:p>
            <a:r>
              <a:rPr lang="en-US" i="1" dirty="0"/>
              <a:t>Cons: </a:t>
            </a:r>
          </a:p>
          <a:p>
            <a:r>
              <a:rPr lang="en-US" dirty="0"/>
              <a:t>New software to learn</a:t>
            </a:r>
          </a:p>
          <a:p>
            <a:r>
              <a:rPr lang="en-US" dirty="0"/>
              <a:t>You have to upload the file afterwards</a:t>
            </a:r>
          </a:p>
        </p:txBody>
      </p:sp>
      <p:pic>
        <p:nvPicPr>
          <p:cNvPr id="9" name="Picture 8">
            <a:extLst>
              <a:ext uri="{FF2B5EF4-FFF2-40B4-BE49-F238E27FC236}">
                <a16:creationId xmlns:a16="http://schemas.microsoft.com/office/drawing/2014/main" id="{29B8FF50-E190-486A-A5A5-E53C32236B0D}"/>
              </a:ext>
            </a:extLst>
          </p:cNvPr>
          <p:cNvPicPr>
            <a:picLocks noChangeAspect="1"/>
          </p:cNvPicPr>
          <p:nvPr/>
        </p:nvPicPr>
        <p:blipFill>
          <a:blip r:embed="rId2"/>
          <a:stretch>
            <a:fillRect/>
          </a:stretch>
        </p:blipFill>
        <p:spPr>
          <a:xfrm>
            <a:off x="4572000" y="1910863"/>
            <a:ext cx="2145324" cy="762066"/>
          </a:xfrm>
          <a:prstGeom prst="rect">
            <a:avLst/>
          </a:prstGeom>
        </p:spPr>
      </p:pic>
    </p:spTree>
    <p:extLst>
      <p:ext uri="{BB962C8B-B14F-4D97-AF65-F5344CB8AC3E}">
        <p14:creationId xmlns:p14="http://schemas.microsoft.com/office/powerpoint/2010/main" val="4274246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0599B0-90F1-40A6-89AE-7053A4F3102E}"/>
              </a:ext>
            </a:extLst>
          </p:cNvPr>
          <p:cNvSpPr>
            <a:spLocks noGrp="1"/>
          </p:cNvSpPr>
          <p:nvPr>
            <p:ph type="body" sz="quarter" idx="10"/>
          </p:nvPr>
        </p:nvSpPr>
        <p:spPr>
          <a:xfrm>
            <a:off x="641350" y="1598282"/>
            <a:ext cx="3426558" cy="330200"/>
          </a:xfrm>
        </p:spPr>
        <p:txBody>
          <a:bodyPr/>
          <a:lstStyle/>
          <a:p>
            <a:r>
              <a:rPr lang="en-US" dirty="0"/>
              <a:t>Other tips for success</a:t>
            </a:r>
          </a:p>
        </p:txBody>
      </p:sp>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a:xfrm>
            <a:off x="410159" y="902921"/>
            <a:ext cx="5240363" cy="414338"/>
          </a:xfrm>
        </p:spPr>
        <p:txBody>
          <a:bodyPr/>
          <a:lstStyle/>
          <a:p>
            <a:r>
              <a:rPr lang="en-US" dirty="0"/>
              <a:t>For your consideration</a:t>
            </a:r>
          </a:p>
        </p:txBody>
      </p:sp>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a:xfrm>
            <a:off x="641350" y="2209505"/>
            <a:ext cx="7388225" cy="4068159"/>
          </a:xfrm>
        </p:spPr>
        <p:txBody>
          <a:bodyPr/>
          <a:lstStyle/>
          <a:p>
            <a:r>
              <a:rPr lang="en-US" dirty="0"/>
              <a:t>Keep it natural:</a:t>
            </a:r>
          </a:p>
          <a:p>
            <a:r>
              <a:rPr lang="en-US" dirty="0"/>
              <a:t>Treat this as a ‘conversation’ with your student, not a professional broadcast. Be yourself. </a:t>
            </a:r>
          </a:p>
          <a:p>
            <a:endParaRPr lang="en-US" dirty="0"/>
          </a:p>
          <a:p>
            <a:r>
              <a:rPr lang="en-US" dirty="0"/>
              <a:t>Provide supportive feed-forward:</a:t>
            </a:r>
            <a:br>
              <a:rPr lang="en-US" dirty="0"/>
            </a:br>
            <a:r>
              <a:rPr lang="en-US" dirty="0"/>
              <a:t>information that will help them improve.</a:t>
            </a:r>
          </a:p>
          <a:p>
            <a:endParaRPr lang="en-US" dirty="0"/>
          </a:p>
          <a:p>
            <a:r>
              <a:rPr lang="en-US" dirty="0"/>
              <a:t>Let them hear (in your tone of voice) that you’re eager for them to succeed. </a:t>
            </a:r>
          </a:p>
        </p:txBody>
      </p:sp>
    </p:spTree>
    <p:extLst>
      <p:ext uri="{BB962C8B-B14F-4D97-AF65-F5344CB8AC3E}">
        <p14:creationId xmlns:p14="http://schemas.microsoft.com/office/powerpoint/2010/main" val="1964167796"/>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2960</TotalTime>
  <Words>413</Words>
  <Application>Microsoft Office PowerPoint</Application>
  <PresentationFormat>On-screen Show (4:3)</PresentationFormat>
  <Paragraphs>76</Paragraphs>
  <Slides>11</Slides>
  <Notes>1</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11</vt:i4>
      </vt:variant>
    </vt:vector>
  </HeadingPairs>
  <TitlesOfParts>
    <vt:vector size="30"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Ken 2jeffery</cp:lastModifiedBy>
  <cp:revision>58</cp:revision>
  <dcterms:created xsi:type="dcterms:W3CDTF">2020-01-24T16:50:09Z</dcterms:created>
  <dcterms:modified xsi:type="dcterms:W3CDTF">2022-10-19T19:36:31Z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