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50" r:id="rId2"/>
    <p:sldMasterId id="2147483654" r:id="rId3"/>
    <p:sldMasterId id="2147483656" r:id="rId4"/>
    <p:sldMasterId id="2147483741" r:id="rId5"/>
    <p:sldMasterId id="2147483730" r:id="rId6"/>
    <p:sldMasterId id="2147483739" r:id="rId7"/>
    <p:sldMasterId id="2147483658" r:id="rId8"/>
    <p:sldMasterId id="2147483670" r:id="rId9"/>
    <p:sldMasterId id="2147483682" r:id="rId10"/>
    <p:sldMasterId id="2147483694" r:id="rId11"/>
    <p:sldMasterId id="2147483732" r:id="rId12"/>
    <p:sldMasterId id="2147483706" r:id="rId13"/>
    <p:sldMasterId id="2147483718" r:id="rId14"/>
    <p:sldMasterId id="2147483734" r:id="rId15"/>
  </p:sldMasterIdLst>
  <p:notesMasterIdLst>
    <p:notesMasterId r:id="rId40"/>
  </p:notesMasterIdLst>
  <p:handoutMasterIdLst>
    <p:handoutMasterId r:id="rId41"/>
  </p:handoutMasterIdLst>
  <p:sldIdLst>
    <p:sldId id="318" r:id="rId16"/>
    <p:sldId id="269" r:id="rId17"/>
    <p:sldId id="322" r:id="rId18"/>
    <p:sldId id="321" r:id="rId19"/>
    <p:sldId id="320" r:id="rId20"/>
    <p:sldId id="319" r:id="rId21"/>
    <p:sldId id="312" r:id="rId22"/>
    <p:sldId id="280" r:id="rId23"/>
    <p:sldId id="316" r:id="rId24"/>
    <p:sldId id="317" r:id="rId25"/>
    <p:sldId id="315" r:id="rId26"/>
    <p:sldId id="303" r:id="rId27"/>
    <p:sldId id="309" r:id="rId28"/>
    <p:sldId id="288" r:id="rId29"/>
    <p:sldId id="304" r:id="rId30"/>
    <p:sldId id="305" r:id="rId31"/>
    <p:sldId id="289" r:id="rId32"/>
    <p:sldId id="290" r:id="rId33"/>
    <p:sldId id="291" r:id="rId34"/>
    <p:sldId id="313" r:id="rId35"/>
    <p:sldId id="292" r:id="rId36"/>
    <p:sldId id="302" r:id="rId37"/>
    <p:sldId id="308" r:id="rId38"/>
    <p:sldId id="32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AE"/>
    <a:srgbClr val="313645"/>
    <a:srgbClr val="2BA9B9"/>
    <a:srgbClr val="252835"/>
    <a:srgbClr val="2EABBA"/>
    <a:srgbClr val="30A8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392BD-8AA6-10D2-D847-2BB35752D95F}" v="2525" dt="2020-01-14T01:09:47.146"/>
    <p1510:client id="{45BDADED-E4DA-87A6-0594-7DE7C14AC666}" v="16" dt="2020-01-13T21:11:59.638"/>
    <p1510:client id="{806C7F42-ED81-02E9-7902-C7937A54BF7C}" v="1971" dt="2020-01-09T20:41:46.900"/>
    <p1510:client id="{8CB40076-E742-9F82-D346-9D3A7815EBC4}" v="336" dt="2020-01-13T21:31:32.889"/>
    <p1510:client id="{8F06898C-7AC1-9AAC-15DA-9838680587EE}" v="266" dt="2020-01-27T19:44:49.305"/>
    <p1510:client id="{93F2DC1F-D31C-713E-4A47-F868ADE33E12}" v="5" dt="2020-01-29T17:54:08.732"/>
    <p1510:client id="{BCE6E2E1-A35B-3922-8387-C952D4DF5008}" v="59" dt="2020-01-29T23:03:50.005"/>
    <p1510:client id="{E533962A-7BFE-103D-B9B3-9F2132ECED76}" v="567" dt="2020-01-26T01:15:06.865"/>
    <p1510:client id="{E8F9862F-0D68-AF15-50F1-4DB3DE88E3C3}" v="24" dt="2020-01-29T23:28:49.064"/>
    <p1510:client id="{EE0D7DD0-35A2-60E8-2DE6-3D4E4C1CE133}" v="193" dt="2020-01-28T23:25:07.400"/>
    <p1510:client id="{EFC6DBCF-FA1A-6EEC-3D5F-8715089BD089}" v="8" dt="2020-01-15T18:31:03.415"/>
    <p1510:client id="{F5B94799-2459-2D06-378F-EC56719EA82E}" v="515" dt="2020-01-28T23:10:04.882"/>
    <p1510:client id="{FC3CDE75-92B1-4822-0195-2E67307BDE3F}" v="11" dt="2020-01-29T16:17:11.333"/>
    <p1510:client id="{FDE487A3-7C11-78FB-8EBE-9E5B52A92557}" v="1197" dt="2020-01-16T22:42:45.385"/>
    <p1510:client id="{FF07511D-1075-1D78-3238-E34F890A1847}" v="60" dt="2020-01-15T18:28:27.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microsoft.com/office/2015/10/relationships/revisionInfo" Target="revisionInfo.xml"/><Relationship Id="rId20" Type="http://schemas.openxmlformats.org/officeDocument/2006/relationships/slide" Target="slides/slide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9669F0-B897-4FEA-8FB3-4560A50CA4AA}" type="datetimeFigureOut">
              <a:rPr lang="en-US" smtClean="0"/>
              <a:t>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F3E023-B587-40E0-BA12-269F5A4E7240}" type="slidenum">
              <a:rPr lang="en-US" smtClean="0"/>
              <a:t>‹#›</a:t>
            </a:fld>
            <a:endParaRPr lang="en-US"/>
          </a:p>
        </p:txBody>
      </p:sp>
    </p:spTree>
    <p:extLst>
      <p:ext uri="{BB962C8B-B14F-4D97-AF65-F5344CB8AC3E}">
        <p14:creationId xmlns:p14="http://schemas.microsoft.com/office/powerpoint/2010/main" val="8877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C49751-F982-4BBC-B5E9-11519A936D13}" type="datetimeFigureOut">
              <a:rPr lang="en-US" smtClean="0"/>
              <a:t>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21C99C-756F-4199-93C1-06CD41658318}" type="slidenum">
              <a:rPr lang="en-US" smtClean="0"/>
              <a:t>‹#›</a:t>
            </a:fld>
            <a:endParaRPr lang="en-US"/>
          </a:p>
        </p:txBody>
      </p:sp>
    </p:spTree>
    <p:extLst>
      <p:ext uri="{BB962C8B-B14F-4D97-AF65-F5344CB8AC3E}">
        <p14:creationId xmlns:p14="http://schemas.microsoft.com/office/powerpoint/2010/main" val="38785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a:t>Title</a:t>
            </a:r>
            <a:r>
              <a:rPr lang="en-CA" b="1" baseline="0"/>
              <a:t> slides</a:t>
            </a:r>
            <a:endParaRPr lang="en-CA" b="1"/>
          </a:p>
          <a:p>
            <a:pPr marL="0" marR="0" indent="0" algn="l" defTabSz="914400" rtl="0" eaLnBrk="1" fontAlgn="auto" latinLnBrk="0" hangingPunct="1">
              <a:lnSpc>
                <a:spcPct val="100000"/>
              </a:lnSpc>
              <a:spcBef>
                <a:spcPts val="0"/>
              </a:spcBef>
              <a:spcAft>
                <a:spcPts val="0"/>
              </a:spcAft>
              <a:buClrTx/>
              <a:buSzTx/>
              <a:buFontTx/>
              <a:buNone/>
              <a:tabLst/>
              <a:defRPr/>
            </a:pPr>
            <a:r>
              <a:rPr lang="en-CA"/>
              <a:t>There are five</a:t>
            </a:r>
            <a:r>
              <a:rPr lang="en-CA" baseline="0"/>
              <a:t> different title slide image options. Text boxes can be customized or deleted.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Add a slide: Under the ‘Home’ menu, click on ‘New Slide’ and select the layout you would like to use.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Duplicate a slide: In the left navigation window, right-click on the slide you would like to duplicate and select ‘Duplicate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Delete a slide: In the left navigation window, right-click on the slide you would like to delete and select ‘Delete Slide’.</a:t>
            </a:r>
          </a:p>
        </p:txBody>
      </p:sp>
      <p:sp>
        <p:nvSpPr>
          <p:cNvPr id="4" name="Slide Number Placeholder 3"/>
          <p:cNvSpPr>
            <a:spLocks noGrp="1"/>
          </p:cNvSpPr>
          <p:nvPr>
            <p:ph type="sldNum" sz="quarter" idx="10"/>
          </p:nvPr>
        </p:nvSpPr>
        <p:spPr/>
        <p:txBody>
          <a:bodyPr/>
          <a:lstStyle/>
          <a:p>
            <a:fld id="{4621C99C-756F-4199-93C1-06CD41658318}" type="slidenum">
              <a:rPr lang="en-US" smtClean="0"/>
              <a:t>1</a:t>
            </a:fld>
            <a:endParaRPr lang="en-US"/>
          </a:p>
        </p:txBody>
      </p:sp>
    </p:spTree>
    <p:extLst>
      <p:ext uri="{BB962C8B-B14F-4D97-AF65-F5344CB8AC3E}">
        <p14:creationId xmlns:p14="http://schemas.microsoft.com/office/powerpoint/2010/main" val="297983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a:t>Content</a:t>
            </a:r>
            <a:r>
              <a:rPr lang="en-CA" b="1" baseline="0"/>
              <a:t> slides</a:t>
            </a:r>
            <a:endParaRPr lang="en-CA" b="1"/>
          </a:p>
          <a:p>
            <a:pPr marL="0" marR="0" indent="0" algn="l" defTabSz="914400" rtl="0" eaLnBrk="1" fontAlgn="auto" latinLnBrk="0" hangingPunct="1">
              <a:lnSpc>
                <a:spcPct val="100000"/>
              </a:lnSpc>
              <a:spcBef>
                <a:spcPts val="0"/>
              </a:spcBef>
              <a:spcAft>
                <a:spcPts val="0"/>
              </a:spcAft>
              <a:buClrTx/>
              <a:buSzTx/>
              <a:buFontTx/>
              <a:buNone/>
              <a:tabLst/>
              <a:defRPr/>
            </a:pPr>
            <a:r>
              <a:rPr lang="en-CA"/>
              <a:t>There are 10</a:t>
            </a:r>
            <a:r>
              <a:rPr lang="en-CA" baseline="0"/>
              <a:t> different content slide layout options. Text boxes can be customized or deleted.</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Add a slide: Under the ‘Home’ menu, click on ‘New Slide’ and select the layout you would like to use.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Duplicate a slide: In the left navigation window, right-click on the slide you would like to duplicate and select ‘Duplicate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Delete a slide: In the left navigation window, right-click on the slide you would like to delete and select ‘Delete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4621C99C-756F-4199-93C1-06CD41658318}" type="slidenum">
              <a:rPr lang="en-US" smtClean="0"/>
              <a:t>6</a:t>
            </a:fld>
            <a:endParaRPr lang="en-US"/>
          </a:p>
        </p:txBody>
      </p:sp>
    </p:spTree>
    <p:extLst>
      <p:ext uri="{BB962C8B-B14F-4D97-AF65-F5344CB8AC3E}">
        <p14:creationId xmlns:p14="http://schemas.microsoft.com/office/powerpoint/2010/main" val="274104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 1">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a:t>SAMPLE</a:t>
            </a:r>
            <a:br>
              <a:rPr lang="en-US"/>
            </a:br>
            <a:r>
              <a:rPr lang="en-US"/>
              <a:t>PRESENTATION</a:t>
            </a:r>
            <a:br>
              <a:rPr lang="en-US"/>
            </a:br>
            <a:r>
              <a:rPr lang="en-US"/>
              <a:t>TITLE</a:t>
            </a:r>
          </a:p>
        </p:txBody>
      </p:sp>
      <p:sp>
        <p:nvSpPr>
          <p:cNvPr id="7"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a:t>Place for date, name of presenter, or sub-heading</a:t>
            </a:r>
          </a:p>
        </p:txBody>
      </p:sp>
    </p:spTree>
    <p:extLst>
      <p:ext uri="{BB962C8B-B14F-4D97-AF65-F5344CB8AC3E}">
        <p14:creationId xmlns:p14="http://schemas.microsoft.com/office/powerpoint/2010/main" val="119931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opt 3">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a:t>SAMPLE SECTION DIVIDER</a:t>
            </a:r>
          </a:p>
        </p:txBody>
      </p:sp>
      <p:sp>
        <p:nvSpPr>
          <p:cNvPr id="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 quam dolor. </a:t>
            </a:r>
            <a:r>
              <a:rPr lang="en-US" err="1"/>
              <a:t>Donec</a:t>
            </a:r>
            <a:r>
              <a:rPr lang="en-US"/>
              <a:t> </a:t>
            </a:r>
            <a:r>
              <a:rPr lang="en-US" err="1"/>
              <a:t>luctus</a:t>
            </a:r>
            <a:r>
              <a:rPr lang="en-US"/>
              <a:t> </a:t>
            </a:r>
            <a:r>
              <a:rPr lang="en-US" err="1"/>
              <a:t>neque</a:t>
            </a:r>
            <a:r>
              <a:rPr lang="en-US"/>
              <a:t> dui.</a:t>
            </a:r>
          </a:p>
          <a:p>
            <a:pPr lvl="0"/>
            <a:endParaRPr lang="en-US"/>
          </a:p>
        </p:txBody>
      </p:sp>
    </p:spTree>
    <p:extLst>
      <p:ext uri="{BB962C8B-B14F-4D97-AF65-F5344CB8AC3E}">
        <p14:creationId xmlns:p14="http://schemas.microsoft.com/office/powerpoint/2010/main" val="167563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opt 4">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a:t>SAMPLE SECTION DIVIDER</a:t>
            </a:r>
          </a:p>
        </p:txBody>
      </p:sp>
      <p:sp>
        <p:nvSpPr>
          <p:cNvPr id="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 quam dolor. </a:t>
            </a:r>
            <a:r>
              <a:rPr lang="en-US" err="1"/>
              <a:t>Donec</a:t>
            </a:r>
            <a:r>
              <a:rPr lang="en-US"/>
              <a:t> </a:t>
            </a:r>
            <a:r>
              <a:rPr lang="en-US" err="1"/>
              <a:t>luctus</a:t>
            </a:r>
            <a:r>
              <a:rPr lang="en-US"/>
              <a:t> </a:t>
            </a:r>
            <a:r>
              <a:rPr lang="en-US" err="1"/>
              <a:t>neque</a:t>
            </a:r>
            <a:r>
              <a:rPr lang="en-US"/>
              <a:t> dui.</a:t>
            </a:r>
          </a:p>
          <a:p>
            <a:pPr lvl="0"/>
            <a:endParaRPr lang="en-US"/>
          </a:p>
        </p:txBody>
      </p:sp>
    </p:spTree>
    <p:extLst>
      <p:ext uri="{BB962C8B-B14F-4D97-AF65-F5344CB8AC3E}">
        <p14:creationId xmlns:p14="http://schemas.microsoft.com/office/powerpoint/2010/main" val="11967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custom image">
    <p:spTree>
      <p:nvGrpSpPr>
        <p:cNvPr id="1" name=""/>
        <p:cNvGrpSpPr/>
        <p:nvPr/>
      </p:nvGrpSpPr>
      <p:grpSpPr>
        <a:xfrm>
          <a:off x="0" y="0"/>
          <a:ext cx="0" cy="0"/>
          <a:chOff x="0" y="0"/>
          <a:chExt cx="0" cy="0"/>
        </a:xfrm>
      </p:grpSpPr>
      <p:grpSp>
        <p:nvGrpSpPr>
          <p:cNvPr id="5" name="Group 4"/>
          <p:cNvGrpSpPr>
            <a:grpSpLocks noChangeAspect="1"/>
          </p:cNvGrpSpPr>
          <p:nvPr userDrawn="1"/>
        </p:nvGrpSpPr>
        <p:grpSpPr>
          <a:xfrm>
            <a:off x="0" y="0"/>
            <a:ext cx="6400800" cy="6858000"/>
            <a:chOff x="0" y="0"/>
            <a:chExt cx="6400800" cy="6858000"/>
          </a:xfrm>
          <a:solidFill>
            <a:srgbClr val="F0F1EE"/>
          </a:solidFill>
        </p:grpSpPr>
        <p:sp>
          <p:nvSpPr>
            <p:cNvPr id="6"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0" y="-1"/>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9"/>
          <p:cNvSpPr>
            <a:spLocks noGrp="1"/>
          </p:cNvSpPr>
          <p:nvPr>
            <p:ph type="pic" sz="quarter" idx="12"/>
          </p:nvPr>
        </p:nvSpPr>
        <p:spPr>
          <a:xfrm>
            <a:off x="3648870" y="-19050"/>
            <a:ext cx="5512578" cy="6891337"/>
          </a:xfrm>
          <a:custGeom>
            <a:avLst/>
            <a:gdLst>
              <a:gd name="connsiteX0" fmla="*/ 0 w 5554662"/>
              <a:gd name="connsiteY0" fmla="*/ 0 h 6858000"/>
              <a:gd name="connsiteX1" fmla="*/ 5554662 w 5554662"/>
              <a:gd name="connsiteY1" fmla="*/ 0 h 6858000"/>
              <a:gd name="connsiteX2" fmla="*/ 5554662 w 5554662"/>
              <a:gd name="connsiteY2" fmla="*/ 6858000 h 6858000"/>
              <a:gd name="connsiteX3" fmla="*/ 0 w 5554662"/>
              <a:gd name="connsiteY3" fmla="*/ 6858000 h 6858000"/>
              <a:gd name="connsiteX4" fmla="*/ 0 w 5554662"/>
              <a:gd name="connsiteY4" fmla="*/ 0 h 6858000"/>
              <a:gd name="connsiteX0" fmla="*/ 2819400 w 5554662"/>
              <a:gd name="connsiteY0" fmla="*/ 0 h 6867525"/>
              <a:gd name="connsiteX1" fmla="*/ 5554662 w 5554662"/>
              <a:gd name="connsiteY1" fmla="*/ 9525 h 6867525"/>
              <a:gd name="connsiteX2" fmla="*/ 5554662 w 5554662"/>
              <a:gd name="connsiteY2" fmla="*/ 6867525 h 6867525"/>
              <a:gd name="connsiteX3" fmla="*/ 0 w 5554662"/>
              <a:gd name="connsiteY3" fmla="*/ 6867525 h 6867525"/>
              <a:gd name="connsiteX4" fmla="*/ 2819400 w 5554662"/>
              <a:gd name="connsiteY4" fmla="*/ 0 h 6867525"/>
              <a:gd name="connsiteX0" fmla="*/ 2759869 w 5495131"/>
              <a:gd name="connsiteY0" fmla="*/ 0 h 6874669"/>
              <a:gd name="connsiteX1" fmla="*/ 5495131 w 5495131"/>
              <a:gd name="connsiteY1" fmla="*/ 9525 h 6874669"/>
              <a:gd name="connsiteX2" fmla="*/ 5495131 w 5495131"/>
              <a:gd name="connsiteY2" fmla="*/ 6867525 h 6874669"/>
              <a:gd name="connsiteX3" fmla="*/ 0 w 5495131"/>
              <a:gd name="connsiteY3" fmla="*/ 6874669 h 6874669"/>
              <a:gd name="connsiteX4" fmla="*/ 2759869 w 5495131"/>
              <a:gd name="connsiteY4" fmla="*/ 0 h 6874669"/>
              <a:gd name="connsiteX0" fmla="*/ 2759869 w 5507037"/>
              <a:gd name="connsiteY0" fmla="*/ 0 h 6881812"/>
              <a:gd name="connsiteX1" fmla="*/ 5495131 w 5507037"/>
              <a:gd name="connsiteY1" fmla="*/ 9525 h 6881812"/>
              <a:gd name="connsiteX2" fmla="*/ 5507037 w 5507037"/>
              <a:gd name="connsiteY2" fmla="*/ 6881812 h 6881812"/>
              <a:gd name="connsiteX3" fmla="*/ 0 w 5507037"/>
              <a:gd name="connsiteY3" fmla="*/ 6874669 h 6881812"/>
              <a:gd name="connsiteX4" fmla="*/ 2759869 w 5507037"/>
              <a:gd name="connsiteY4" fmla="*/ 0 h 6881812"/>
              <a:gd name="connsiteX0" fmla="*/ 2743200 w 5507037"/>
              <a:gd name="connsiteY0" fmla="*/ 0 h 6886574"/>
              <a:gd name="connsiteX1" fmla="*/ 5495131 w 5507037"/>
              <a:gd name="connsiteY1" fmla="*/ 14287 h 6886574"/>
              <a:gd name="connsiteX2" fmla="*/ 5507037 w 5507037"/>
              <a:gd name="connsiteY2" fmla="*/ 6886574 h 6886574"/>
              <a:gd name="connsiteX3" fmla="*/ 0 w 5507037"/>
              <a:gd name="connsiteY3" fmla="*/ 6879431 h 6886574"/>
              <a:gd name="connsiteX4" fmla="*/ 2743200 w 5507037"/>
              <a:gd name="connsiteY4" fmla="*/ 0 h 6886574"/>
              <a:gd name="connsiteX0" fmla="*/ 2743200 w 5512578"/>
              <a:gd name="connsiteY0" fmla="*/ 4763 h 6891337"/>
              <a:gd name="connsiteX1" fmla="*/ 5511800 w 5512578"/>
              <a:gd name="connsiteY1" fmla="*/ 0 h 6891337"/>
              <a:gd name="connsiteX2" fmla="*/ 5507037 w 5512578"/>
              <a:gd name="connsiteY2" fmla="*/ 6891337 h 6891337"/>
              <a:gd name="connsiteX3" fmla="*/ 0 w 5512578"/>
              <a:gd name="connsiteY3" fmla="*/ 6884194 h 6891337"/>
              <a:gd name="connsiteX4" fmla="*/ 2743200 w 5512578"/>
              <a:gd name="connsiteY4" fmla="*/ 4763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578" h="6891337">
                <a:moveTo>
                  <a:pt x="2743200" y="4763"/>
                </a:moveTo>
                <a:lnTo>
                  <a:pt x="5511800" y="0"/>
                </a:lnTo>
                <a:cubicBezTo>
                  <a:pt x="5515769" y="2290762"/>
                  <a:pt x="5503068" y="4600575"/>
                  <a:pt x="5507037" y="6891337"/>
                </a:cubicBezTo>
                <a:lnTo>
                  <a:pt x="0" y="6884194"/>
                </a:lnTo>
                <a:lnTo>
                  <a:pt x="2743200" y="4763"/>
                </a:lnTo>
                <a:close/>
              </a:path>
            </a:pathLst>
          </a:custGeom>
        </p:spPr>
        <p:txBody>
          <a:bodyPr/>
          <a:lstStyle/>
          <a:p>
            <a:endParaRPr lang="en-US"/>
          </a:p>
        </p:txBody>
      </p:sp>
      <p:pic>
        <p:nvPicPr>
          <p:cNvPr id="12" name="Picture 11"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sp>
        <p:nvSpPr>
          <p:cNvPr id="15"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a:t>SAMPLE SECTION DIVIDER</a:t>
            </a:r>
          </a:p>
        </p:txBody>
      </p:sp>
      <p:sp>
        <p:nvSpPr>
          <p:cNvPr id="1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 quam dolor. </a:t>
            </a:r>
            <a:r>
              <a:rPr lang="en-US" err="1"/>
              <a:t>Donec</a:t>
            </a:r>
            <a:r>
              <a:rPr lang="en-US"/>
              <a:t> </a:t>
            </a:r>
            <a:r>
              <a:rPr lang="en-US" err="1"/>
              <a:t>luctus</a:t>
            </a:r>
            <a:r>
              <a:rPr lang="en-US"/>
              <a:t> </a:t>
            </a:r>
            <a:r>
              <a:rPr lang="en-US" err="1"/>
              <a:t>neque</a:t>
            </a:r>
            <a:r>
              <a:rPr lang="en-US"/>
              <a:t> dui.</a:t>
            </a:r>
          </a:p>
          <a:p>
            <a:pPr lvl="0"/>
            <a:endParaRPr lang="en-US"/>
          </a:p>
        </p:txBody>
      </p:sp>
    </p:spTree>
    <p:extLst>
      <p:ext uri="{BB962C8B-B14F-4D97-AF65-F5344CB8AC3E}">
        <p14:creationId xmlns:p14="http://schemas.microsoft.com/office/powerpoint/2010/main" val="828230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12" name="Text Placeholder 11"/>
          <p:cNvSpPr>
            <a:spLocks noGrp="1"/>
          </p:cNvSpPr>
          <p:nvPr>
            <p:ph type="body" sz="quarter" idx="11" hasCustomPrompt="1"/>
          </p:nvPr>
        </p:nvSpPr>
        <p:spPr>
          <a:xfrm>
            <a:off x="641350" y="1943104"/>
            <a:ext cx="7388225" cy="1703610"/>
          </a:xfrm>
          <a:prstGeom prst="rect">
            <a:avLst/>
          </a:prstGeom>
        </p:spPr>
        <p:txBody>
          <a:bodyPr vert="horz"/>
          <a:lstStyle>
            <a:lvl1pPr marL="0" indent="0">
              <a:lnSpc>
                <a:spcPct val="83000"/>
              </a:lnSpc>
              <a:buNone/>
              <a:defRPr sz="28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r>
              <a:rPr lang="en-US" err="1"/>
              <a:t>Etiam</a:t>
            </a:r>
            <a:r>
              <a:rPr lang="en-US"/>
              <a:t> </a:t>
            </a:r>
            <a:r>
              <a:rPr lang="en-US" err="1"/>
              <a:t>gravida</a:t>
            </a:r>
            <a:r>
              <a:rPr lang="en-US"/>
              <a:t> </a:t>
            </a:r>
            <a:r>
              <a:rPr lang="en-US" err="1"/>
              <a:t>interdum</a:t>
            </a:r>
            <a:r>
              <a:rPr lang="en-US"/>
              <a:t> </a:t>
            </a:r>
            <a:r>
              <a:rPr lang="en-US" err="1"/>
              <a:t>bibendum</a:t>
            </a:r>
            <a:r>
              <a:rPr lang="en-US"/>
              <a:t>. Integer </a:t>
            </a:r>
            <a:r>
              <a:rPr lang="en-US" err="1"/>
              <a:t>porta</a:t>
            </a:r>
            <a:r>
              <a:rPr lang="en-US"/>
              <a:t> id </a:t>
            </a:r>
            <a:r>
              <a:rPr lang="en-US" err="1"/>
              <a:t>tortor</a:t>
            </a:r>
            <a:r>
              <a:rPr lang="en-US"/>
              <a:t> sit </a:t>
            </a:r>
            <a:r>
              <a:rPr lang="en-US" err="1"/>
              <a:t>amet</a:t>
            </a:r>
            <a:r>
              <a:rPr lang="en-US"/>
              <a:t> </a:t>
            </a:r>
            <a:r>
              <a:rPr lang="en-US" err="1"/>
              <a:t>cursus</a:t>
            </a:r>
            <a:r>
              <a:rPr lang="en-US"/>
              <a:t>. </a:t>
            </a:r>
          </a:p>
        </p:txBody>
      </p:sp>
    </p:spTree>
    <p:extLst>
      <p:ext uri="{BB962C8B-B14F-4D97-AF65-F5344CB8AC3E}">
        <p14:creationId xmlns:p14="http://schemas.microsoft.com/office/powerpoint/2010/main" val="1615176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a:t>Sample sub-head</a:t>
            </a:r>
          </a:p>
        </p:txBody>
      </p:sp>
      <p:sp>
        <p:nvSpPr>
          <p:cNvPr id="8"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9" name="Text Placeholder 11"/>
          <p:cNvSpPr>
            <a:spLocks noGrp="1"/>
          </p:cNvSpPr>
          <p:nvPr>
            <p:ph type="body" sz="quarter" idx="12" hasCustomPrompt="1"/>
          </p:nvPr>
        </p:nvSpPr>
        <p:spPr>
          <a:xfrm>
            <a:off x="641350" y="2360370"/>
            <a:ext cx="7388225" cy="1703610"/>
          </a:xfrm>
          <a:prstGeom prst="rect">
            <a:avLst/>
          </a:prstGeom>
        </p:spPr>
        <p:txBody>
          <a:bodyPr vert="horz"/>
          <a:lstStyle>
            <a:lvl1pPr marL="0" indent="0">
              <a:lnSpc>
                <a:spcPct val="83000"/>
              </a:lnSpc>
              <a:buNone/>
              <a:defRPr sz="28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r>
              <a:rPr lang="en-US" err="1"/>
              <a:t>Etiam</a:t>
            </a:r>
            <a:r>
              <a:rPr lang="en-US"/>
              <a:t> </a:t>
            </a:r>
            <a:r>
              <a:rPr lang="en-US" err="1"/>
              <a:t>gravida</a:t>
            </a:r>
            <a:r>
              <a:rPr lang="en-US"/>
              <a:t> </a:t>
            </a:r>
            <a:r>
              <a:rPr lang="en-US" err="1"/>
              <a:t>interdum</a:t>
            </a:r>
            <a:r>
              <a:rPr lang="en-US"/>
              <a:t> </a:t>
            </a:r>
            <a:r>
              <a:rPr lang="en-US" err="1"/>
              <a:t>bibendum</a:t>
            </a:r>
            <a:r>
              <a:rPr lang="en-US"/>
              <a:t>. Integer </a:t>
            </a:r>
            <a:r>
              <a:rPr lang="en-US" err="1"/>
              <a:t>porta</a:t>
            </a:r>
            <a:r>
              <a:rPr lang="en-US"/>
              <a:t> id </a:t>
            </a:r>
            <a:r>
              <a:rPr lang="en-US" err="1"/>
              <a:t>tortor</a:t>
            </a:r>
            <a:r>
              <a:rPr lang="en-US"/>
              <a:t> sit </a:t>
            </a:r>
            <a:r>
              <a:rPr lang="en-US" err="1"/>
              <a:t>amet</a:t>
            </a:r>
            <a:r>
              <a:rPr lang="en-US"/>
              <a:t> </a:t>
            </a:r>
            <a:r>
              <a:rPr lang="en-US" err="1"/>
              <a:t>cursus</a:t>
            </a:r>
            <a:r>
              <a:rPr lang="en-US"/>
              <a:t>. </a:t>
            </a:r>
          </a:p>
        </p:txBody>
      </p:sp>
    </p:spTree>
    <p:extLst>
      <p:ext uri="{BB962C8B-B14F-4D97-AF65-F5344CB8AC3E}">
        <p14:creationId xmlns:p14="http://schemas.microsoft.com/office/powerpoint/2010/main" val="4068320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wo column">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6" name="Text Placeholder 11"/>
          <p:cNvSpPr>
            <a:spLocks noGrp="1"/>
          </p:cNvSpPr>
          <p:nvPr>
            <p:ph type="body" sz="quarter" idx="12" hasCustomPrompt="1"/>
          </p:nvPr>
        </p:nvSpPr>
        <p:spPr>
          <a:xfrm>
            <a:off x="641350" y="1943104"/>
            <a:ext cx="7388225" cy="3536040"/>
          </a:xfrm>
          <a:prstGeom prst="rect">
            <a:avLst/>
          </a:prstGeom>
        </p:spPr>
        <p:txBody>
          <a:bodyPr vert="horz" numCol="2" spcCol="259200"/>
          <a:lstStyle>
            <a:lvl1pPr marL="0" indent="0">
              <a:lnSpc>
                <a:spcPct val="83000"/>
              </a:lnSpc>
              <a:buNone/>
              <a:defRPr sz="28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r>
              <a:rPr lang="en-US" err="1"/>
              <a:t>Etiam</a:t>
            </a:r>
            <a:r>
              <a:rPr lang="en-US"/>
              <a:t> </a:t>
            </a:r>
            <a:r>
              <a:rPr lang="en-US" err="1"/>
              <a:t>gravida</a:t>
            </a:r>
            <a:r>
              <a:rPr lang="en-US"/>
              <a:t> </a:t>
            </a:r>
            <a:r>
              <a:rPr lang="en-US" err="1"/>
              <a:t>interdum</a:t>
            </a:r>
            <a:r>
              <a:rPr lang="en-US"/>
              <a:t> </a:t>
            </a:r>
            <a:r>
              <a:rPr lang="en-US" err="1"/>
              <a:t>bibendum</a:t>
            </a:r>
            <a:r>
              <a:rPr lang="en-US"/>
              <a:t>. 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 </a:t>
            </a:r>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 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r>
              <a:rPr lang="en-US"/>
              <a:t> </a:t>
            </a:r>
            <a:r>
              <a:rPr lang="en-US" err="1"/>
              <a:t>facilisis</a:t>
            </a:r>
            <a:r>
              <a:rPr lang="en-US"/>
              <a:t>, </a:t>
            </a:r>
            <a:r>
              <a:rPr lang="en-US" err="1"/>
              <a:t>eu</a:t>
            </a:r>
            <a:r>
              <a:rPr lang="en-US"/>
              <a:t> </a:t>
            </a:r>
            <a:r>
              <a:rPr lang="en-US" err="1"/>
              <a:t>ultricies</a:t>
            </a:r>
            <a:r>
              <a:rPr lang="en-US"/>
              <a:t> </a:t>
            </a:r>
            <a:r>
              <a:rPr lang="en-US" err="1"/>
              <a:t>mauris</a:t>
            </a:r>
            <a:r>
              <a:rPr lang="en-US"/>
              <a:t> </a:t>
            </a:r>
            <a:r>
              <a:rPr lang="en-US" err="1"/>
              <a:t>congue</a:t>
            </a:r>
            <a:r>
              <a:rPr lang="en-US"/>
              <a:t>. </a:t>
            </a:r>
            <a:r>
              <a:rPr lang="en-US" err="1"/>
              <a:t>Cras</a:t>
            </a:r>
            <a:r>
              <a:rPr lang="en-US"/>
              <a:t> non ante </a:t>
            </a:r>
            <a:r>
              <a:rPr lang="en-US" err="1"/>
              <a:t>sapien</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endParaRPr lang="en-US" err="1"/>
          </a:p>
        </p:txBody>
      </p:sp>
    </p:spTree>
    <p:extLst>
      <p:ext uri="{BB962C8B-B14F-4D97-AF65-F5344CB8AC3E}">
        <p14:creationId xmlns:p14="http://schemas.microsoft.com/office/powerpoint/2010/main" val="192030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head two column">
    <p:spTree>
      <p:nvGrpSpPr>
        <p:cNvPr id="1" name=""/>
        <p:cNvGrpSpPr/>
        <p:nvPr/>
      </p:nvGrpSpPr>
      <p:grpSpPr>
        <a:xfrm>
          <a:off x="0" y="0"/>
          <a:ext cx="0" cy="0"/>
          <a:chOff x="0" y="0"/>
          <a:chExt cx="0" cy="0"/>
        </a:xfrm>
      </p:grpSpPr>
      <p:sp>
        <p:nvSpPr>
          <p:cNvPr id="5"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a:t>Sample sub-head</a:t>
            </a:r>
          </a:p>
        </p:txBody>
      </p:sp>
      <p:sp>
        <p:nvSpPr>
          <p:cNvPr id="6"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7" name="Text Placeholder 11"/>
          <p:cNvSpPr>
            <a:spLocks noGrp="1"/>
          </p:cNvSpPr>
          <p:nvPr>
            <p:ph type="body" sz="quarter" idx="12" hasCustomPrompt="1"/>
          </p:nvPr>
        </p:nvSpPr>
        <p:spPr>
          <a:xfrm>
            <a:off x="641350" y="2360485"/>
            <a:ext cx="7388225" cy="3536040"/>
          </a:xfrm>
          <a:prstGeom prst="rect">
            <a:avLst/>
          </a:prstGeom>
        </p:spPr>
        <p:txBody>
          <a:bodyPr vert="horz" numCol="2" spcCol="259200"/>
          <a:lstStyle>
            <a:lvl1pPr marL="0" indent="0">
              <a:lnSpc>
                <a:spcPct val="83000"/>
              </a:lnSpc>
              <a:buNone/>
              <a:defRPr sz="28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r>
              <a:rPr lang="en-US" err="1"/>
              <a:t>Etiam</a:t>
            </a:r>
            <a:r>
              <a:rPr lang="en-US"/>
              <a:t> </a:t>
            </a:r>
            <a:r>
              <a:rPr lang="en-US" err="1"/>
              <a:t>gravida</a:t>
            </a:r>
            <a:r>
              <a:rPr lang="en-US"/>
              <a:t> </a:t>
            </a:r>
            <a:r>
              <a:rPr lang="en-US" err="1"/>
              <a:t>interdum</a:t>
            </a:r>
            <a:r>
              <a:rPr lang="en-US"/>
              <a:t> </a:t>
            </a:r>
            <a:r>
              <a:rPr lang="en-US" err="1"/>
              <a:t>bibendum</a:t>
            </a:r>
            <a:r>
              <a:rPr lang="en-US"/>
              <a:t>. 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 </a:t>
            </a:r>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 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r>
              <a:rPr lang="en-US"/>
              <a:t> </a:t>
            </a:r>
            <a:r>
              <a:rPr lang="en-US" err="1"/>
              <a:t>facilisis</a:t>
            </a:r>
            <a:r>
              <a:rPr lang="en-US"/>
              <a:t>, </a:t>
            </a:r>
            <a:r>
              <a:rPr lang="en-US" err="1"/>
              <a:t>eu</a:t>
            </a:r>
            <a:r>
              <a:rPr lang="en-US"/>
              <a:t> </a:t>
            </a:r>
            <a:r>
              <a:rPr lang="en-US" err="1"/>
              <a:t>ultricies</a:t>
            </a:r>
            <a:r>
              <a:rPr lang="en-US"/>
              <a:t> </a:t>
            </a:r>
            <a:r>
              <a:rPr lang="en-US" err="1"/>
              <a:t>mauris</a:t>
            </a:r>
            <a:r>
              <a:rPr lang="en-US"/>
              <a:t> </a:t>
            </a:r>
            <a:r>
              <a:rPr lang="en-US" err="1"/>
              <a:t>congue</a:t>
            </a:r>
            <a:r>
              <a:rPr lang="en-US"/>
              <a:t>. </a:t>
            </a:r>
            <a:r>
              <a:rPr lang="en-US" err="1"/>
              <a:t>Cras</a:t>
            </a:r>
            <a:r>
              <a:rPr lang="en-US"/>
              <a:t> non ante </a:t>
            </a:r>
            <a:r>
              <a:rPr lang="en-US" err="1"/>
              <a:t>sapien</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endParaRPr lang="en-US" err="1"/>
          </a:p>
        </p:txBody>
      </p:sp>
    </p:spTree>
    <p:extLst>
      <p:ext uri="{BB962C8B-B14F-4D97-AF65-F5344CB8AC3E}">
        <p14:creationId xmlns:p14="http://schemas.microsoft.com/office/powerpoint/2010/main" val="423803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wo column bullets">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5" name="Text Placeholder 11"/>
          <p:cNvSpPr>
            <a:spLocks noGrp="1"/>
          </p:cNvSpPr>
          <p:nvPr>
            <p:ph type="body" sz="quarter" idx="12" hasCustomPrompt="1"/>
          </p:nvPr>
        </p:nvSpPr>
        <p:spPr>
          <a:xfrm>
            <a:off x="641451" y="1944476"/>
            <a:ext cx="7388225" cy="3536040"/>
          </a:xfrm>
          <a:prstGeom prst="rect">
            <a:avLst/>
          </a:prstGeom>
        </p:spPr>
        <p:txBody>
          <a:bodyPr vert="horz" numCol="2"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endParaRPr lang="en-US"/>
          </a:p>
          <a:p>
            <a:pPr lvl="0"/>
            <a:r>
              <a:rPr lang="en-US" err="1"/>
              <a:t>Lorem</a:t>
            </a:r>
            <a:r>
              <a:rPr lang="en-US"/>
              <a:t> </a:t>
            </a:r>
            <a:r>
              <a:rPr lang="en-US" err="1"/>
              <a:t>upsum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r>
              <a:rPr lang="en-US"/>
              <a:t> </a:t>
            </a:r>
          </a:p>
          <a:p>
            <a:pPr lvl="0"/>
            <a:endParaRPr lang="en-US" err="1"/>
          </a:p>
        </p:txBody>
      </p:sp>
    </p:spTree>
    <p:extLst>
      <p:ext uri="{BB962C8B-B14F-4D97-AF65-F5344CB8AC3E}">
        <p14:creationId xmlns:p14="http://schemas.microsoft.com/office/powerpoint/2010/main" val="826211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head two column bullets">
    <p:spTree>
      <p:nvGrpSpPr>
        <p:cNvPr id="1" name=""/>
        <p:cNvGrpSpPr/>
        <p:nvPr/>
      </p:nvGrpSpPr>
      <p:grpSpPr>
        <a:xfrm>
          <a:off x="0" y="0"/>
          <a:ext cx="0" cy="0"/>
          <a:chOff x="0" y="0"/>
          <a:chExt cx="0" cy="0"/>
        </a:xfrm>
      </p:grpSpPr>
      <p:sp>
        <p:nvSpPr>
          <p:cNvPr id="5" name="Text Placeholder 11"/>
          <p:cNvSpPr>
            <a:spLocks noGrp="1"/>
          </p:cNvSpPr>
          <p:nvPr>
            <p:ph type="body" sz="quarter" idx="12" hasCustomPrompt="1"/>
          </p:nvPr>
        </p:nvSpPr>
        <p:spPr>
          <a:xfrm>
            <a:off x="641451" y="2325458"/>
            <a:ext cx="7388225" cy="3536040"/>
          </a:xfrm>
          <a:prstGeom prst="rect">
            <a:avLst/>
          </a:prstGeom>
        </p:spPr>
        <p:txBody>
          <a:bodyPr vert="horz" numCol="2"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endParaRPr lang="en-US"/>
          </a:p>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r>
              <a:rPr lang="en-US"/>
              <a:t> </a:t>
            </a:r>
          </a:p>
          <a:p>
            <a:pPr lvl="0"/>
            <a:endParaRPr lang="en-US" err="1"/>
          </a:p>
        </p:txBody>
      </p:sp>
      <p:sp>
        <p:nvSpPr>
          <p:cNvPr id="6"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a:t>Sample sub-head</a:t>
            </a:r>
          </a:p>
        </p:txBody>
      </p:sp>
      <p:sp>
        <p:nvSpPr>
          <p:cNvPr id="7"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Tree>
    <p:extLst>
      <p:ext uri="{BB962C8B-B14F-4D97-AF65-F5344CB8AC3E}">
        <p14:creationId xmlns:p14="http://schemas.microsoft.com/office/powerpoint/2010/main" val="216387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custom image">
    <p:spTree>
      <p:nvGrpSpPr>
        <p:cNvPr id="1" name=""/>
        <p:cNvGrpSpPr/>
        <p:nvPr/>
      </p:nvGrpSpPr>
      <p:grpSpPr>
        <a:xfrm>
          <a:off x="0" y="0"/>
          <a:ext cx="0" cy="0"/>
          <a:chOff x="0" y="0"/>
          <a:chExt cx="0" cy="0"/>
        </a:xfrm>
      </p:grpSpPr>
      <p:grpSp>
        <p:nvGrpSpPr>
          <p:cNvPr id="5" name="Group 4"/>
          <p:cNvGrpSpPr>
            <a:grpSpLocks noChangeAspect="1"/>
          </p:cNvGrpSpPr>
          <p:nvPr userDrawn="1"/>
        </p:nvGrpSpPr>
        <p:grpSpPr>
          <a:xfrm>
            <a:off x="0" y="0"/>
            <a:ext cx="6400800" cy="6858000"/>
            <a:chOff x="0" y="0"/>
            <a:chExt cx="6400800" cy="6858000"/>
          </a:xfrm>
          <a:solidFill>
            <a:srgbClr val="F0F1EE"/>
          </a:solidFill>
        </p:grpSpPr>
        <p:sp>
          <p:nvSpPr>
            <p:cNvPr id="6"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0" y="-1"/>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9"/>
          <p:cNvSpPr>
            <a:spLocks noGrp="1"/>
          </p:cNvSpPr>
          <p:nvPr>
            <p:ph type="pic" sz="quarter" idx="12"/>
          </p:nvPr>
        </p:nvSpPr>
        <p:spPr>
          <a:xfrm>
            <a:off x="3648870" y="-19050"/>
            <a:ext cx="5512578" cy="6891337"/>
          </a:xfrm>
          <a:custGeom>
            <a:avLst/>
            <a:gdLst>
              <a:gd name="connsiteX0" fmla="*/ 0 w 5554662"/>
              <a:gd name="connsiteY0" fmla="*/ 0 h 6858000"/>
              <a:gd name="connsiteX1" fmla="*/ 5554662 w 5554662"/>
              <a:gd name="connsiteY1" fmla="*/ 0 h 6858000"/>
              <a:gd name="connsiteX2" fmla="*/ 5554662 w 5554662"/>
              <a:gd name="connsiteY2" fmla="*/ 6858000 h 6858000"/>
              <a:gd name="connsiteX3" fmla="*/ 0 w 5554662"/>
              <a:gd name="connsiteY3" fmla="*/ 6858000 h 6858000"/>
              <a:gd name="connsiteX4" fmla="*/ 0 w 5554662"/>
              <a:gd name="connsiteY4" fmla="*/ 0 h 6858000"/>
              <a:gd name="connsiteX0" fmla="*/ 2819400 w 5554662"/>
              <a:gd name="connsiteY0" fmla="*/ 0 h 6867525"/>
              <a:gd name="connsiteX1" fmla="*/ 5554662 w 5554662"/>
              <a:gd name="connsiteY1" fmla="*/ 9525 h 6867525"/>
              <a:gd name="connsiteX2" fmla="*/ 5554662 w 5554662"/>
              <a:gd name="connsiteY2" fmla="*/ 6867525 h 6867525"/>
              <a:gd name="connsiteX3" fmla="*/ 0 w 5554662"/>
              <a:gd name="connsiteY3" fmla="*/ 6867525 h 6867525"/>
              <a:gd name="connsiteX4" fmla="*/ 2819400 w 5554662"/>
              <a:gd name="connsiteY4" fmla="*/ 0 h 6867525"/>
              <a:gd name="connsiteX0" fmla="*/ 2759869 w 5495131"/>
              <a:gd name="connsiteY0" fmla="*/ 0 h 6874669"/>
              <a:gd name="connsiteX1" fmla="*/ 5495131 w 5495131"/>
              <a:gd name="connsiteY1" fmla="*/ 9525 h 6874669"/>
              <a:gd name="connsiteX2" fmla="*/ 5495131 w 5495131"/>
              <a:gd name="connsiteY2" fmla="*/ 6867525 h 6874669"/>
              <a:gd name="connsiteX3" fmla="*/ 0 w 5495131"/>
              <a:gd name="connsiteY3" fmla="*/ 6874669 h 6874669"/>
              <a:gd name="connsiteX4" fmla="*/ 2759869 w 5495131"/>
              <a:gd name="connsiteY4" fmla="*/ 0 h 6874669"/>
              <a:gd name="connsiteX0" fmla="*/ 2759869 w 5507037"/>
              <a:gd name="connsiteY0" fmla="*/ 0 h 6881812"/>
              <a:gd name="connsiteX1" fmla="*/ 5495131 w 5507037"/>
              <a:gd name="connsiteY1" fmla="*/ 9525 h 6881812"/>
              <a:gd name="connsiteX2" fmla="*/ 5507037 w 5507037"/>
              <a:gd name="connsiteY2" fmla="*/ 6881812 h 6881812"/>
              <a:gd name="connsiteX3" fmla="*/ 0 w 5507037"/>
              <a:gd name="connsiteY3" fmla="*/ 6874669 h 6881812"/>
              <a:gd name="connsiteX4" fmla="*/ 2759869 w 5507037"/>
              <a:gd name="connsiteY4" fmla="*/ 0 h 6881812"/>
              <a:gd name="connsiteX0" fmla="*/ 2743200 w 5507037"/>
              <a:gd name="connsiteY0" fmla="*/ 0 h 6886574"/>
              <a:gd name="connsiteX1" fmla="*/ 5495131 w 5507037"/>
              <a:gd name="connsiteY1" fmla="*/ 14287 h 6886574"/>
              <a:gd name="connsiteX2" fmla="*/ 5507037 w 5507037"/>
              <a:gd name="connsiteY2" fmla="*/ 6886574 h 6886574"/>
              <a:gd name="connsiteX3" fmla="*/ 0 w 5507037"/>
              <a:gd name="connsiteY3" fmla="*/ 6879431 h 6886574"/>
              <a:gd name="connsiteX4" fmla="*/ 2743200 w 5507037"/>
              <a:gd name="connsiteY4" fmla="*/ 0 h 6886574"/>
              <a:gd name="connsiteX0" fmla="*/ 2743200 w 5512578"/>
              <a:gd name="connsiteY0" fmla="*/ 4763 h 6891337"/>
              <a:gd name="connsiteX1" fmla="*/ 5511800 w 5512578"/>
              <a:gd name="connsiteY1" fmla="*/ 0 h 6891337"/>
              <a:gd name="connsiteX2" fmla="*/ 5507037 w 5512578"/>
              <a:gd name="connsiteY2" fmla="*/ 6891337 h 6891337"/>
              <a:gd name="connsiteX3" fmla="*/ 0 w 5512578"/>
              <a:gd name="connsiteY3" fmla="*/ 6884194 h 6891337"/>
              <a:gd name="connsiteX4" fmla="*/ 2743200 w 5512578"/>
              <a:gd name="connsiteY4" fmla="*/ 4763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578" h="6891337">
                <a:moveTo>
                  <a:pt x="2743200" y="4763"/>
                </a:moveTo>
                <a:lnTo>
                  <a:pt x="5511800" y="0"/>
                </a:lnTo>
                <a:cubicBezTo>
                  <a:pt x="5515769" y="2290762"/>
                  <a:pt x="5503068" y="4600575"/>
                  <a:pt x="5507037" y="6891337"/>
                </a:cubicBezTo>
                <a:lnTo>
                  <a:pt x="0" y="6884194"/>
                </a:lnTo>
                <a:lnTo>
                  <a:pt x="2743200" y="4763"/>
                </a:lnTo>
                <a:close/>
              </a:path>
            </a:pathLst>
          </a:custGeom>
        </p:spPr>
        <p:txBody>
          <a:bodyPr/>
          <a:lstStyle/>
          <a:p>
            <a:endParaRPr lang="en-US"/>
          </a:p>
        </p:txBody>
      </p:sp>
      <p:pic>
        <p:nvPicPr>
          <p:cNvPr id="12" name="Picture 11"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sp>
        <p:nvSpPr>
          <p:cNvPr id="15"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a:t>SAMPLE SECTION DIVIDER</a:t>
            </a:r>
          </a:p>
        </p:txBody>
      </p:sp>
      <p:sp>
        <p:nvSpPr>
          <p:cNvPr id="1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 quam dolor. </a:t>
            </a:r>
            <a:r>
              <a:rPr lang="en-US" err="1"/>
              <a:t>Donec</a:t>
            </a:r>
            <a:r>
              <a:rPr lang="en-US"/>
              <a:t> </a:t>
            </a:r>
            <a:r>
              <a:rPr lang="en-US" err="1"/>
              <a:t>luctus</a:t>
            </a:r>
            <a:r>
              <a:rPr lang="en-US"/>
              <a:t> </a:t>
            </a:r>
            <a:r>
              <a:rPr lang="en-US" err="1"/>
              <a:t>neque</a:t>
            </a:r>
            <a:r>
              <a:rPr lang="en-US"/>
              <a:t> dui.</a:t>
            </a:r>
          </a:p>
          <a:p>
            <a:pPr lvl="0"/>
            <a:endParaRPr lang="en-US"/>
          </a:p>
        </p:txBody>
      </p:sp>
    </p:spTree>
    <p:extLst>
      <p:ext uri="{BB962C8B-B14F-4D97-AF65-F5344CB8AC3E}">
        <p14:creationId xmlns:p14="http://schemas.microsoft.com/office/powerpoint/2010/main" val="212340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 2">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a:t>SAMPLE</a:t>
            </a:r>
            <a:br>
              <a:rPr lang="en-US"/>
            </a:br>
            <a:r>
              <a:rPr lang="en-US"/>
              <a:t>PRESENTATION</a:t>
            </a:r>
            <a:br>
              <a:rPr lang="en-US"/>
            </a:br>
            <a:r>
              <a:rPr lang="en-US"/>
              <a:t>TITLE</a:t>
            </a:r>
          </a:p>
        </p:txBody>
      </p:sp>
      <p:sp>
        <p:nvSpPr>
          <p:cNvPr id="7"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a:t>Place for date, name of presenter, or sub-heading</a:t>
            </a:r>
          </a:p>
        </p:txBody>
      </p:sp>
    </p:spTree>
    <p:extLst>
      <p:ext uri="{BB962C8B-B14F-4D97-AF65-F5344CB8AC3E}">
        <p14:creationId xmlns:p14="http://schemas.microsoft.com/office/powerpoint/2010/main" val="2548108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6" name="Text Placeholder 11"/>
          <p:cNvSpPr>
            <a:spLocks noGrp="1"/>
          </p:cNvSpPr>
          <p:nvPr>
            <p:ph type="body" sz="quarter" idx="12" hasCustomPrompt="1"/>
          </p:nvPr>
        </p:nvSpPr>
        <p:spPr>
          <a:xfrm>
            <a:off x="641452" y="1944476"/>
            <a:ext cx="3912406" cy="4088024"/>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endParaRPr lang="en-US"/>
          </a:p>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endParaRPr lang="en-US" err="1"/>
          </a:p>
        </p:txBody>
      </p:sp>
    </p:spTree>
    <p:extLst>
      <p:ext uri="{BB962C8B-B14F-4D97-AF65-F5344CB8AC3E}">
        <p14:creationId xmlns:p14="http://schemas.microsoft.com/office/powerpoint/2010/main" val="497969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head with image">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6"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a:t>Sample sub-head</a:t>
            </a:r>
          </a:p>
        </p:txBody>
      </p:sp>
      <p:sp>
        <p:nvSpPr>
          <p:cNvPr id="10" name="Text Placeholder 11"/>
          <p:cNvSpPr>
            <a:spLocks noGrp="1"/>
          </p:cNvSpPr>
          <p:nvPr>
            <p:ph type="body" sz="quarter" idx="12" hasCustomPrompt="1"/>
          </p:nvPr>
        </p:nvSpPr>
        <p:spPr>
          <a:xfrm>
            <a:off x="641452" y="2325458"/>
            <a:ext cx="3912406" cy="3961042"/>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endParaRPr lang="en-US"/>
          </a:p>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endParaRPr lang="en-US" err="1"/>
          </a:p>
        </p:txBody>
      </p:sp>
    </p:spTree>
    <p:extLst>
      <p:ext uri="{BB962C8B-B14F-4D97-AF65-F5344CB8AC3E}">
        <p14:creationId xmlns:p14="http://schemas.microsoft.com/office/powerpoint/2010/main" val="556566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ustom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07063" y="0"/>
            <a:ext cx="3436937" cy="6858000"/>
          </a:xfrm>
          <a:prstGeom prst="rect">
            <a:avLst/>
          </a:prstGeom>
        </p:spPr>
        <p:txBody>
          <a:bodyPr/>
          <a:lstStyle/>
          <a:p>
            <a:endParaRPr lang="en-US"/>
          </a:p>
        </p:txBody>
      </p:sp>
      <p:sp>
        <p:nvSpPr>
          <p:cNvPr id="3" name="Rectangle 2"/>
          <p:cNvSpPr/>
          <p:nvPr userDrawn="1"/>
        </p:nvSpPr>
        <p:spPr>
          <a:xfrm>
            <a:off x="0" y="0"/>
            <a:ext cx="5707629" cy="6858000"/>
          </a:xfrm>
          <a:prstGeom prst="rect">
            <a:avLst/>
          </a:prstGeom>
          <a:solidFill>
            <a:srgbClr val="F0F1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11" name="Text Placeholder 11"/>
          <p:cNvSpPr>
            <a:spLocks noGrp="1"/>
          </p:cNvSpPr>
          <p:nvPr>
            <p:ph type="body" sz="quarter" idx="12" hasCustomPrompt="1"/>
          </p:nvPr>
        </p:nvSpPr>
        <p:spPr>
          <a:xfrm>
            <a:off x="641452" y="1944476"/>
            <a:ext cx="3912406" cy="4088024"/>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endParaRPr lang="en-US"/>
          </a:p>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endParaRPr lang="en-US" err="1"/>
          </a:p>
        </p:txBody>
      </p:sp>
    </p:spTree>
    <p:extLst>
      <p:ext uri="{BB962C8B-B14F-4D97-AF65-F5344CB8AC3E}">
        <p14:creationId xmlns:p14="http://schemas.microsoft.com/office/powerpoint/2010/main" val="3410696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head custom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07063" y="0"/>
            <a:ext cx="3436937" cy="6858000"/>
          </a:xfrm>
          <a:prstGeom prst="rect">
            <a:avLst/>
          </a:prstGeom>
        </p:spPr>
        <p:txBody>
          <a:bodyPr/>
          <a:lstStyle/>
          <a:p>
            <a:endParaRPr lang="en-US"/>
          </a:p>
        </p:txBody>
      </p:sp>
      <p:sp>
        <p:nvSpPr>
          <p:cNvPr id="3" name="Rectangle 2"/>
          <p:cNvSpPr/>
          <p:nvPr userDrawn="1"/>
        </p:nvSpPr>
        <p:spPr>
          <a:xfrm>
            <a:off x="0" y="0"/>
            <a:ext cx="5707629" cy="6858000"/>
          </a:xfrm>
          <a:prstGeom prst="rect">
            <a:avLst/>
          </a:prstGeom>
          <a:solidFill>
            <a:srgbClr val="F0F1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a:t>SAMPLE HEADLINE</a:t>
            </a:r>
          </a:p>
        </p:txBody>
      </p:sp>
      <p:sp>
        <p:nvSpPr>
          <p:cNvPr id="8" name="Text Placeholder 2"/>
          <p:cNvSpPr>
            <a:spLocks noGrp="1"/>
          </p:cNvSpPr>
          <p:nvPr>
            <p:ph type="body" sz="quarter" idx="12"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a:t>Sample sub-head</a:t>
            </a:r>
          </a:p>
        </p:txBody>
      </p:sp>
      <p:sp>
        <p:nvSpPr>
          <p:cNvPr id="12" name="Text Placeholder 11"/>
          <p:cNvSpPr>
            <a:spLocks noGrp="1"/>
          </p:cNvSpPr>
          <p:nvPr>
            <p:ph type="body" sz="quarter" idx="13" hasCustomPrompt="1"/>
          </p:nvPr>
        </p:nvSpPr>
        <p:spPr>
          <a:xfrm>
            <a:off x="641452" y="2325458"/>
            <a:ext cx="3912406" cy="3961042"/>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r>
              <a:rPr lang="en-US" err="1"/>
              <a:t>Nulla</a:t>
            </a:r>
            <a:r>
              <a:rPr lang="en-US"/>
              <a:t> </a:t>
            </a:r>
            <a:r>
              <a:rPr lang="en-US" err="1"/>
              <a:t>vehicula</a:t>
            </a:r>
            <a:r>
              <a:rPr lang="en-US"/>
              <a:t> </a:t>
            </a:r>
            <a:r>
              <a:rPr lang="en-US" err="1"/>
              <a:t>justo</a:t>
            </a:r>
            <a:r>
              <a:rPr lang="en-US"/>
              <a:t> non ligula </a:t>
            </a:r>
            <a:r>
              <a:rPr lang="en-US" err="1"/>
              <a:t>bibendum</a:t>
            </a:r>
            <a:r>
              <a:rPr lang="en-US"/>
              <a:t> </a:t>
            </a:r>
            <a:r>
              <a:rPr lang="en-US" err="1"/>
              <a:t>laoreet</a:t>
            </a:r>
            <a:r>
              <a:rPr lang="en-US"/>
              <a:t>. </a:t>
            </a:r>
          </a:p>
          <a:p>
            <a:pPr lvl="0"/>
            <a:r>
              <a:rPr lang="en-US" err="1"/>
              <a:t>Etiam</a:t>
            </a:r>
            <a:r>
              <a:rPr lang="en-US"/>
              <a:t> </a:t>
            </a:r>
            <a:r>
              <a:rPr lang="en-US" err="1"/>
              <a:t>gravida</a:t>
            </a:r>
            <a:r>
              <a:rPr lang="en-US"/>
              <a:t> </a:t>
            </a:r>
            <a:r>
              <a:rPr lang="en-US" err="1"/>
              <a:t>interdum</a:t>
            </a:r>
            <a:r>
              <a:rPr lang="en-US"/>
              <a:t> </a:t>
            </a:r>
            <a:r>
              <a:rPr lang="en-US" err="1"/>
              <a:t>bibendum</a:t>
            </a:r>
            <a:r>
              <a:rPr lang="en-US"/>
              <a:t>. </a:t>
            </a:r>
          </a:p>
          <a:p>
            <a:pPr lvl="0"/>
            <a:r>
              <a:rPr lang="en-US"/>
              <a:t>Integer </a:t>
            </a:r>
            <a:r>
              <a:rPr lang="en-US" err="1"/>
              <a:t>porta</a:t>
            </a:r>
            <a:r>
              <a:rPr lang="en-US"/>
              <a:t> id </a:t>
            </a:r>
            <a:r>
              <a:rPr lang="en-US" err="1"/>
              <a:t>tortor</a:t>
            </a:r>
            <a:r>
              <a:rPr lang="en-US"/>
              <a:t> sit </a:t>
            </a:r>
            <a:r>
              <a:rPr lang="en-US" err="1"/>
              <a:t>amet</a:t>
            </a:r>
            <a:r>
              <a:rPr lang="en-US"/>
              <a:t> </a:t>
            </a:r>
            <a:r>
              <a:rPr lang="en-US" err="1"/>
              <a:t>cursus</a:t>
            </a:r>
            <a:r>
              <a:rPr lang="en-US"/>
              <a:t>. </a:t>
            </a:r>
            <a:r>
              <a:rPr lang="en-US" err="1"/>
              <a:t>Duis</a:t>
            </a:r>
            <a:r>
              <a:rPr lang="en-US"/>
              <a:t> in </a:t>
            </a:r>
            <a:r>
              <a:rPr lang="en-US" err="1"/>
              <a:t>ornare</a:t>
            </a:r>
            <a:r>
              <a:rPr lang="en-US"/>
              <a:t> </a:t>
            </a:r>
            <a:r>
              <a:rPr lang="en-US" err="1"/>
              <a:t>nibh</a:t>
            </a:r>
            <a:r>
              <a:rPr lang="en-US"/>
              <a:t>.</a:t>
            </a:r>
          </a:p>
          <a:p>
            <a:pPr lvl="0"/>
            <a:r>
              <a:rPr lang="en-US" err="1"/>
              <a:t>Aenean</a:t>
            </a:r>
            <a:r>
              <a:rPr lang="en-US"/>
              <a:t> </a:t>
            </a:r>
            <a:r>
              <a:rPr lang="en-US" err="1"/>
              <a:t>elit</a:t>
            </a:r>
            <a:r>
              <a:rPr lang="en-US"/>
              <a:t> mi, </a:t>
            </a:r>
            <a:r>
              <a:rPr lang="en-US" err="1"/>
              <a:t>cursus</a:t>
            </a:r>
            <a:r>
              <a:rPr lang="en-US"/>
              <a:t> ac </a:t>
            </a:r>
            <a:r>
              <a:rPr lang="en-US" err="1"/>
              <a:t>elit</a:t>
            </a:r>
            <a:r>
              <a:rPr lang="en-US"/>
              <a:t> </a:t>
            </a:r>
            <a:r>
              <a:rPr lang="en-US" err="1"/>
              <a:t>eu</a:t>
            </a:r>
            <a:r>
              <a:rPr lang="en-US"/>
              <a:t>, </a:t>
            </a:r>
            <a:r>
              <a:rPr lang="en-US" err="1"/>
              <a:t>mollis</a:t>
            </a:r>
            <a:r>
              <a:rPr lang="en-US"/>
              <a:t> </a:t>
            </a:r>
            <a:r>
              <a:rPr lang="en-US" err="1"/>
              <a:t>vulputate</a:t>
            </a:r>
            <a:r>
              <a:rPr lang="en-US"/>
              <a:t> quam.</a:t>
            </a:r>
          </a:p>
          <a:p>
            <a:pPr lvl="0"/>
            <a:r>
              <a:rPr lang="en-US"/>
              <a:t>Nam id dictum </a:t>
            </a:r>
            <a:r>
              <a:rPr lang="en-US" err="1"/>
              <a:t>tellus</a:t>
            </a:r>
            <a:r>
              <a:rPr lang="en-US"/>
              <a:t>. </a:t>
            </a:r>
            <a:r>
              <a:rPr lang="en-US" err="1"/>
              <a:t>Duis</a:t>
            </a:r>
            <a:r>
              <a:rPr lang="en-US"/>
              <a:t> </a:t>
            </a:r>
            <a:r>
              <a:rPr lang="en-US" err="1"/>
              <a:t>accumsan</a:t>
            </a:r>
            <a:r>
              <a:rPr lang="en-US"/>
              <a:t> </a:t>
            </a:r>
            <a:r>
              <a:rPr lang="en-US" err="1"/>
              <a:t>ipsum</a:t>
            </a:r>
            <a:r>
              <a:rPr lang="en-US"/>
              <a:t> </a:t>
            </a:r>
            <a:r>
              <a:rPr lang="en-US" err="1"/>
              <a:t>vel</a:t>
            </a:r>
            <a:r>
              <a:rPr lang="en-US"/>
              <a:t> </a:t>
            </a:r>
            <a:r>
              <a:rPr lang="en-US" err="1"/>
              <a:t>mauris</a:t>
            </a:r>
            <a:endParaRPr lang="en-US"/>
          </a:p>
          <a:p>
            <a:pPr lvl="0"/>
            <a:r>
              <a:rPr lang="en-US" err="1"/>
              <a:t>Lorem</a:t>
            </a:r>
            <a:r>
              <a:rPr lang="en-US"/>
              <a:t> </a:t>
            </a:r>
            <a:r>
              <a:rPr lang="en-US" err="1"/>
              <a:t>ipsum</a:t>
            </a:r>
            <a:r>
              <a:rPr lang="en-US"/>
              <a:t> dolor sit </a:t>
            </a:r>
            <a:r>
              <a:rPr lang="en-US" err="1"/>
              <a:t>amet</a:t>
            </a:r>
            <a:r>
              <a:rPr lang="en-US"/>
              <a:t>,</a:t>
            </a:r>
          </a:p>
          <a:p>
            <a:pPr lvl="0"/>
            <a:r>
              <a:rPr lang="en-US" err="1"/>
              <a:t>Consectetur</a:t>
            </a:r>
            <a:r>
              <a:rPr lang="en-US"/>
              <a:t> </a:t>
            </a:r>
            <a:r>
              <a:rPr lang="en-US" err="1"/>
              <a:t>adipiscing</a:t>
            </a:r>
            <a:r>
              <a:rPr lang="en-US"/>
              <a:t> </a:t>
            </a:r>
            <a:r>
              <a:rPr lang="en-US" err="1"/>
              <a:t>elit</a:t>
            </a:r>
            <a:r>
              <a:rPr lang="en-US"/>
              <a:t>.</a:t>
            </a:r>
          </a:p>
          <a:p>
            <a:pPr lvl="0"/>
            <a:endParaRPr lang="en-US" err="1"/>
          </a:p>
        </p:txBody>
      </p:sp>
    </p:spTree>
    <p:extLst>
      <p:ext uri="{BB962C8B-B14F-4D97-AF65-F5344CB8AC3E}">
        <p14:creationId xmlns:p14="http://schemas.microsoft.com/office/powerpoint/2010/main" val="148752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a:t>SAMPLE</a:t>
            </a:r>
            <a:br>
              <a:rPr lang="en-US"/>
            </a:br>
            <a:r>
              <a:rPr lang="en-US"/>
              <a:t>PRESENTATION</a:t>
            </a:r>
            <a:br>
              <a:rPr lang="en-US"/>
            </a:br>
            <a:r>
              <a:rPr lang="en-US"/>
              <a:t>TITLE</a:t>
            </a:r>
          </a:p>
        </p:txBody>
      </p:sp>
      <p:sp>
        <p:nvSpPr>
          <p:cNvPr id="9"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a:t>Place for date, name of presenter, or sub-heading</a:t>
            </a:r>
          </a:p>
        </p:txBody>
      </p:sp>
    </p:spTree>
    <p:extLst>
      <p:ext uri="{BB962C8B-B14F-4D97-AF65-F5344CB8AC3E}">
        <p14:creationId xmlns:p14="http://schemas.microsoft.com/office/powerpoint/2010/main" val="69180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 4">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a:t>SAMPLE</a:t>
            </a:r>
            <a:br>
              <a:rPr lang="en-US"/>
            </a:br>
            <a:r>
              <a:rPr lang="en-US"/>
              <a:t>PRESENTATION</a:t>
            </a:r>
            <a:br>
              <a:rPr lang="en-US"/>
            </a:br>
            <a:r>
              <a:rPr lang="en-US"/>
              <a:t>TITLE</a:t>
            </a:r>
          </a:p>
        </p:txBody>
      </p:sp>
      <p:sp>
        <p:nvSpPr>
          <p:cNvPr id="9"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a:t>Place for date, name of presenter, or sub-heading</a:t>
            </a:r>
          </a:p>
        </p:txBody>
      </p:sp>
    </p:spTree>
    <p:extLst>
      <p:ext uri="{BB962C8B-B14F-4D97-AF65-F5344CB8AC3E}">
        <p14:creationId xmlns:p14="http://schemas.microsoft.com/office/powerpoint/2010/main" val="177922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 5">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a:t>SAMPLE</a:t>
            </a:r>
            <a:br>
              <a:rPr lang="en-US"/>
            </a:br>
            <a:r>
              <a:rPr lang="en-US"/>
              <a:t>PRESENTATION</a:t>
            </a:r>
            <a:br>
              <a:rPr lang="en-US"/>
            </a:br>
            <a:r>
              <a:rPr lang="en-US"/>
              <a:t>TITLE</a:t>
            </a:r>
          </a:p>
        </p:txBody>
      </p:sp>
      <p:sp>
        <p:nvSpPr>
          <p:cNvPr id="5"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a:t>Place for date, name of presenter, or sub-heading</a:t>
            </a:r>
          </a:p>
        </p:txBody>
      </p:sp>
    </p:spTree>
    <p:extLst>
      <p:ext uri="{BB962C8B-B14F-4D97-AF65-F5344CB8AC3E}">
        <p14:creationId xmlns:p14="http://schemas.microsoft.com/office/powerpoint/2010/main" val="221677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imag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3648870" y="-19050"/>
            <a:ext cx="5512578" cy="6891337"/>
          </a:xfrm>
          <a:custGeom>
            <a:avLst/>
            <a:gdLst>
              <a:gd name="connsiteX0" fmla="*/ 0 w 5554662"/>
              <a:gd name="connsiteY0" fmla="*/ 0 h 6858000"/>
              <a:gd name="connsiteX1" fmla="*/ 5554662 w 5554662"/>
              <a:gd name="connsiteY1" fmla="*/ 0 h 6858000"/>
              <a:gd name="connsiteX2" fmla="*/ 5554662 w 5554662"/>
              <a:gd name="connsiteY2" fmla="*/ 6858000 h 6858000"/>
              <a:gd name="connsiteX3" fmla="*/ 0 w 5554662"/>
              <a:gd name="connsiteY3" fmla="*/ 6858000 h 6858000"/>
              <a:gd name="connsiteX4" fmla="*/ 0 w 5554662"/>
              <a:gd name="connsiteY4" fmla="*/ 0 h 6858000"/>
              <a:gd name="connsiteX0" fmla="*/ 2819400 w 5554662"/>
              <a:gd name="connsiteY0" fmla="*/ 0 h 6867525"/>
              <a:gd name="connsiteX1" fmla="*/ 5554662 w 5554662"/>
              <a:gd name="connsiteY1" fmla="*/ 9525 h 6867525"/>
              <a:gd name="connsiteX2" fmla="*/ 5554662 w 5554662"/>
              <a:gd name="connsiteY2" fmla="*/ 6867525 h 6867525"/>
              <a:gd name="connsiteX3" fmla="*/ 0 w 5554662"/>
              <a:gd name="connsiteY3" fmla="*/ 6867525 h 6867525"/>
              <a:gd name="connsiteX4" fmla="*/ 2819400 w 5554662"/>
              <a:gd name="connsiteY4" fmla="*/ 0 h 6867525"/>
              <a:gd name="connsiteX0" fmla="*/ 2759869 w 5495131"/>
              <a:gd name="connsiteY0" fmla="*/ 0 h 6874669"/>
              <a:gd name="connsiteX1" fmla="*/ 5495131 w 5495131"/>
              <a:gd name="connsiteY1" fmla="*/ 9525 h 6874669"/>
              <a:gd name="connsiteX2" fmla="*/ 5495131 w 5495131"/>
              <a:gd name="connsiteY2" fmla="*/ 6867525 h 6874669"/>
              <a:gd name="connsiteX3" fmla="*/ 0 w 5495131"/>
              <a:gd name="connsiteY3" fmla="*/ 6874669 h 6874669"/>
              <a:gd name="connsiteX4" fmla="*/ 2759869 w 5495131"/>
              <a:gd name="connsiteY4" fmla="*/ 0 h 6874669"/>
              <a:gd name="connsiteX0" fmla="*/ 2759869 w 5507037"/>
              <a:gd name="connsiteY0" fmla="*/ 0 h 6881812"/>
              <a:gd name="connsiteX1" fmla="*/ 5495131 w 5507037"/>
              <a:gd name="connsiteY1" fmla="*/ 9525 h 6881812"/>
              <a:gd name="connsiteX2" fmla="*/ 5507037 w 5507037"/>
              <a:gd name="connsiteY2" fmla="*/ 6881812 h 6881812"/>
              <a:gd name="connsiteX3" fmla="*/ 0 w 5507037"/>
              <a:gd name="connsiteY3" fmla="*/ 6874669 h 6881812"/>
              <a:gd name="connsiteX4" fmla="*/ 2759869 w 5507037"/>
              <a:gd name="connsiteY4" fmla="*/ 0 h 6881812"/>
              <a:gd name="connsiteX0" fmla="*/ 2743200 w 5507037"/>
              <a:gd name="connsiteY0" fmla="*/ 0 h 6886574"/>
              <a:gd name="connsiteX1" fmla="*/ 5495131 w 5507037"/>
              <a:gd name="connsiteY1" fmla="*/ 14287 h 6886574"/>
              <a:gd name="connsiteX2" fmla="*/ 5507037 w 5507037"/>
              <a:gd name="connsiteY2" fmla="*/ 6886574 h 6886574"/>
              <a:gd name="connsiteX3" fmla="*/ 0 w 5507037"/>
              <a:gd name="connsiteY3" fmla="*/ 6879431 h 6886574"/>
              <a:gd name="connsiteX4" fmla="*/ 2743200 w 5507037"/>
              <a:gd name="connsiteY4" fmla="*/ 0 h 6886574"/>
              <a:gd name="connsiteX0" fmla="*/ 2743200 w 5512578"/>
              <a:gd name="connsiteY0" fmla="*/ 4763 h 6891337"/>
              <a:gd name="connsiteX1" fmla="*/ 5511800 w 5512578"/>
              <a:gd name="connsiteY1" fmla="*/ 0 h 6891337"/>
              <a:gd name="connsiteX2" fmla="*/ 5507037 w 5512578"/>
              <a:gd name="connsiteY2" fmla="*/ 6891337 h 6891337"/>
              <a:gd name="connsiteX3" fmla="*/ 0 w 5512578"/>
              <a:gd name="connsiteY3" fmla="*/ 6884194 h 6891337"/>
              <a:gd name="connsiteX4" fmla="*/ 2743200 w 5512578"/>
              <a:gd name="connsiteY4" fmla="*/ 4763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578" h="6891337">
                <a:moveTo>
                  <a:pt x="2743200" y="4763"/>
                </a:moveTo>
                <a:lnTo>
                  <a:pt x="5511800" y="0"/>
                </a:lnTo>
                <a:cubicBezTo>
                  <a:pt x="5515769" y="2290762"/>
                  <a:pt x="5503068" y="4600575"/>
                  <a:pt x="5507037" y="6891337"/>
                </a:cubicBezTo>
                <a:lnTo>
                  <a:pt x="0" y="6884194"/>
                </a:lnTo>
                <a:lnTo>
                  <a:pt x="2743200" y="4763"/>
                </a:lnTo>
                <a:close/>
              </a:path>
            </a:pathLst>
          </a:custGeom>
        </p:spPr>
        <p:txBody>
          <a:bodyPr/>
          <a:lstStyle/>
          <a:p>
            <a:endParaRPr lang="en-US"/>
          </a:p>
        </p:txBody>
      </p:sp>
      <p:pic>
        <p:nvPicPr>
          <p:cNvPr id="5" name="Picture 4"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grpSp>
        <p:nvGrpSpPr>
          <p:cNvPr id="6" name="Group 5"/>
          <p:cNvGrpSpPr>
            <a:grpSpLocks noChangeAspect="1"/>
          </p:cNvGrpSpPr>
          <p:nvPr userDrawn="1"/>
        </p:nvGrpSpPr>
        <p:grpSpPr>
          <a:xfrm>
            <a:off x="0" y="0"/>
            <a:ext cx="6400800" cy="6858000"/>
            <a:chOff x="0" y="0"/>
            <a:chExt cx="6400800" cy="6858000"/>
          </a:xfrm>
          <a:solidFill>
            <a:srgbClr val="272B38"/>
          </a:solidFill>
        </p:grpSpPr>
        <p:sp>
          <p:nvSpPr>
            <p:cNvPr id="7"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a:t>SAMPLE</a:t>
            </a:r>
            <a:br>
              <a:rPr lang="en-US"/>
            </a:br>
            <a:r>
              <a:rPr lang="en-US"/>
              <a:t>PRESENTATION</a:t>
            </a:r>
            <a:br>
              <a:rPr lang="en-US"/>
            </a:br>
            <a:r>
              <a:rPr lang="en-US"/>
              <a:t>TITLE</a:t>
            </a:r>
          </a:p>
        </p:txBody>
      </p:sp>
      <p:sp>
        <p:nvSpPr>
          <p:cNvPr id="4"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a:t>Place for date, name of presenter, or sub-heading</a:t>
            </a:r>
          </a:p>
        </p:txBody>
      </p:sp>
    </p:spTree>
    <p:extLst>
      <p:ext uri="{BB962C8B-B14F-4D97-AF65-F5344CB8AC3E}">
        <p14:creationId xmlns:p14="http://schemas.microsoft.com/office/powerpoint/2010/main" val="52409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 of Traditional Lands">
    <p:spTree>
      <p:nvGrpSpPr>
        <p:cNvPr id="1" name=""/>
        <p:cNvGrpSpPr/>
        <p:nvPr/>
      </p:nvGrpSpPr>
      <p:grpSpPr>
        <a:xfrm>
          <a:off x="0" y="0"/>
          <a:ext cx="0" cy="0"/>
          <a:chOff x="0" y="0"/>
          <a:chExt cx="0" cy="0"/>
        </a:xfrm>
      </p:grpSpPr>
      <p:pic>
        <p:nvPicPr>
          <p:cNvPr id="5" name="Picture 4"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sp>
        <p:nvSpPr>
          <p:cNvPr id="9" name="TextBox 8"/>
          <p:cNvSpPr txBox="1"/>
          <p:nvPr userDrawn="1"/>
        </p:nvSpPr>
        <p:spPr>
          <a:xfrm>
            <a:off x="371605" y="1713131"/>
            <a:ext cx="4275210" cy="4801314"/>
          </a:xfrm>
          <a:prstGeom prst="rect">
            <a:avLst/>
          </a:prstGeom>
          <a:noFill/>
        </p:spPr>
        <p:txBody>
          <a:bodyPr wrap="square" rtlCol="0">
            <a:spAutoFit/>
          </a:bodyPr>
          <a:lstStyle/>
          <a:p>
            <a:r>
              <a:rPr lang="en-US" sz="1800" b="0" i="0" u="none" strike="noStrike" kern="1200" baseline="0">
                <a:solidFill>
                  <a:srgbClr val="313645"/>
                </a:solidFill>
                <a:latin typeface="+mn-lt"/>
                <a:ea typeface="+mn-ea"/>
                <a:cs typeface="+mn-cs"/>
              </a:rPr>
              <a:t>Royal Roads University acknowledges that the campus is located on the traditional lands of the Xwsepsum (Esquimalt) and </a:t>
            </a:r>
            <a:r>
              <a:rPr lang="en-US" sz="1800" b="0" i="0" u="none" strike="noStrike" kern="1200" baseline="0" err="1">
                <a:solidFill>
                  <a:srgbClr val="313645"/>
                </a:solidFill>
                <a:latin typeface="+mn-lt"/>
                <a:ea typeface="+mn-ea"/>
                <a:cs typeface="+mn-cs"/>
              </a:rPr>
              <a:t>Lekwungen</a:t>
            </a:r>
            <a:r>
              <a:rPr lang="en-US" sz="1800" b="0" i="0" u="none" strike="noStrike" kern="1200" baseline="0">
                <a:solidFill>
                  <a:srgbClr val="313645"/>
                </a:solidFill>
                <a:latin typeface="+mn-lt"/>
                <a:ea typeface="+mn-ea"/>
                <a:cs typeface="+mn-cs"/>
              </a:rPr>
              <a:t> (Songhees) ancestors and families who have lived here for thousands </a:t>
            </a:r>
          </a:p>
          <a:p>
            <a:r>
              <a:rPr lang="en-US" sz="1800" b="0" i="0" u="none" strike="noStrike" kern="1200" baseline="0">
                <a:solidFill>
                  <a:srgbClr val="313645"/>
                </a:solidFill>
                <a:latin typeface="+mn-lt"/>
                <a:ea typeface="+mn-ea"/>
                <a:cs typeface="+mn-cs"/>
              </a:rPr>
              <a:t>of years.</a:t>
            </a:r>
          </a:p>
          <a:p>
            <a:r>
              <a:rPr lang="en-US" sz="1800" b="0" i="0" u="none" strike="noStrike" kern="1200" baseline="0">
                <a:solidFill>
                  <a:srgbClr val="313645"/>
                </a:solidFill>
                <a:latin typeface="+mn-lt"/>
                <a:ea typeface="+mn-ea"/>
                <a:cs typeface="+mn-cs"/>
              </a:rPr>
              <a:t> </a:t>
            </a:r>
            <a:endParaRPr lang="en-CA" sz="1800" b="0" i="0" u="none" strike="noStrike" kern="1200" baseline="0">
              <a:solidFill>
                <a:srgbClr val="313645"/>
              </a:solidFill>
              <a:latin typeface="+mn-lt"/>
              <a:ea typeface="+mn-ea"/>
              <a:cs typeface="+mn-cs"/>
            </a:endParaRPr>
          </a:p>
          <a:p>
            <a:r>
              <a:rPr lang="en-US" sz="1800" b="0" i="0" u="none" strike="noStrike" kern="1200" baseline="0">
                <a:solidFill>
                  <a:srgbClr val="313645"/>
                </a:solidFill>
                <a:latin typeface="+mn-lt"/>
                <a:ea typeface="+mn-ea"/>
                <a:cs typeface="+mn-cs"/>
              </a:rPr>
              <a:t>This land has been part of the fabric of the life of Indigenous communities long before Hatley Castle was built, and it will be long into the future. It is with gratitude that we now learn and work here, where the past, present and future of Indigenous and</a:t>
            </a:r>
            <a:br>
              <a:rPr lang="en-US" sz="1800" b="0" i="0" u="none" strike="noStrike" kern="1200" baseline="0">
                <a:solidFill>
                  <a:srgbClr val="313645"/>
                </a:solidFill>
                <a:latin typeface="+mn-lt"/>
                <a:ea typeface="+mn-ea"/>
                <a:cs typeface="+mn-cs"/>
              </a:rPr>
            </a:br>
            <a:r>
              <a:rPr lang="en-US" sz="1800" b="0" i="0" u="none" strike="noStrike" kern="1200" baseline="0">
                <a:solidFill>
                  <a:srgbClr val="313645"/>
                </a:solidFill>
                <a:latin typeface="+mn-lt"/>
                <a:ea typeface="+mn-ea"/>
                <a:cs typeface="+mn-cs"/>
              </a:rPr>
              <a:t>non-Indigenous students, faculty and</a:t>
            </a:r>
            <a:br>
              <a:rPr lang="en-US" sz="1800" b="0" i="0" u="none" strike="noStrike" kern="1200" baseline="0">
                <a:solidFill>
                  <a:srgbClr val="313645"/>
                </a:solidFill>
                <a:latin typeface="+mn-lt"/>
                <a:ea typeface="+mn-ea"/>
                <a:cs typeface="+mn-cs"/>
              </a:rPr>
            </a:br>
            <a:r>
              <a:rPr lang="en-US" sz="1800" b="0" i="0" u="none" strike="noStrike" kern="1200" baseline="0">
                <a:solidFill>
                  <a:srgbClr val="313645"/>
                </a:solidFill>
                <a:latin typeface="+mn-lt"/>
                <a:ea typeface="+mn-ea"/>
                <a:cs typeface="+mn-cs"/>
              </a:rPr>
              <a:t>staff come together.</a:t>
            </a:r>
            <a:endParaRPr lang="en-CA" sz="1800" b="0" i="0" u="none" strike="noStrike" kern="1200" baseline="0">
              <a:solidFill>
                <a:srgbClr val="313645"/>
              </a:solidFill>
              <a:latin typeface="+mn-lt"/>
              <a:ea typeface="+mn-ea"/>
              <a:cs typeface="+mn-cs"/>
            </a:endParaRPr>
          </a:p>
          <a:p>
            <a:endParaRPr lang="en-US" sz="1800" b="0" i="0" u="none" strike="noStrike" kern="1200" baseline="0">
              <a:solidFill>
                <a:srgbClr val="313645"/>
              </a:solidFill>
              <a:latin typeface="+mn-lt"/>
              <a:ea typeface="+mn-ea"/>
              <a:cs typeface="+mn-cs"/>
            </a:endParaRPr>
          </a:p>
          <a:p>
            <a:r>
              <a:rPr lang="en-US" sz="1800" b="0" i="0" u="none" strike="noStrike" kern="1200" baseline="0" err="1">
                <a:solidFill>
                  <a:srgbClr val="313645"/>
                </a:solidFill>
                <a:latin typeface="+mn-lt"/>
                <a:ea typeface="+mn-ea"/>
                <a:cs typeface="+mn-cs"/>
              </a:rPr>
              <a:t>Hay'sxw'qa</a:t>
            </a:r>
            <a:r>
              <a:rPr lang="en-US" sz="1800" b="0" i="0" u="none" strike="noStrike" kern="1200" baseline="0">
                <a:solidFill>
                  <a:srgbClr val="313645"/>
                </a:solidFill>
                <a:latin typeface="+mn-lt"/>
                <a:ea typeface="+mn-ea"/>
                <a:cs typeface="+mn-cs"/>
              </a:rPr>
              <a:t> </a:t>
            </a:r>
            <a:r>
              <a:rPr lang="en-US" sz="1800" b="0" i="0" u="none" strike="noStrike" kern="1200" baseline="0" err="1">
                <a:solidFill>
                  <a:srgbClr val="313645"/>
                </a:solidFill>
                <a:latin typeface="+mn-lt"/>
                <a:ea typeface="+mn-ea"/>
                <a:cs typeface="+mn-cs"/>
              </a:rPr>
              <a:t>si'em</a:t>
            </a:r>
            <a:r>
              <a:rPr lang="en-US" sz="1800" b="0" i="0" u="none" strike="noStrike" kern="1200" baseline="0">
                <a:solidFill>
                  <a:srgbClr val="313645"/>
                </a:solidFill>
                <a:latin typeface="+mn-lt"/>
                <a:ea typeface="+mn-ea"/>
                <a:cs typeface="+mn-cs"/>
              </a:rPr>
              <a:t>!</a:t>
            </a:r>
            <a:endParaRPr lang="en-CA" sz="1800" b="0" i="0" u="none" strike="noStrike" kern="1200" baseline="0">
              <a:solidFill>
                <a:srgbClr val="313645"/>
              </a:solidFill>
              <a:latin typeface="+mn-lt"/>
              <a:ea typeface="+mn-ea"/>
              <a:cs typeface="+mn-cs"/>
            </a:endParaRPr>
          </a:p>
        </p:txBody>
      </p:sp>
      <p:sp>
        <p:nvSpPr>
          <p:cNvPr id="11" name="Rectangle 10"/>
          <p:cNvSpPr/>
          <p:nvPr userDrawn="1"/>
        </p:nvSpPr>
        <p:spPr>
          <a:xfrm>
            <a:off x="371605" y="731818"/>
            <a:ext cx="4406190" cy="830997"/>
          </a:xfrm>
          <a:prstGeom prst="rect">
            <a:avLst/>
          </a:prstGeom>
        </p:spPr>
        <p:txBody>
          <a:bodyPr wrap="square">
            <a:spAutoFit/>
          </a:bodyPr>
          <a:lstStyle/>
          <a:p>
            <a:r>
              <a:rPr lang="en-US" sz="2400" b="1" i="0" u="none" strike="noStrike" kern="1200" baseline="0">
                <a:solidFill>
                  <a:srgbClr val="2BA9B9"/>
                </a:solidFill>
                <a:latin typeface="Verdana" panose="020B0604030504040204" pitchFamily="34" charset="0"/>
                <a:ea typeface="Verdana" panose="020B0604030504040204" pitchFamily="34" charset="0"/>
                <a:cs typeface="Verdana" panose="020B0604030504040204" pitchFamily="34" charset="0"/>
              </a:rPr>
              <a:t>ACKNOWLEDGMENT OF TRADITIONAL LANDS</a:t>
            </a:r>
          </a:p>
        </p:txBody>
      </p:sp>
    </p:spTree>
    <p:extLst>
      <p:ext uri="{BB962C8B-B14F-4D97-AF65-F5344CB8AC3E}">
        <p14:creationId xmlns:p14="http://schemas.microsoft.com/office/powerpoint/2010/main" val="268024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opt 1">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a:t>SAMPLE SECTION DIVIDER</a:t>
            </a:r>
          </a:p>
        </p:txBody>
      </p:sp>
      <p:sp>
        <p:nvSpPr>
          <p:cNvPr id="5"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 quam dolor. </a:t>
            </a:r>
            <a:r>
              <a:rPr lang="en-US" err="1"/>
              <a:t>Donec</a:t>
            </a:r>
            <a:r>
              <a:rPr lang="en-US"/>
              <a:t> </a:t>
            </a:r>
            <a:r>
              <a:rPr lang="en-US" err="1"/>
              <a:t>luctus</a:t>
            </a:r>
            <a:r>
              <a:rPr lang="en-US"/>
              <a:t> </a:t>
            </a:r>
            <a:r>
              <a:rPr lang="en-US" err="1"/>
              <a:t>neque</a:t>
            </a:r>
            <a:r>
              <a:rPr lang="en-US"/>
              <a:t> dui.</a:t>
            </a:r>
          </a:p>
          <a:p>
            <a:pPr lvl="0"/>
            <a:endParaRPr lang="en-US"/>
          </a:p>
        </p:txBody>
      </p:sp>
    </p:spTree>
    <p:extLst>
      <p:ext uri="{BB962C8B-B14F-4D97-AF65-F5344CB8AC3E}">
        <p14:creationId xmlns:p14="http://schemas.microsoft.com/office/powerpoint/2010/main" val="3206640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opt 2">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a:t>SAMPLE SECTION DIVIDER</a:t>
            </a:r>
          </a:p>
        </p:txBody>
      </p:sp>
      <p:sp>
        <p:nvSpPr>
          <p:cNvPr id="10"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 quam dolor. </a:t>
            </a:r>
            <a:r>
              <a:rPr lang="en-US" err="1"/>
              <a:t>Donec</a:t>
            </a:r>
            <a:r>
              <a:rPr lang="en-US"/>
              <a:t> </a:t>
            </a:r>
            <a:r>
              <a:rPr lang="en-US" err="1"/>
              <a:t>luctus</a:t>
            </a:r>
            <a:r>
              <a:rPr lang="en-US"/>
              <a:t> </a:t>
            </a:r>
            <a:r>
              <a:rPr lang="en-US" err="1"/>
              <a:t>neque</a:t>
            </a:r>
            <a:r>
              <a:rPr lang="en-US"/>
              <a:t> dui.</a:t>
            </a:r>
          </a:p>
          <a:p>
            <a:pPr lvl="0"/>
            <a:endParaRPr lang="en-US"/>
          </a:p>
        </p:txBody>
      </p:sp>
    </p:spTree>
    <p:extLst>
      <p:ext uri="{BB962C8B-B14F-4D97-AF65-F5344CB8AC3E}">
        <p14:creationId xmlns:p14="http://schemas.microsoft.com/office/powerpoint/2010/main" val="1918736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2.jpe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3.jpeg"/><Relationship Id="rId4" Type="http://schemas.openxmlformats.org/officeDocument/2006/relationships/image" Target="../media/image12.jpe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538007"/>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6-3969_Corporate - Powerpoint Template Refresh_Section_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00119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Section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304894"/>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0" y="0"/>
            <a:ext cx="6400800" cy="6858000"/>
            <a:chOff x="0" y="0"/>
            <a:chExt cx="6400800" cy="6858000"/>
          </a:xfrm>
          <a:solidFill>
            <a:srgbClr val="F0F1EE"/>
          </a:solidFill>
        </p:grpSpPr>
        <p:sp>
          <p:nvSpPr>
            <p:cNvPr id="3"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0" y="-1"/>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332984"/>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16-3969_Corporate - Powerpoint Template Refresh_BKG.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2326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43"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BK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1205_LICex-16.jpg"/>
          <p:cNvPicPr>
            <a:picLocks noChangeAspect="1"/>
          </p:cNvPicPr>
          <p:nvPr/>
        </p:nvPicPr>
        <p:blipFill rotWithShape="1">
          <a:blip r:embed="rId5">
            <a:alphaModFix/>
            <a:extLst>
              <a:ext uri="{28A0092B-C50C-407E-A947-70E740481C1C}">
                <a14:useLocalDpi xmlns:a14="http://schemas.microsoft.com/office/drawing/2010/main"/>
              </a:ext>
            </a:extLst>
          </a:blip>
          <a:srcRect l="11215" t="1795" r="15971" b="1668"/>
          <a:stretch/>
        </p:blipFill>
        <p:spPr>
          <a:xfrm>
            <a:off x="5707630" y="0"/>
            <a:ext cx="3436370" cy="6858000"/>
          </a:xfrm>
          <a:prstGeom prst="rect">
            <a:avLst/>
          </a:prstGeom>
        </p:spPr>
      </p:pic>
    </p:spTree>
    <p:extLst>
      <p:ext uri="{BB962C8B-B14F-4D97-AF65-F5344CB8AC3E}">
        <p14:creationId xmlns:p14="http://schemas.microsoft.com/office/powerpoint/2010/main" val="3738582420"/>
      </p:ext>
    </p:extLst>
  </p:cSld>
  <p:clrMap bg1="lt1" tx1="dk1" bg2="lt2" tx2="dk2" accent1="accent1" accent2="accent2" accent3="accent3" accent4="accent4" accent5="accent5" accent6="accent6" hlink="hlink" folHlink="folHlink"/>
  <p:sldLayoutIdLst>
    <p:sldLayoutId id="2147483728" r:id="rId1"/>
    <p:sldLayoutId id="214748372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26052"/>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6-3969_Corporate - Powerpoint Template Refresh_TitleScreen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005787"/>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692591"/>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038662"/>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152974"/>
      </p:ext>
    </p:extLst>
  </p:cSld>
  <p:clrMap bg1="lt1" tx1="dk1" bg2="lt2" tx2="dk2" accent1="accent1" accent2="accent2" accent3="accent3" accent4="accent4" accent5="accent5" accent6="accent6" hlink="hlink" folHlink="folHlink"/>
  <p:sldLayoutIdLst>
    <p:sldLayoutId id="214748374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0" y="0"/>
            <a:ext cx="6400800" cy="6858000"/>
            <a:chOff x="0" y="0"/>
            <a:chExt cx="6400800" cy="6858000"/>
          </a:xfrm>
          <a:solidFill>
            <a:srgbClr val="272B38"/>
          </a:solidFill>
        </p:grpSpPr>
        <p:sp>
          <p:nvSpPr>
            <p:cNvPr id="3"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2319037"/>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52" t="2" r="24644"/>
          <a:stretch/>
        </p:blipFill>
        <p:spPr>
          <a:xfrm>
            <a:off x="3200400" y="0"/>
            <a:ext cx="5943600" cy="6858000"/>
          </a:xfrm>
          <a:prstGeom prst="rect">
            <a:avLst/>
          </a:prstGeom>
        </p:spPr>
      </p:pic>
      <p:grpSp>
        <p:nvGrpSpPr>
          <p:cNvPr id="7" name="Group 6"/>
          <p:cNvGrpSpPr>
            <a:grpSpLocks noChangeAspect="1"/>
          </p:cNvGrpSpPr>
          <p:nvPr/>
        </p:nvGrpSpPr>
        <p:grpSpPr>
          <a:xfrm>
            <a:off x="0" y="0"/>
            <a:ext cx="6400800" cy="6858000"/>
            <a:chOff x="0" y="0"/>
            <a:chExt cx="6400800" cy="6858000"/>
          </a:xfrm>
          <a:solidFill>
            <a:srgbClr val="F0F1EE"/>
          </a:solidFill>
        </p:grpSpPr>
        <p:sp>
          <p:nvSpPr>
            <p:cNvPr id="8"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214204"/>
      </p:ext>
    </p:extLst>
  </p:cSld>
  <p:clrMap bg1="lt1" tx1="dk1" bg2="lt2" tx2="dk2" accent1="accent1" accent2="accent2" accent3="accent3" accent4="accent4" accent5="accent5" accent6="accent6" hlink="hlink" folHlink="folHlink"/>
  <p:sldLayoutIdLst>
    <p:sldLayoutId id="214748374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6-3969_Corporate - Powerpoint Template Refresh_Section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861563"/>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Section_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85314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utm_source=unsplash&amp;utm_medium=referral&amp;utm_content=creditCopyText" TargetMode="External"/><Relationship Id="rId2" Type="http://schemas.openxmlformats.org/officeDocument/2006/relationships/hyperlink" Target="https://unsplash.com/@jontyson?utm_source=unsplash&amp;utm_medium=referral&amp;utm_content=creditCopyText" TargetMode="Externa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bk71?utm_source=unsplash&amp;utm_medium=referral&amp;utm_content=creditCopyText" TargetMode="External"/><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hyperlink" Target="https://unsplash.com/s/photos/stacks-of-reports?utm_source=unsplash&amp;utm_medium=referral&amp;utm_content=creditCopyTex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hotos/vv-oEGlN-4E" TargetMode="External"/><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unsplash.com/@markusspiske?utm_source=unsplash&amp;utm_medium=referral&amp;utm_content=creditCopyText" TargetMode="External"/><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hyperlink" Target="https://unsplash.com/s/photos/support-teacher?utm_source=unsplash&amp;utm_medium=referral&amp;utm_content=creditCopyTex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80/02602938.2018.1463354" TargetMode="External"/><Relationship Id="rId2" Type="http://schemas.openxmlformats.org/officeDocument/2006/relationships/hyperlink" Target="https://doi.org/10.1080/0969595980050102" TargetMode="External"/><Relationship Id="rId1" Type="http://schemas.openxmlformats.org/officeDocument/2006/relationships/slideLayout" Target="../slideLayouts/slideLayout13.xml"/><Relationship Id="rId5" Type="http://schemas.openxmlformats.org/officeDocument/2006/relationships/hyperlink" Target="https://doi.org/10.1007/BF00117714" TargetMode="External"/><Relationship Id="rId4" Type="http://schemas.openxmlformats.org/officeDocument/2006/relationships/hyperlink" Target="https://doi.org/10.1080/0307507060057209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s/photos/care-teacher?utm_source=unsplash&amp;utm_medium=referral&amp;utm_content=creditCopyText" TargetMode="External"/><Relationship Id="rId2" Type="http://schemas.openxmlformats.org/officeDocument/2006/relationships/hyperlink" Target="https://unsplash.com/@markusspiske?utm_source=unsplash&amp;utm_medium=referral&amp;utm_content=creditCopyText" TargetMode="Externa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1605" y="1866593"/>
            <a:ext cx="4406190" cy="1487256"/>
          </a:xfrm>
        </p:spPr>
        <p:txBody>
          <a:bodyPr/>
          <a:lstStyle/>
          <a:p>
            <a:r>
              <a:rPr lang="en-US" sz="3200"/>
              <a:t>Pedagogical Values Series: </a:t>
            </a:r>
            <a:r>
              <a:rPr lang="en-US" sz="3200" i="1"/>
              <a:t>Appreciative Feedback to Support Learning</a:t>
            </a:r>
            <a:endParaRPr lang="en-US" sz="3200"/>
          </a:p>
        </p:txBody>
      </p:sp>
      <p:sp>
        <p:nvSpPr>
          <p:cNvPr id="3" name="Text Placeholder 2"/>
          <p:cNvSpPr>
            <a:spLocks noGrp="1"/>
          </p:cNvSpPr>
          <p:nvPr>
            <p:ph type="body" sz="quarter" idx="11"/>
          </p:nvPr>
        </p:nvSpPr>
        <p:spPr>
          <a:xfrm>
            <a:off x="371605" y="3581859"/>
            <a:ext cx="3751610" cy="1276241"/>
          </a:xfrm>
        </p:spPr>
        <p:txBody>
          <a:bodyPr/>
          <a:lstStyle/>
          <a:p>
            <a:r>
              <a:rPr lang="en-US"/>
              <a:t>Thursday January 30, 2020</a:t>
            </a:r>
          </a:p>
          <a:p>
            <a:endParaRPr lang="en-US"/>
          </a:p>
          <a:p>
            <a:r>
              <a:rPr lang="en-US"/>
              <a:t>Facilitators:</a:t>
            </a:r>
          </a:p>
          <a:p>
            <a:pPr marL="285750" indent="-285750">
              <a:buFont typeface="Arial" panose="020B0604020202020204" pitchFamily="34" charset="0"/>
              <a:buChar char="•"/>
            </a:pPr>
            <a:r>
              <a:rPr lang="en-US"/>
              <a:t>Lauren Halcomb-Smith, CTET</a:t>
            </a:r>
          </a:p>
          <a:p>
            <a:pPr marL="285750" indent="-285750">
              <a:buFont typeface="Arial" panose="020B0604020202020204" pitchFamily="34" charset="0"/>
              <a:buChar char="•"/>
            </a:pPr>
            <a:r>
              <a:rPr lang="en-US"/>
              <a:t>Ken Jeffery, SET</a:t>
            </a:r>
          </a:p>
        </p:txBody>
      </p:sp>
    </p:spTree>
    <p:extLst>
      <p:ext uri="{BB962C8B-B14F-4D97-AF65-F5344CB8AC3E}">
        <p14:creationId xmlns:p14="http://schemas.microsoft.com/office/powerpoint/2010/main" val="3330710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BF8C8-57AD-4342-9D26-F43F3F50570E}"/>
              </a:ext>
            </a:extLst>
          </p:cNvPr>
          <p:cNvSpPr>
            <a:spLocks noGrp="1"/>
          </p:cNvSpPr>
          <p:nvPr>
            <p:ph type="body" sz="quarter" idx="10"/>
          </p:nvPr>
        </p:nvSpPr>
        <p:spPr>
          <a:xfrm>
            <a:off x="410160" y="1283964"/>
            <a:ext cx="7937231" cy="722614"/>
          </a:xfrm>
        </p:spPr>
        <p:txBody>
          <a:bodyPr vert="horz" anchor="t"/>
          <a:lstStyle/>
          <a:p>
            <a:r>
              <a:rPr lang="en-US">
                <a:ea typeface="Verdana"/>
                <a:cs typeface="Verdana"/>
              </a:rPr>
              <a:t>Four ways to embody a Pedagogy of Care</a:t>
            </a:r>
            <a:endParaRPr lang="en-US"/>
          </a:p>
        </p:txBody>
      </p:sp>
      <p:sp>
        <p:nvSpPr>
          <p:cNvPr id="3" name="Text Placeholder 2">
            <a:extLst>
              <a:ext uri="{FF2B5EF4-FFF2-40B4-BE49-F238E27FC236}">
                <a16:creationId xmlns:a16="http://schemas.microsoft.com/office/drawing/2014/main" id="{BF9218C0-9CC1-42C2-B7DA-6DC6B6939BE0}"/>
              </a:ext>
            </a:extLst>
          </p:cNvPr>
          <p:cNvSpPr>
            <a:spLocks noGrp="1"/>
          </p:cNvSpPr>
          <p:nvPr>
            <p:ph type="body" sz="quarter" idx="11"/>
          </p:nvPr>
        </p:nvSpPr>
        <p:spPr>
          <a:xfrm>
            <a:off x="641350" y="2148377"/>
            <a:ext cx="7388225" cy="3855108"/>
          </a:xfrm>
        </p:spPr>
        <p:txBody>
          <a:bodyPr vert="horz" anchor="t"/>
          <a:lstStyle/>
          <a:p>
            <a:pPr>
              <a:lnSpc>
                <a:spcPct val="100000"/>
              </a:lnSpc>
              <a:buChar char="•"/>
            </a:pPr>
            <a:r>
              <a:rPr lang="en-US" sz="2400">
                <a:cs typeface="Calibri"/>
              </a:rPr>
              <a:t> Model care by showing a caring disposition and show interest in learners beyond the context of the learning environment. </a:t>
            </a:r>
          </a:p>
          <a:p>
            <a:pPr>
              <a:lnSpc>
                <a:spcPct val="100000"/>
              </a:lnSpc>
              <a:buChar char="•"/>
            </a:pPr>
            <a:r>
              <a:rPr lang="en-US" sz="2400">
                <a:cs typeface="Calibri"/>
              </a:rPr>
              <a:t> Dialogue with openness to ideas, and show an interest in learning from your students</a:t>
            </a:r>
          </a:p>
          <a:p>
            <a:pPr>
              <a:lnSpc>
                <a:spcPct val="100000"/>
              </a:lnSpc>
              <a:buChar char="•"/>
            </a:pPr>
            <a:r>
              <a:rPr lang="en-US" sz="2400">
                <a:ea typeface="+mn-lt"/>
                <a:cs typeface="+mn-lt"/>
              </a:rPr>
              <a:t> Provide opportunities for students to demonstrate care to each other</a:t>
            </a:r>
            <a:endParaRPr lang="en-US" sz="2400">
              <a:cs typeface="Calibri"/>
            </a:endParaRPr>
          </a:p>
          <a:p>
            <a:pPr>
              <a:lnSpc>
                <a:spcPct val="100000"/>
              </a:lnSpc>
              <a:buChar char="•"/>
            </a:pPr>
            <a:r>
              <a:rPr lang="en-US" sz="2400">
                <a:cs typeface="Calibri"/>
              </a:rPr>
              <a:t> Validate learners attempts to show care for peers and their ideas. </a:t>
            </a:r>
          </a:p>
          <a:p>
            <a:pPr algn="r"/>
            <a:r>
              <a:rPr lang="en-US" sz="2400">
                <a:ea typeface="+mn-lt"/>
                <a:cs typeface="+mn-lt"/>
              </a:rPr>
              <a:t>Noddings (1992)</a:t>
            </a:r>
          </a:p>
          <a:p>
            <a:pPr marL="457200" indent="-457200">
              <a:lnSpc>
                <a:spcPct val="100000"/>
              </a:lnSpc>
              <a:spcBef>
                <a:spcPts val="600"/>
              </a:spcBef>
              <a:spcAft>
                <a:spcPts val="600"/>
              </a:spcAft>
              <a:buChar char="•"/>
            </a:pPr>
            <a:endParaRPr lang="en-US">
              <a:cs typeface="Calibri"/>
            </a:endParaRPr>
          </a:p>
        </p:txBody>
      </p:sp>
    </p:spTree>
    <p:extLst>
      <p:ext uri="{BB962C8B-B14F-4D97-AF65-F5344CB8AC3E}">
        <p14:creationId xmlns:p14="http://schemas.microsoft.com/office/powerpoint/2010/main" val="3311333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F613EF-BAA0-437E-9B54-D3F71929F4CF}"/>
              </a:ext>
            </a:extLst>
          </p:cNvPr>
          <p:cNvSpPr>
            <a:spLocks noGrp="1"/>
          </p:cNvSpPr>
          <p:nvPr>
            <p:ph type="body" sz="quarter" idx="10"/>
          </p:nvPr>
        </p:nvSpPr>
        <p:spPr>
          <a:xfrm>
            <a:off x="371604" y="2551078"/>
            <a:ext cx="4567466" cy="1175300"/>
          </a:xfrm>
        </p:spPr>
        <p:txBody>
          <a:bodyPr vert="horz" anchor="t"/>
          <a:lstStyle/>
          <a:p>
            <a:pPr>
              <a:lnSpc>
                <a:spcPct val="100000"/>
              </a:lnSpc>
            </a:pPr>
            <a:r>
              <a:rPr lang="en-US">
                <a:ea typeface="Verdana"/>
                <a:cs typeface="Verdana"/>
              </a:rPr>
              <a:t>Appreciative Feedback</a:t>
            </a:r>
          </a:p>
        </p:txBody>
      </p:sp>
      <p:sp>
        <p:nvSpPr>
          <p:cNvPr id="7" name="TextBox 6">
            <a:extLst>
              <a:ext uri="{FF2B5EF4-FFF2-40B4-BE49-F238E27FC236}">
                <a16:creationId xmlns:a16="http://schemas.microsoft.com/office/drawing/2014/main" id="{588F7A1F-9E5B-4FC4-82F4-AB90E6A9E461}"/>
              </a:ext>
            </a:extLst>
          </p:cNvPr>
          <p:cNvSpPr txBox="1"/>
          <p:nvPr/>
        </p:nvSpPr>
        <p:spPr>
          <a:xfrm>
            <a:off x="194022" y="638927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Photo by </a:t>
            </a:r>
            <a:r>
              <a:rPr lang="en-US" sz="1000">
                <a:ea typeface="+mn-lt"/>
                <a:cs typeface="+mn-lt"/>
                <a:hlinkClick r:id="rId2"/>
              </a:rPr>
              <a:t>Jon Tyson</a:t>
            </a:r>
            <a:r>
              <a:rPr lang="en-US" sz="1000">
                <a:ea typeface="+mn-lt"/>
                <a:cs typeface="+mn-lt"/>
              </a:rPr>
              <a:t> on </a:t>
            </a:r>
            <a:r>
              <a:rPr lang="en-US" sz="1000">
                <a:ea typeface="+mn-lt"/>
                <a:cs typeface="+mn-lt"/>
                <a:hlinkClick r:id="rId3"/>
              </a:rPr>
              <a:t>Unsplash</a:t>
            </a:r>
            <a:endParaRPr lang="en-US">
              <a:ea typeface="+mn-lt"/>
              <a:cs typeface="+mn-lt"/>
              <a:hlinkClick r:id="rId3"/>
            </a:endParaRPr>
          </a:p>
        </p:txBody>
      </p:sp>
      <p:pic>
        <p:nvPicPr>
          <p:cNvPr id="6" name="Picture 7">
            <a:extLst>
              <a:ext uri="{FF2B5EF4-FFF2-40B4-BE49-F238E27FC236}">
                <a16:creationId xmlns:a16="http://schemas.microsoft.com/office/drawing/2014/main" id="{FB5185C6-66DB-4E59-A826-D6EE39CDD9F5}"/>
              </a:ext>
            </a:extLst>
          </p:cNvPr>
          <p:cNvPicPr>
            <a:picLocks noGrp="1" noChangeAspect="1"/>
          </p:cNvPicPr>
          <p:nvPr>
            <p:ph type="pic" sz="quarter" idx="12"/>
          </p:nvPr>
        </p:nvPicPr>
        <p:blipFill rotWithShape="1">
          <a:blip r:embed="rId4"/>
          <a:srcRect l="499" t="11767" r="7987" b="2506"/>
          <a:stretch/>
        </p:blipFill>
        <p:spPr>
          <a:xfrm>
            <a:off x="3628817" y="0"/>
            <a:ext cx="5514509" cy="6866314"/>
          </a:xfrm>
        </p:spPr>
      </p:pic>
    </p:spTree>
    <p:extLst>
      <p:ext uri="{BB962C8B-B14F-4D97-AF65-F5344CB8AC3E}">
        <p14:creationId xmlns:p14="http://schemas.microsoft.com/office/powerpoint/2010/main" val="91675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B6E36F-86BC-4646-BDCC-199F3F403806}"/>
              </a:ext>
            </a:extLst>
          </p:cNvPr>
          <p:cNvSpPr>
            <a:spLocks noGrp="1"/>
          </p:cNvSpPr>
          <p:nvPr>
            <p:ph type="body" sz="quarter" idx="11"/>
          </p:nvPr>
        </p:nvSpPr>
        <p:spPr>
          <a:xfrm>
            <a:off x="410160" y="1283964"/>
            <a:ext cx="8039799" cy="615621"/>
          </a:xfrm>
        </p:spPr>
        <p:txBody>
          <a:bodyPr vert="horz" anchor="t"/>
          <a:lstStyle/>
          <a:p>
            <a:r>
              <a:rPr lang="en-US">
                <a:ea typeface="Verdana"/>
                <a:cs typeface="Verdana"/>
              </a:rPr>
              <a:t>Formative assessment supports learning</a:t>
            </a:r>
            <a:endParaRPr lang="en-US"/>
          </a:p>
        </p:txBody>
      </p:sp>
      <p:sp>
        <p:nvSpPr>
          <p:cNvPr id="4" name="Text Placeholder 3">
            <a:extLst>
              <a:ext uri="{FF2B5EF4-FFF2-40B4-BE49-F238E27FC236}">
                <a16:creationId xmlns:a16="http://schemas.microsoft.com/office/drawing/2014/main" id="{3106A20F-4BF5-47D9-AEA7-C40EE8DF25C0}"/>
              </a:ext>
            </a:extLst>
          </p:cNvPr>
          <p:cNvSpPr>
            <a:spLocks noGrp="1"/>
          </p:cNvSpPr>
          <p:nvPr>
            <p:ph type="body" sz="quarter" idx="12"/>
          </p:nvPr>
        </p:nvSpPr>
        <p:spPr>
          <a:xfrm>
            <a:off x="641350" y="2360370"/>
            <a:ext cx="5182436" cy="1703610"/>
          </a:xfrm>
        </p:spPr>
        <p:txBody>
          <a:bodyPr vert="horz" anchor="t"/>
          <a:lstStyle/>
          <a:p>
            <a:r>
              <a:rPr lang="en-US">
                <a:ea typeface="+mn-lt"/>
                <a:cs typeface="+mn-lt"/>
              </a:rPr>
              <a:t>A meta-analysis of over 250 studies of feedback showed that (formative) feedback provided a significant improvement in learning.</a:t>
            </a:r>
          </a:p>
          <a:p>
            <a:pPr algn="r"/>
            <a:r>
              <a:rPr lang="en-US" sz="2400">
                <a:cs typeface="Calibri"/>
              </a:rPr>
              <a:t>Black and Wiliam (1998)</a:t>
            </a:r>
          </a:p>
        </p:txBody>
      </p:sp>
      <p:pic>
        <p:nvPicPr>
          <p:cNvPr id="2" name="Picture 4" descr="A picture containing indoor, small, table, sitting&#10;&#10;Description generated with very high confidence">
            <a:extLst>
              <a:ext uri="{FF2B5EF4-FFF2-40B4-BE49-F238E27FC236}">
                <a16:creationId xmlns:a16="http://schemas.microsoft.com/office/drawing/2014/main" id="{FE8ABA30-F4E3-470E-B431-16E0031954BE}"/>
              </a:ext>
            </a:extLst>
          </p:cNvPr>
          <p:cNvPicPr>
            <a:picLocks noChangeAspect="1"/>
          </p:cNvPicPr>
          <p:nvPr/>
        </p:nvPicPr>
        <p:blipFill>
          <a:blip r:embed="rId2"/>
          <a:stretch>
            <a:fillRect/>
          </a:stretch>
        </p:blipFill>
        <p:spPr>
          <a:xfrm>
            <a:off x="6342285" y="2404311"/>
            <a:ext cx="2735904" cy="4114800"/>
          </a:xfrm>
          <a:prstGeom prst="rect">
            <a:avLst/>
          </a:prstGeom>
        </p:spPr>
      </p:pic>
      <p:sp>
        <p:nvSpPr>
          <p:cNvPr id="7" name="TextBox 6">
            <a:extLst>
              <a:ext uri="{FF2B5EF4-FFF2-40B4-BE49-F238E27FC236}">
                <a16:creationId xmlns:a16="http://schemas.microsoft.com/office/drawing/2014/main" id="{46A86C69-C641-4A84-92DC-357BDC7A4268}"/>
              </a:ext>
            </a:extLst>
          </p:cNvPr>
          <p:cNvSpPr txBox="1"/>
          <p:nvPr/>
        </p:nvSpPr>
        <p:spPr>
          <a:xfrm>
            <a:off x="4955005" y="6519110"/>
            <a:ext cx="41869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ea typeface="+mn-lt"/>
                <a:cs typeface="+mn-lt"/>
              </a:rPr>
              <a:t>Photo by </a:t>
            </a:r>
            <a:r>
              <a:rPr lang="en-US" sz="1100">
                <a:ea typeface="+mn-lt"/>
                <a:cs typeface="+mn-lt"/>
                <a:hlinkClick r:id="rId3"/>
              </a:rPr>
              <a:t>Bernd Klutsch</a:t>
            </a:r>
            <a:r>
              <a:rPr lang="en-US" sz="1100">
                <a:ea typeface="+mn-lt"/>
                <a:cs typeface="+mn-lt"/>
              </a:rPr>
              <a:t> on </a:t>
            </a:r>
            <a:r>
              <a:rPr lang="en-US" sz="1100">
                <a:ea typeface="+mn-lt"/>
                <a:cs typeface="+mn-lt"/>
                <a:hlinkClick r:id="rId4"/>
              </a:rPr>
              <a:t>Unsplash</a:t>
            </a:r>
            <a:endParaRPr lang="en-US" sz="1100">
              <a:cs typeface="Calibri"/>
            </a:endParaRPr>
          </a:p>
        </p:txBody>
      </p:sp>
    </p:spTree>
    <p:extLst>
      <p:ext uri="{BB962C8B-B14F-4D97-AF65-F5344CB8AC3E}">
        <p14:creationId xmlns:p14="http://schemas.microsoft.com/office/powerpoint/2010/main" val="242683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BF8C8-57AD-4342-9D26-F43F3F50570E}"/>
              </a:ext>
            </a:extLst>
          </p:cNvPr>
          <p:cNvSpPr>
            <a:spLocks noGrp="1"/>
          </p:cNvSpPr>
          <p:nvPr>
            <p:ph type="body" sz="quarter" idx="10"/>
          </p:nvPr>
        </p:nvSpPr>
        <p:spPr>
          <a:xfrm>
            <a:off x="410160" y="1283964"/>
            <a:ext cx="7330742" cy="405374"/>
          </a:xfrm>
        </p:spPr>
        <p:txBody>
          <a:bodyPr vert="horz" anchor="t"/>
          <a:lstStyle/>
          <a:p>
            <a:r>
              <a:rPr lang="en-US">
                <a:ea typeface="Verdana"/>
                <a:cs typeface="Verdana"/>
              </a:rPr>
              <a:t>Appreciative feedback</a:t>
            </a:r>
            <a:endParaRPr lang="en-US"/>
          </a:p>
        </p:txBody>
      </p:sp>
      <p:sp>
        <p:nvSpPr>
          <p:cNvPr id="3" name="Text Placeholder 2">
            <a:extLst>
              <a:ext uri="{FF2B5EF4-FFF2-40B4-BE49-F238E27FC236}">
                <a16:creationId xmlns:a16="http://schemas.microsoft.com/office/drawing/2014/main" id="{BF9218C0-9CC1-42C2-B7DA-6DC6B6939BE0}"/>
              </a:ext>
            </a:extLst>
          </p:cNvPr>
          <p:cNvSpPr>
            <a:spLocks noGrp="1"/>
          </p:cNvSpPr>
          <p:nvPr>
            <p:ph type="body" sz="quarter" idx="11"/>
          </p:nvPr>
        </p:nvSpPr>
        <p:spPr>
          <a:xfrm>
            <a:off x="641350" y="1943104"/>
            <a:ext cx="7388225" cy="3500545"/>
          </a:xfrm>
        </p:spPr>
        <p:txBody>
          <a:bodyPr vert="horz" anchor="t"/>
          <a:lstStyle/>
          <a:p>
            <a:pPr marL="457200" indent="-457200">
              <a:lnSpc>
                <a:spcPct val="100000"/>
              </a:lnSpc>
              <a:spcBef>
                <a:spcPts val="600"/>
              </a:spcBef>
              <a:spcAft>
                <a:spcPts val="600"/>
              </a:spcAft>
              <a:buChar char="•"/>
            </a:pPr>
            <a:r>
              <a:rPr lang="en-US">
                <a:cs typeface="Calibri"/>
              </a:rPr>
              <a:t>Provides </a:t>
            </a:r>
            <a:r>
              <a:rPr lang="en-US" i="1">
                <a:cs typeface="Calibri"/>
              </a:rPr>
              <a:t>actionable </a:t>
            </a:r>
            <a:r>
              <a:rPr lang="en-US">
                <a:cs typeface="Calibri"/>
              </a:rPr>
              <a:t>feedback</a:t>
            </a:r>
            <a:endParaRPr lang="en-US"/>
          </a:p>
          <a:p>
            <a:pPr marL="457200" indent="-457200">
              <a:lnSpc>
                <a:spcPct val="100000"/>
              </a:lnSpc>
              <a:spcBef>
                <a:spcPts val="600"/>
              </a:spcBef>
              <a:spcAft>
                <a:spcPts val="600"/>
              </a:spcAft>
              <a:buChar char="•"/>
            </a:pPr>
            <a:r>
              <a:rPr lang="en-US">
                <a:cs typeface="Calibri"/>
              </a:rPr>
              <a:t>Gives time for learner to adjust</a:t>
            </a:r>
          </a:p>
          <a:p>
            <a:pPr marL="457200" indent="-457200">
              <a:lnSpc>
                <a:spcPct val="100000"/>
              </a:lnSpc>
              <a:spcBef>
                <a:spcPts val="600"/>
              </a:spcBef>
              <a:spcAft>
                <a:spcPts val="600"/>
              </a:spcAft>
              <a:buChar char="•"/>
            </a:pPr>
            <a:r>
              <a:rPr lang="en-US">
                <a:cs typeface="Calibri"/>
              </a:rPr>
              <a:t>Presents opportunity for growth</a:t>
            </a:r>
          </a:p>
          <a:p>
            <a:pPr marL="457200" indent="-457200">
              <a:lnSpc>
                <a:spcPct val="100000"/>
              </a:lnSpc>
              <a:spcBef>
                <a:spcPts val="600"/>
              </a:spcBef>
              <a:spcAft>
                <a:spcPts val="600"/>
              </a:spcAft>
              <a:buChar char="•"/>
            </a:pPr>
            <a:r>
              <a:rPr lang="en-US">
                <a:cs typeface="Calibri"/>
              </a:rPr>
              <a:t>Addresses the gap between the current and goal state of the student's learning.</a:t>
            </a:r>
          </a:p>
          <a:p>
            <a:pPr marL="457200" indent="-457200">
              <a:lnSpc>
                <a:spcPct val="100000"/>
              </a:lnSpc>
              <a:spcBef>
                <a:spcPts val="600"/>
              </a:spcBef>
              <a:spcAft>
                <a:spcPts val="600"/>
              </a:spcAft>
              <a:buChar char="•"/>
            </a:pPr>
            <a:r>
              <a:rPr lang="en-US">
                <a:cs typeface="Calibri"/>
              </a:rPr>
              <a:t>Supports the emotional aspect of learning</a:t>
            </a:r>
          </a:p>
        </p:txBody>
      </p:sp>
    </p:spTree>
    <p:extLst>
      <p:ext uri="{BB962C8B-B14F-4D97-AF65-F5344CB8AC3E}">
        <p14:creationId xmlns:p14="http://schemas.microsoft.com/office/powerpoint/2010/main" val="1961900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1EEF8-C364-4A4B-9F9E-CA0066267DFC}"/>
              </a:ext>
            </a:extLst>
          </p:cNvPr>
          <p:cNvSpPr>
            <a:spLocks noGrp="1"/>
          </p:cNvSpPr>
          <p:nvPr>
            <p:ph type="body" sz="quarter" idx="10"/>
          </p:nvPr>
        </p:nvSpPr>
        <p:spPr>
          <a:xfrm>
            <a:off x="641350" y="1864306"/>
            <a:ext cx="7674753" cy="459596"/>
          </a:xfrm>
        </p:spPr>
        <p:txBody>
          <a:bodyPr vert="horz" anchor="t"/>
          <a:lstStyle/>
          <a:p>
            <a:r>
              <a:rPr lang="en-US">
                <a:ea typeface="Verdana"/>
              </a:rPr>
              <a:t>Student must know:</a:t>
            </a:r>
            <a:endParaRPr lang="en-US"/>
          </a:p>
        </p:txBody>
      </p:sp>
      <p:sp>
        <p:nvSpPr>
          <p:cNvPr id="3" name="Text Placeholder 2">
            <a:extLst>
              <a:ext uri="{FF2B5EF4-FFF2-40B4-BE49-F238E27FC236}">
                <a16:creationId xmlns:a16="http://schemas.microsoft.com/office/drawing/2014/main" id="{B73CA6F5-4B02-453B-858D-302ECE701347}"/>
              </a:ext>
            </a:extLst>
          </p:cNvPr>
          <p:cNvSpPr>
            <a:spLocks noGrp="1"/>
          </p:cNvSpPr>
          <p:nvPr>
            <p:ph type="body" sz="quarter" idx="11"/>
          </p:nvPr>
        </p:nvSpPr>
        <p:spPr>
          <a:xfrm>
            <a:off x="410160" y="1283964"/>
            <a:ext cx="7665988" cy="572488"/>
          </a:xfrm>
        </p:spPr>
        <p:txBody>
          <a:bodyPr vert="horz" anchor="t"/>
          <a:lstStyle/>
          <a:p>
            <a:r>
              <a:rPr lang="en-US">
                <a:ea typeface="Verdana"/>
                <a:cs typeface="Verdana"/>
              </a:rPr>
              <a:t>To benefit from feedback</a:t>
            </a:r>
            <a:endParaRPr lang="en-US" b="0">
              <a:ea typeface="Verdana"/>
              <a:cs typeface="Verdana"/>
            </a:endParaRPr>
          </a:p>
        </p:txBody>
      </p:sp>
      <p:sp>
        <p:nvSpPr>
          <p:cNvPr id="4" name="Text Placeholder 3">
            <a:extLst>
              <a:ext uri="{FF2B5EF4-FFF2-40B4-BE49-F238E27FC236}">
                <a16:creationId xmlns:a16="http://schemas.microsoft.com/office/drawing/2014/main" id="{B8F9719F-14A7-4B33-8780-97655D66B3A9}"/>
              </a:ext>
            </a:extLst>
          </p:cNvPr>
          <p:cNvSpPr>
            <a:spLocks noGrp="1"/>
          </p:cNvSpPr>
          <p:nvPr>
            <p:ph type="body" sz="quarter" idx="12"/>
          </p:nvPr>
        </p:nvSpPr>
        <p:spPr>
          <a:xfrm>
            <a:off x="641350" y="2389125"/>
            <a:ext cx="7158188" cy="3874591"/>
          </a:xfrm>
        </p:spPr>
        <p:txBody>
          <a:bodyPr vert="horz" anchor="t"/>
          <a:lstStyle/>
          <a:p>
            <a:pPr marL="457200" indent="-457200">
              <a:lnSpc>
                <a:spcPct val="120000"/>
              </a:lnSpc>
              <a:spcAft>
                <a:spcPts val="600"/>
              </a:spcAft>
              <a:buChar char="•"/>
            </a:pPr>
            <a:r>
              <a:rPr lang="en-US">
                <a:cs typeface="Calibri"/>
              </a:rPr>
              <a:t>What the goal looks like. </a:t>
            </a:r>
            <a:br>
              <a:rPr lang="en-US">
                <a:cs typeface="Calibri"/>
              </a:rPr>
            </a:br>
            <a:r>
              <a:rPr lang="en-US" i="1">
                <a:cs typeface="Calibri"/>
              </a:rPr>
              <a:t>What am I trying to achieve? </a:t>
            </a:r>
            <a:endParaRPr lang="en-US"/>
          </a:p>
          <a:p>
            <a:pPr marL="457200" indent="-457200">
              <a:lnSpc>
                <a:spcPct val="120000"/>
              </a:lnSpc>
              <a:spcAft>
                <a:spcPts val="600"/>
              </a:spcAft>
              <a:buChar char="•"/>
            </a:pPr>
            <a:r>
              <a:rPr lang="en-US">
                <a:cs typeface="Calibri"/>
              </a:rPr>
              <a:t>How current performance relates to the goal. </a:t>
            </a:r>
            <a:br>
              <a:rPr lang="en-US">
                <a:cs typeface="Calibri"/>
              </a:rPr>
            </a:br>
            <a:r>
              <a:rPr lang="en-US" i="1">
                <a:cs typeface="Calibri"/>
              </a:rPr>
              <a:t>How does my work compare?</a:t>
            </a:r>
          </a:p>
          <a:p>
            <a:pPr marL="457200" indent="-457200">
              <a:lnSpc>
                <a:spcPct val="120000"/>
              </a:lnSpc>
              <a:spcAft>
                <a:spcPts val="600"/>
              </a:spcAft>
              <a:buChar char="•"/>
            </a:pPr>
            <a:r>
              <a:rPr lang="en-US">
                <a:cs typeface="Calibri"/>
              </a:rPr>
              <a:t>What is needed to close the gap. </a:t>
            </a:r>
            <a:br>
              <a:rPr lang="en-US">
                <a:cs typeface="Calibri"/>
              </a:rPr>
            </a:br>
            <a:r>
              <a:rPr lang="en-US" i="1">
                <a:cs typeface="Calibri"/>
              </a:rPr>
              <a:t>What do I need to do to get there?</a:t>
            </a:r>
          </a:p>
          <a:p>
            <a:pPr algn="r">
              <a:lnSpc>
                <a:spcPct val="120000"/>
              </a:lnSpc>
              <a:spcAft>
                <a:spcPts val="600"/>
              </a:spcAft>
            </a:pPr>
            <a:r>
              <a:rPr lang="en-US" sz="2400" i="1">
                <a:cs typeface="Calibri"/>
              </a:rPr>
              <a:t>Sadler (1989)</a:t>
            </a:r>
          </a:p>
        </p:txBody>
      </p:sp>
      <p:pic>
        <p:nvPicPr>
          <p:cNvPr id="5" name="Picture 5" descr="A picture containing tree&#10;&#10;Description generated with very high confidence">
            <a:extLst>
              <a:ext uri="{FF2B5EF4-FFF2-40B4-BE49-F238E27FC236}">
                <a16:creationId xmlns:a16="http://schemas.microsoft.com/office/drawing/2014/main" id="{F0D0D33F-A972-4516-A195-67687735F6DB}"/>
              </a:ext>
            </a:extLst>
          </p:cNvPr>
          <p:cNvPicPr>
            <a:picLocks noChangeAspect="1"/>
          </p:cNvPicPr>
          <p:nvPr/>
        </p:nvPicPr>
        <p:blipFill rotWithShape="1">
          <a:blip r:embed="rId2"/>
          <a:srcRect r="15424" b="-457"/>
          <a:stretch/>
        </p:blipFill>
        <p:spPr>
          <a:xfrm>
            <a:off x="5837322" y="1705"/>
            <a:ext cx="3303747" cy="2212439"/>
          </a:xfrm>
          <a:prstGeom prst="rect">
            <a:avLst/>
          </a:prstGeom>
        </p:spPr>
      </p:pic>
      <p:sp>
        <p:nvSpPr>
          <p:cNvPr id="7" name="TextBox 6">
            <a:extLst>
              <a:ext uri="{FF2B5EF4-FFF2-40B4-BE49-F238E27FC236}">
                <a16:creationId xmlns:a16="http://schemas.microsoft.com/office/drawing/2014/main" id="{72D97C0C-C4D6-4E21-A44A-1B21BDA2320C}"/>
              </a:ext>
            </a:extLst>
          </p:cNvPr>
          <p:cNvSpPr txBox="1"/>
          <p:nvPr/>
        </p:nvSpPr>
        <p:spPr>
          <a:xfrm>
            <a:off x="5777163" y="2217821"/>
            <a:ext cx="3114173" cy="271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ea typeface="+mn-lt"/>
                <a:cs typeface="+mn-lt"/>
                <a:hlinkClick r:id="rId3"/>
              </a:rPr>
              <a:t>Photo by Jaromír Kavan on Unsplash</a:t>
            </a:r>
            <a:endParaRPr lang="en-US" sz="1100">
              <a:cs typeface="Calibri"/>
            </a:endParaRPr>
          </a:p>
        </p:txBody>
      </p:sp>
    </p:spTree>
    <p:extLst>
      <p:ext uri="{BB962C8B-B14F-4D97-AF65-F5344CB8AC3E}">
        <p14:creationId xmlns:p14="http://schemas.microsoft.com/office/powerpoint/2010/main" val="78316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5EE7F2-3149-438D-B8E2-505238D8B94E}"/>
              </a:ext>
            </a:extLst>
          </p:cNvPr>
          <p:cNvSpPr>
            <a:spLocks noGrp="1"/>
          </p:cNvSpPr>
          <p:nvPr>
            <p:ph type="body" sz="quarter" idx="10"/>
          </p:nvPr>
        </p:nvSpPr>
        <p:spPr>
          <a:xfrm>
            <a:off x="410160" y="1283964"/>
            <a:ext cx="7277799" cy="428715"/>
          </a:xfrm>
        </p:spPr>
        <p:txBody>
          <a:bodyPr vert="horz" anchor="t"/>
          <a:lstStyle/>
          <a:p>
            <a:r>
              <a:rPr lang="en-US" dirty="0">
                <a:ea typeface="Verdana"/>
                <a:cs typeface="Verdana"/>
              </a:rPr>
              <a:t>Focus of feedback is student-</a:t>
            </a:r>
            <a:r>
              <a:rPr lang="en-US" dirty="0" err="1">
                <a:ea typeface="Verdana"/>
                <a:cs typeface="Verdana"/>
              </a:rPr>
              <a:t>centred</a:t>
            </a:r>
            <a:endParaRPr lang="en-US" dirty="0" err="1"/>
          </a:p>
        </p:txBody>
      </p:sp>
      <p:sp>
        <p:nvSpPr>
          <p:cNvPr id="3" name="Text Placeholder 2">
            <a:extLst>
              <a:ext uri="{FF2B5EF4-FFF2-40B4-BE49-F238E27FC236}">
                <a16:creationId xmlns:a16="http://schemas.microsoft.com/office/drawing/2014/main" id="{B16D7E62-FC28-41E5-BB4C-B0753B688BB2}"/>
              </a:ext>
            </a:extLst>
          </p:cNvPr>
          <p:cNvSpPr>
            <a:spLocks noGrp="1"/>
          </p:cNvSpPr>
          <p:nvPr>
            <p:ph type="body" sz="quarter" idx="11"/>
          </p:nvPr>
        </p:nvSpPr>
        <p:spPr>
          <a:xfrm>
            <a:off x="641350" y="1943104"/>
            <a:ext cx="7388225" cy="3472025"/>
          </a:xfrm>
        </p:spPr>
        <p:txBody>
          <a:bodyPr vert="horz" anchor="t"/>
          <a:lstStyle/>
          <a:p>
            <a:r>
              <a:rPr lang="en-US">
                <a:ea typeface="+mn-lt"/>
                <a:cs typeface="+mn-lt"/>
              </a:rPr>
              <a:t>The student actively constructs their own meaning from received information, consistent with socially constructive learning (aligns with Palincsar 1998)</a:t>
            </a:r>
          </a:p>
          <a:p>
            <a:endParaRPr lang="en-US">
              <a:cs typeface="Calibri"/>
            </a:endParaRPr>
          </a:p>
          <a:p>
            <a:r>
              <a:rPr lang="en-US">
                <a:ea typeface="+mn-lt"/>
                <a:cs typeface="+mn-lt"/>
              </a:rPr>
              <a:t>The student actively adapts and regulates their performance, based on their understanding of meaning.</a:t>
            </a:r>
          </a:p>
          <a:p>
            <a:pPr algn="r"/>
            <a:r>
              <a:rPr lang="en-US" sz="2400">
                <a:ea typeface="+mn-lt"/>
                <a:cs typeface="+mn-lt"/>
              </a:rPr>
              <a:t>(Nicol &amp; Macfarlane‐Dick, 2006)</a:t>
            </a:r>
            <a:endParaRPr lang="en-US" sz="2400">
              <a:cs typeface="Calibri"/>
            </a:endParaRPr>
          </a:p>
        </p:txBody>
      </p:sp>
    </p:spTree>
    <p:extLst>
      <p:ext uri="{BB962C8B-B14F-4D97-AF65-F5344CB8AC3E}">
        <p14:creationId xmlns:p14="http://schemas.microsoft.com/office/powerpoint/2010/main" val="2970211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BD6FB-DD87-4C62-B7AC-9A53DAFA997A}"/>
              </a:ext>
            </a:extLst>
          </p:cNvPr>
          <p:cNvSpPr>
            <a:spLocks noGrp="1"/>
          </p:cNvSpPr>
          <p:nvPr>
            <p:ph type="body" sz="quarter" idx="10"/>
          </p:nvPr>
        </p:nvSpPr>
        <p:spPr>
          <a:xfrm>
            <a:off x="641350" y="1979325"/>
            <a:ext cx="7157168" cy="502727"/>
          </a:xfrm>
        </p:spPr>
        <p:txBody>
          <a:bodyPr vert="horz" anchor="t"/>
          <a:lstStyle/>
          <a:p>
            <a:r>
              <a:rPr lang="en-US">
                <a:ea typeface="Verdana"/>
              </a:rPr>
              <a:t>7 ways to support</a:t>
            </a:r>
            <a:r>
              <a:rPr lang="en-US">
                <a:ea typeface="Verdana"/>
                <a:cs typeface="Verdana"/>
              </a:rPr>
              <a:t> and </a:t>
            </a:r>
            <a:r>
              <a:rPr lang="en-US">
                <a:ea typeface="Verdana"/>
              </a:rPr>
              <a:t>develop</a:t>
            </a:r>
            <a:r>
              <a:rPr lang="en-US">
                <a:ea typeface="Verdana"/>
                <a:cs typeface="Verdana"/>
              </a:rPr>
              <a:t> learner self-regulation</a:t>
            </a:r>
            <a:r>
              <a:rPr lang="en-US">
                <a:ea typeface="Verdana"/>
              </a:rPr>
              <a:t> through feedback:</a:t>
            </a:r>
            <a:endParaRPr lang="en-US"/>
          </a:p>
        </p:txBody>
      </p:sp>
      <p:sp>
        <p:nvSpPr>
          <p:cNvPr id="3" name="Text Placeholder 2">
            <a:extLst>
              <a:ext uri="{FF2B5EF4-FFF2-40B4-BE49-F238E27FC236}">
                <a16:creationId xmlns:a16="http://schemas.microsoft.com/office/drawing/2014/main" id="{2DDA93D9-9A40-431D-93FD-4DF7161C280F}"/>
              </a:ext>
            </a:extLst>
          </p:cNvPr>
          <p:cNvSpPr>
            <a:spLocks noGrp="1"/>
          </p:cNvSpPr>
          <p:nvPr>
            <p:ph type="body" sz="quarter" idx="11"/>
          </p:nvPr>
        </p:nvSpPr>
        <p:spPr>
          <a:xfrm>
            <a:off x="410160" y="1283964"/>
            <a:ext cx="7378441" cy="500602"/>
          </a:xfrm>
        </p:spPr>
        <p:txBody>
          <a:bodyPr vert="horz" anchor="t"/>
          <a:lstStyle/>
          <a:p>
            <a:r>
              <a:rPr lang="en-US">
                <a:ea typeface="Verdana"/>
                <a:cs typeface="Verdana"/>
              </a:rPr>
              <a:t>Nicol &amp; Macfarlane‐Dick Model</a:t>
            </a:r>
          </a:p>
        </p:txBody>
      </p:sp>
      <p:sp>
        <p:nvSpPr>
          <p:cNvPr id="4" name="Text Placeholder 3">
            <a:extLst>
              <a:ext uri="{FF2B5EF4-FFF2-40B4-BE49-F238E27FC236}">
                <a16:creationId xmlns:a16="http://schemas.microsoft.com/office/drawing/2014/main" id="{1FAF49F6-67B1-48D9-B35F-BD1D7E9764FC}"/>
              </a:ext>
            </a:extLst>
          </p:cNvPr>
          <p:cNvSpPr>
            <a:spLocks noGrp="1"/>
          </p:cNvSpPr>
          <p:nvPr>
            <p:ph type="body" sz="quarter" idx="12"/>
          </p:nvPr>
        </p:nvSpPr>
        <p:spPr>
          <a:xfrm>
            <a:off x="641350" y="2633540"/>
            <a:ext cx="7402602" cy="3515157"/>
          </a:xfrm>
        </p:spPr>
        <p:txBody>
          <a:bodyPr vert="horz" anchor="t"/>
          <a:lstStyle/>
          <a:p>
            <a:pPr marL="514350" indent="-514350">
              <a:buAutoNum type="arabicPeriod"/>
            </a:pPr>
            <a:r>
              <a:rPr lang="en-US">
                <a:cs typeface="Calibri"/>
              </a:rPr>
              <a:t>Clarify what good performance is</a:t>
            </a:r>
            <a:endParaRPr lang="en-US"/>
          </a:p>
          <a:p>
            <a:pPr marL="514350" indent="-514350">
              <a:buAutoNum type="arabicPeriod"/>
            </a:pPr>
            <a:r>
              <a:rPr lang="en-US">
                <a:cs typeface="Calibri"/>
              </a:rPr>
              <a:t>Facilitate self-assessment</a:t>
            </a:r>
          </a:p>
          <a:p>
            <a:pPr marL="514350" indent="-514350">
              <a:buAutoNum type="arabicPeriod"/>
            </a:pPr>
            <a:r>
              <a:rPr lang="en-US">
                <a:cs typeface="Calibri"/>
              </a:rPr>
              <a:t>Deliver high-quality feedback information</a:t>
            </a:r>
          </a:p>
          <a:p>
            <a:pPr marL="514350" indent="-514350">
              <a:buAutoNum type="arabicPeriod"/>
            </a:pPr>
            <a:r>
              <a:rPr lang="en-US">
                <a:cs typeface="Calibri"/>
              </a:rPr>
              <a:t>Encourage teacher and peer dialogue</a:t>
            </a:r>
          </a:p>
          <a:p>
            <a:pPr marL="514350" indent="-514350">
              <a:buAutoNum type="arabicPeriod"/>
            </a:pPr>
            <a:r>
              <a:rPr lang="en-US">
                <a:cs typeface="Calibri"/>
              </a:rPr>
              <a:t>Encourage positive motivation and self-esteem</a:t>
            </a:r>
          </a:p>
          <a:p>
            <a:pPr marL="514350" indent="-514350">
              <a:buAutoNum type="arabicPeriod"/>
            </a:pPr>
            <a:r>
              <a:rPr lang="en-US">
                <a:cs typeface="Calibri"/>
              </a:rPr>
              <a:t>Provide opportunities to close the gap</a:t>
            </a:r>
          </a:p>
          <a:p>
            <a:pPr marL="514350" indent="-514350">
              <a:buAutoNum type="arabicPeriod"/>
            </a:pPr>
            <a:r>
              <a:rPr lang="en-US">
                <a:cs typeface="Calibri"/>
              </a:rPr>
              <a:t>Use feedback to improve teaching</a:t>
            </a:r>
          </a:p>
          <a:p>
            <a:pPr marL="514350" indent="-514350">
              <a:buAutoNum type="arabicPeriod"/>
            </a:pPr>
            <a:endParaRPr lang="en-US">
              <a:cs typeface="Calibri"/>
            </a:endParaRPr>
          </a:p>
          <a:p>
            <a:pPr algn="r"/>
            <a:r>
              <a:rPr lang="en-US" sz="2000">
                <a:cs typeface="Calibri"/>
              </a:rPr>
              <a:t>(Nicol &amp; Macfarlane‐Dick, 2006)</a:t>
            </a:r>
          </a:p>
          <a:p>
            <a:endParaRPr lang="en-US">
              <a:cs typeface="Calibri"/>
            </a:endParaRPr>
          </a:p>
        </p:txBody>
      </p:sp>
    </p:spTree>
    <p:extLst>
      <p:ext uri="{BB962C8B-B14F-4D97-AF65-F5344CB8AC3E}">
        <p14:creationId xmlns:p14="http://schemas.microsoft.com/office/powerpoint/2010/main" val="108019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EFB140-48C8-440B-9867-AFD5F1E3636B}"/>
              </a:ext>
            </a:extLst>
          </p:cNvPr>
          <p:cNvSpPr>
            <a:spLocks noGrp="1"/>
          </p:cNvSpPr>
          <p:nvPr>
            <p:ph type="body" sz="quarter" idx="10"/>
          </p:nvPr>
        </p:nvSpPr>
        <p:spPr>
          <a:xfrm>
            <a:off x="410160" y="1283964"/>
            <a:ext cx="7762478" cy="512872"/>
          </a:xfrm>
        </p:spPr>
        <p:txBody>
          <a:bodyPr vert="horz" anchor="t"/>
          <a:lstStyle/>
          <a:p>
            <a:r>
              <a:rPr lang="en-US">
                <a:ea typeface="Verdana"/>
                <a:cs typeface="Verdana"/>
              </a:rPr>
              <a:t>Feedback &amp; constructive alignment</a:t>
            </a:r>
            <a:endParaRPr lang="en-US"/>
          </a:p>
        </p:txBody>
      </p:sp>
      <p:sp>
        <p:nvSpPr>
          <p:cNvPr id="3" name="Text Placeholder 2">
            <a:extLst>
              <a:ext uri="{FF2B5EF4-FFF2-40B4-BE49-F238E27FC236}">
                <a16:creationId xmlns:a16="http://schemas.microsoft.com/office/drawing/2014/main" id="{39807928-C2B6-4915-8BD4-97BB9CC4C15C}"/>
              </a:ext>
            </a:extLst>
          </p:cNvPr>
          <p:cNvSpPr>
            <a:spLocks noGrp="1"/>
          </p:cNvSpPr>
          <p:nvPr>
            <p:ph type="body" sz="quarter" idx="11"/>
          </p:nvPr>
        </p:nvSpPr>
        <p:spPr>
          <a:xfrm>
            <a:off x="670910" y="2228854"/>
            <a:ext cx="7388225" cy="1420607"/>
          </a:xfrm>
        </p:spPr>
        <p:txBody>
          <a:bodyPr vert="horz" anchor="t"/>
          <a:lstStyle/>
          <a:p>
            <a:r>
              <a:rPr lang="en-US">
                <a:cs typeface="Calibri"/>
              </a:rPr>
              <a:t>Appreciative feedback helps the student to draw a connection from the assignment and learning activities directly to the learning outcome. </a:t>
            </a:r>
          </a:p>
        </p:txBody>
      </p:sp>
      <p:pic>
        <p:nvPicPr>
          <p:cNvPr id="4" name="Picture 4" descr="A screenshot of a cell phone&#10;&#10;Description generated with very high confidence">
            <a:extLst>
              <a:ext uri="{FF2B5EF4-FFF2-40B4-BE49-F238E27FC236}">
                <a16:creationId xmlns:a16="http://schemas.microsoft.com/office/drawing/2014/main" id="{615354B6-D3B3-4BB1-984F-7F443DD0CE51}"/>
              </a:ext>
            </a:extLst>
          </p:cNvPr>
          <p:cNvPicPr>
            <a:picLocks noChangeAspect="1"/>
          </p:cNvPicPr>
          <p:nvPr/>
        </p:nvPicPr>
        <p:blipFill rotWithShape="1">
          <a:blip r:embed="rId2"/>
          <a:srcRect l="93" r="6852" b="322"/>
          <a:stretch/>
        </p:blipFill>
        <p:spPr>
          <a:xfrm>
            <a:off x="4449808" y="4021325"/>
            <a:ext cx="4690980" cy="2833350"/>
          </a:xfrm>
          <a:prstGeom prst="rect">
            <a:avLst/>
          </a:prstGeom>
        </p:spPr>
      </p:pic>
      <p:sp>
        <p:nvSpPr>
          <p:cNvPr id="6" name="TextBox 5">
            <a:extLst>
              <a:ext uri="{FF2B5EF4-FFF2-40B4-BE49-F238E27FC236}">
                <a16:creationId xmlns:a16="http://schemas.microsoft.com/office/drawing/2014/main" id="{D033648A-28E9-4849-AF98-BFAA3606C674}"/>
              </a:ext>
            </a:extLst>
          </p:cNvPr>
          <p:cNvSpPr txBox="1"/>
          <p:nvPr/>
        </p:nvSpPr>
        <p:spPr>
          <a:xfrm>
            <a:off x="665664" y="3804472"/>
            <a:ext cx="406978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kern="800" spc="-30">
                <a:solidFill>
                  <a:srgbClr val="313645"/>
                </a:solidFill>
                <a:cs typeface="Calibri"/>
              </a:rPr>
              <a:t>Our goal is that learners implement feedback to meet the learning outcomes! </a:t>
            </a:r>
          </a:p>
        </p:txBody>
      </p:sp>
    </p:spTree>
    <p:extLst>
      <p:ext uri="{BB962C8B-B14F-4D97-AF65-F5344CB8AC3E}">
        <p14:creationId xmlns:p14="http://schemas.microsoft.com/office/powerpoint/2010/main" val="130195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cake, sitting, laptop, chocolate&#10;&#10;Description generated with very high confidence">
            <a:extLst>
              <a:ext uri="{FF2B5EF4-FFF2-40B4-BE49-F238E27FC236}">
                <a16:creationId xmlns:a16="http://schemas.microsoft.com/office/drawing/2014/main" id="{E4027D53-82D0-4564-8B33-F6DA75F07E59}"/>
              </a:ext>
            </a:extLst>
          </p:cNvPr>
          <p:cNvPicPr>
            <a:picLocks noGrp="1" noChangeAspect="1"/>
          </p:cNvPicPr>
          <p:nvPr>
            <p:ph type="pic" sz="quarter" idx="12"/>
          </p:nvPr>
        </p:nvPicPr>
        <p:blipFill rotWithShape="1">
          <a:blip r:embed="rId2"/>
          <a:srcRect l="23339" r="23339"/>
          <a:stretch/>
        </p:blipFill>
        <p:spPr/>
      </p:pic>
      <p:sp>
        <p:nvSpPr>
          <p:cNvPr id="3" name="Text Placeholder 2">
            <a:extLst>
              <a:ext uri="{FF2B5EF4-FFF2-40B4-BE49-F238E27FC236}">
                <a16:creationId xmlns:a16="http://schemas.microsoft.com/office/drawing/2014/main" id="{67248352-D7DC-47CC-A418-5904B8F50C96}"/>
              </a:ext>
            </a:extLst>
          </p:cNvPr>
          <p:cNvSpPr>
            <a:spLocks noGrp="1"/>
          </p:cNvSpPr>
          <p:nvPr>
            <p:ph type="body" sz="quarter" idx="10"/>
          </p:nvPr>
        </p:nvSpPr>
        <p:spPr>
          <a:xfrm>
            <a:off x="371604" y="2551078"/>
            <a:ext cx="4567466" cy="1558719"/>
          </a:xfrm>
        </p:spPr>
        <p:txBody>
          <a:bodyPr vert="horz" anchor="t"/>
          <a:lstStyle/>
          <a:p>
            <a:r>
              <a:rPr lang="en-US">
                <a:ea typeface="Verdana"/>
                <a:cs typeface="Verdana"/>
              </a:rPr>
              <a:t>Examples of appreciative feedback</a:t>
            </a:r>
            <a:endParaRPr lang="en-US"/>
          </a:p>
        </p:txBody>
      </p:sp>
      <p:sp>
        <p:nvSpPr>
          <p:cNvPr id="5" name="TextBox 4">
            <a:extLst>
              <a:ext uri="{FF2B5EF4-FFF2-40B4-BE49-F238E27FC236}">
                <a16:creationId xmlns:a16="http://schemas.microsoft.com/office/drawing/2014/main" id="{A7F62B68-A174-4EFB-9290-E6ECBC0B1B09}"/>
              </a:ext>
            </a:extLst>
          </p:cNvPr>
          <p:cNvSpPr txBox="1"/>
          <p:nvPr/>
        </p:nvSpPr>
        <p:spPr>
          <a:xfrm>
            <a:off x="47296" y="655057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Photo by </a:t>
            </a:r>
            <a:r>
              <a:rPr lang="en-US" sz="1000">
                <a:ea typeface="+mn-lt"/>
                <a:cs typeface="+mn-lt"/>
                <a:hlinkClick r:id="rId3"/>
              </a:rPr>
              <a:t>Markus Spiske</a:t>
            </a:r>
            <a:r>
              <a:rPr lang="en-US" sz="1000">
                <a:ea typeface="+mn-lt"/>
                <a:cs typeface="+mn-lt"/>
              </a:rPr>
              <a:t> on </a:t>
            </a:r>
            <a:r>
              <a:rPr lang="en-US" sz="1000">
                <a:ea typeface="+mn-lt"/>
                <a:cs typeface="+mn-lt"/>
                <a:hlinkClick r:id="rId4"/>
              </a:rPr>
              <a:t>Unsplash</a:t>
            </a:r>
            <a:endParaRPr lang="en-US" sz="1000"/>
          </a:p>
        </p:txBody>
      </p:sp>
    </p:spTree>
    <p:extLst>
      <p:ext uri="{BB962C8B-B14F-4D97-AF65-F5344CB8AC3E}">
        <p14:creationId xmlns:p14="http://schemas.microsoft.com/office/powerpoint/2010/main" val="2318820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BA272-643C-44ED-8F15-0FB9F712F278}"/>
              </a:ext>
            </a:extLst>
          </p:cNvPr>
          <p:cNvSpPr>
            <a:spLocks noGrp="1"/>
          </p:cNvSpPr>
          <p:nvPr>
            <p:ph type="body" sz="quarter" idx="10"/>
          </p:nvPr>
        </p:nvSpPr>
        <p:spPr>
          <a:xfrm>
            <a:off x="410160" y="1283964"/>
            <a:ext cx="7870866" cy="434044"/>
          </a:xfrm>
        </p:spPr>
        <p:txBody>
          <a:bodyPr vert="horz" anchor="t"/>
          <a:lstStyle/>
          <a:p>
            <a:r>
              <a:rPr lang="en-US">
                <a:ea typeface="Verdana"/>
                <a:cs typeface="Verdana"/>
              </a:rPr>
              <a:t>Audio feedback in a face-to-face course</a:t>
            </a:r>
            <a:endParaRPr lang="en-US"/>
          </a:p>
        </p:txBody>
      </p:sp>
      <p:pic>
        <p:nvPicPr>
          <p:cNvPr id="5" name="Picture 5" descr="A screenshot of a cell phone&#10;&#10;Description generated with very high confidence">
            <a:extLst>
              <a:ext uri="{FF2B5EF4-FFF2-40B4-BE49-F238E27FC236}">
                <a16:creationId xmlns:a16="http://schemas.microsoft.com/office/drawing/2014/main" id="{2B9C6BD6-F112-4E2D-BC43-E1CD450B5B72}"/>
              </a:ext>
            </a:extLst>
          </p:cNvPr>
          <p:cNvPicPr>
            <a:picLocks noChangeAspect="1"/>
          </p:cNvPicPr>
          <p:nvPr/>
        </p:nvPicPr>
        <p:blipFill>
          <a:blip r:embed="rId2"/>
          <a:stretch>
            <a:fillRect/>
          </a:stretch>
        </p:blipFill>
        <p:spPr>
          <a:xfrm>
            <a:off x="1150883" y="2047097"/>
            <a:ext cx="6408682" cy="4156427"/>
          </a:xfrm>
          <a:prstGeom prst="rect">
            <a:avLst/>
          </a:prstGeom>
        </p:spPr>
      </p:pic>
    </p:spTree>
    <p:extLst>
      <p:ext uri="{BB962C8B-B14F-4D97-AF65-F5344CB8AC3E}">
        <p14:creationId xmlns:p14="http://schemas.microsoft.com/office/powerpoint/2010/main" val="3263320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76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BA272-643C-44ED-8F15-0FB9F712F278}"/>
              </a:ext>
            </a:extLst>
          </p:cNvPr>
          <p:cNvSpPr>
            <a:spLocks noGrp="1"/>
          </p:cNvSpPr>
          <p:nvPr>
            <p:ph type="body" sz="quarter" idx="10"/>
          </p:nvPr>
        </p:nvSpPr>
        <p:spPr>
          <a:xfrm>
            <a:off x="410160" y="1283964"/>
            <a:ext cx="7870866" cy="434044"/>
          </a:xfrm>
        </p:spPr>
        <p:txBody>
          <a:bodyPr vert="horz" anchor="t"/>
          <a:lstStyle/>
          <a:p>
            <a:r>
              <a:rPr lang="en-US">
                <a:ea typeface="Verdana"/>
                <a:cs typeface="Verdana"/>
              </a:rPr>
              <a:t>Video feedback in an online course</a:t>
            </a:r>
            <a:endParaRPr lang="en-US"/>
          </a:p>
        </p:txBody>
      </p:sp>
      <p:pic>
        <p:nvPicPr>
          <p:cNvPr id="8" name="Picture 8" descr="A sample of video with written annotation">
            <a:extLst>
              <a:ext uri="{FF2B5EF4-FFF2-40B4-BE49-F238E27FC236}">
                <a16:creationId xmlns:a16="http://schemas.microsoft.com/office/drawing/2014/main" id="{2495162F-06BB-4715-B42F-BC9209B2B83F}"/>
              </a:ext>
            </a:extLst>
          </p:cNvPr>
          <p:cNvPicPr>
            <a:picLocks noChangeAspect="1"/>
          </p:cNvPicPr>
          <p:nvPr/>
        </p:nvPicPr>
        <p:blipFill>
          <a:blip r:embed="rId2"/>
          <a:stretch>
            <a:fillRect/>
          </a:stretch>
        </p:blipFill>
        <p:spPr>
          <a:xfrm>
            <a:off x="2596967" y="1881761"/>
            <a:ext cx="3492866" cy="4848149"/>
          </a:xfrm>
          <a:prstGeom prst="rect">
            <a:avLst/>
          </a:prstGeom>
        </p:spPr>
      </p:pic>
    </p:spTree>
    <p:extLst>
      <p:ext uri="{BB962C8B-B14F-4D97-AF65-F5344CB8AC3E}">
        <p14:creationId xmlns:p14="http://schemas.microsoft.com/office/powerpoint/2010/main" val="3063000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B2433-EA5E-443B-85E0-C16CE24E2C9B}"/>
              </a:ext>
            </a:extLst>
          </p:cNvPr>
          <p:cNvSpPr>
            <a:spLocks noGrp="1"/>
          </p:cNvSpPr>
          <p:nvPr>
            <p:ph type="body" sz="quarter" idx="10"/>
          </p:nvPr>
        </p:nvSpPr>
        <p:spPr>
          <a:xfrm>
            <a:off x="410160" y="1283964"/>
            <a:ext cx="7141710" cy="434044"/>
          </a:xfrm>
        </p:spPr>
        <p:txBody>
          <a:bodyPr vert="horz" anchor="t"/>
          <a:lstStyle/>
          <a:p>
            <a:r>
              <a:rPr lang="en-US" dirty="0">
                <a:ea typeface="Verdana"/>
                <a:cs typeface="Verdana"/>
              </a:rPr>
              <a:t>LTRM values</a:t>
            </a:r>
            <a:endParaRPr lang="en-US" dirty="0"/>
          </a:p>
        </p:txBody>
      </p:sp>
      <p:sp>
        <p:nvSpPr>
          <p:cNvPr id="3" name="Text Placeholder 2">
            <a:extLst>
              <a:ext uri="{FF2B5EF4-FFF2-40B4-BE49-F238E27FC236}">
                <a16:creationId xmlns:a16="http://schemas.microsoft.com/office/drawing/2014/main" id="{9130621A-D1E7-4B26-B7A1-A8FD1DE749C4}"/>
              </a:ext>
            </a:extLst>
          </p:cNvPr>
          <p:cNvSpPr>
            <a:spLocks noGrp="1"/>
          </p:cNvSpPr>
          <p:nvPr>
            <p:ph type="body" sz="quarter" idx="11"/>
          </p:nvPr>
        </p:nvSpPr>
        <p:spPr>
          <a:xfrm>
            <a:off x="641350" y="2002326"/>
            <a:ext cx="7992569" cy="4209426"/>
          </a:xfrm>
        </p:spPr>
        <p:txBody>
          <a:bodyPr vert="horz" anchor="t"/>
          <a:lstStyle/>
          <a:p>
            <a:r>
              <a:rPr lang="en-US" sz="2400" b="1" dirty="0">
                <a:solidFill>
                  <a:srgbClr val="009DAE"/>
                </a:solidFill>
                <a:ea typeface="+mn-lt"/>
                <a:cs typeface="+mn-lt"/>
              </a:rPr>
              <a:t>Applied and authentic</a:t>
            </a:r>
            <a:endParaRPr lang="en-US" sz="2400" b="1" dirty="0">
              <a:solidFill>
                <a:srgbClr val="009DAE"/>
              </a:solidFill>
              <a:cs typeface="Calibri"/>
            </a:endParaRPr>
          </a:p>
          <a:p>
            <a:pPr marL="342900" indent="-342900">
              <a:buChar char="•"/>
            </a:pPr>
            <a:r>
              <a:rPr lang="en-US" sz="2400" b="1" dirty="0">
                <a:solidFill>
                  <a:srgbClr val="009DAE"/>
                </a:solidFill>
                <a:ea typeface="+mn-lt"/>
                <a:cs typeface="+mn-lt"/>
              </a:rPr>
              <a:t>Outcomes based, Experiential and participatory</a:t>
            </a:r>
          </a:p>
          <a:p>
            <a:r>
              <a:rPr lang="en-US" sz="2400" dirty="0">
                <a:ea typeface="+mn-lt"/>
                <a:cs typeface="+mn-lt"/>
              </a:rPr>
              <a:t>Students able to take the 'skill' of appreciative feedback forward into their lives</a:t>
            </a:r>
            <a:endParaRPr lang="en-US" sz="2400" dirty="0">
              <a:cs typeface="Calibri"/>
            </a:endParaRPr>
          </a:p>
          <a:p>
            <a:endParaRPr lang="en-US" sz="2400">
              <a:cs typeface="Calibri"/>
            </a:endParaRPr>
          </a:p>
          <a:p>
            <a:r>
              <a:rPr lang="en-US" sz="2400" b="1" dirty="0">
                <a:solidFill>
                  <a:srgbClr val="009DAE"/>
                </a:solidFill>
                <a:ea typeface="+mn-lt"/>
                <a:cs typeface="+mn-lt"/>
              </a:rPr>
              <a:t>Caring and community based</a:t>
            </a:r>
            <a:endParaRPr lang="en-US" sz="2400" b="1" dirty="0">
              <a:solidFill>
                <a:srgbClr val="009DAE"/>
              </a:solidFill>
              <a:cs typeface="Calibri"/>
            </a:endParaRPr>
          </a:p>
          <a:p>
            <a:pPr marL="342900" indent="-342900">
              <a:buChar char="•"/>
            </a:pPr>
            <a:r>
              <a:rPr lang="en-US" sz="2400" b="1" dirty="0">
                <a:solidFill>
                  <a:srgbClr val="009DAE"/>
                </a:solidFill>
                <a:cs typeface="Calibri"/>
              </a:rPr>
              <a:t>Supportive, Inclusive and Diverse</a:t>
            </a:r>
          </a:p>
          <a:p>
            <a:pPr indent="0">
              <a:buNone/>
            </a:pPr>
            <a:r>
              <a:rPr lang="en-US" sz="2400" dirty="0">
                <a:ea typeface="+mn-lt"/>
                <a:cs typeface="+mn-lt"/>
              </a:rPr>
              <a:t>Pedagogy of care shows respect to the whole learner</a:t>
            </a:r>
            <a:endParaRPr lang="en-US" sz="2400" spc="0" dirty="0">
              <a:ea typeface="+mn-lt"/>
              <a:cs typeface="+mn-lt"/>
            </a:endParaRPr>
          </a:p>
        </p:txBody>
      </p:sp>
    </p:spTree>
    <p:extLst>
      <p:ext uri="{BB962C8B-B14F-4D97-AF65-F5344CB8AC3E}">
        <p14:creationId xmlns:p14="http://schemas.microsoft.com/office/powerpoint/2010/main" val="3516823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A4A277-FFB0-492E-9B6D-430667293433}"/>
              </a:ext>
            </a:extLst>
          </p:cNvPr>
          <p:cNvSpPr>
            <a:spLocks noGrp="1"/>
          </p:cNvSpPr>
          <p:nvPr>
            <p:ph type="body" sz="quarter" idx="10"/>
          </p:nvPr>
        </p:nvSpPr>
        <p:spPr>
          <a:xfrm>
            <a:off x="410160" y="1283964"/>
            <a:ext cx="5695155" cy="434390"/>
          </a:xfrm>
        </p:spPr>
        <p:txBody>
          <a:bodyPr vert="horz" anchor="t"/>
          <a:lstStyle/>
          <a:p>
            <a:r>
              <a:rPr lang="en-US">
                <a:ea typeface="Verdana"/>
                <a:cs typeface="Verdana"/>
              </a:rPr>
              <a:t>Questions for discovery</a:t>
            </a:r>
            <a:endParaRPr lang="en-US"/>
          </a:p>
        </p:txBody>
      </p:sp>
      <p:sp>
        <p:nvSpPr>
          <p:cNvPr id="3" name="Text Placeholder 2">
            <a:extLst>
              <a:ext uri="{FF2B5EF4-FFF2-40B4-BE49-F238E27FC236}">
                <a16:creationId xmlns:a16="http://schemas.microsoft.com/office/drawing/2014/main" id="{40133161-544A-43EB-AA02-08021F4E2A1F}"/>
              </a:ext>
            </a:extLst>
          </p:cNvPr>
          <p:cNvSpPr>
            <a:spLocks noGrp="1"/>
          </p:cNvSpPr>
          <p:nvPr>
            <p:ph type="body" sz="quarter" idx="11"/>
          </p:nvPr>
        </p:nvSpPr>
        <p:spPr>
          <a:xfrm>
            <a:off x="641350" y="1943104"/>
            <a:ext cx="7388225" cy="4259173"/>
          </a:xfrm>
        </p:spPr>
        <p:txBody>
          <a:bodyPr vert="horz" anchor="t"/>
          <a:lstStyle/>
          <a:p>
            <a:pPr marL="285750" indent="-285750">
              <a:buChar char="•"/>
            </a:pPr>
            <a:r>
              <a:rPr lang="en-US">
                <a:ea typeface="+mn-lt"/>
                <a:cs typeface="+mn-lt"/>
              </a:rPr>
              <a:t>How do you see appreciative feedback fit in with your own values/practices?</a:t>
            </a:r>
          </a:p>
          <a:p>
            <a:pPr marL="285750" indent="-285750">
              <a:buChar char="•"/>
            </a:pPr>
            <a:r>
              <a:rPr lang="en-US">
                <a:ea typeface="+mn-lt"/>
                <a:cs typeface="+mn-lt"/>
              </a:rPr>
              <a:t>What other opportunities come to mind for practicing compassion?</a:t>
            </a:r>
          </a:p>
          <a:p>
            <a:pPr marL="285750" indent="-285750">
              <a:buChar char="•"/>
            </a:pPr>
            <a:r>
              <a:rPr lang="en-US">
                <a:ea typeface="+mn-lt"/>
                <a:cs typeface="+mn-lt"/>
              </a:rPr>
              <a:t>For you, what is the most compelling reason to use appreciative feedback?</a:t>
            </a:r>
            <a:endParaRPr lang="en-US">
              <a:cs typeface="Calibri"/>
            </a:endParaRPr>
          </a:p>
          <a:p>
            <a:pPr marL="285750" indent="-285750">
              <a:buChar char="•"/>
            </a:pPr>
            <a:r>
              <a:rPr lang="en-US">
                <a:ea typeface="+mn-lt"/>
                <a:cs typeface="+mn-lt"/>
              </a:rPr>
              <a:t>What challenges come to mind around Appreciative Feedback?</a:t>
            </a:r>
          </a:p>
          <a:p>
            <a:pPr marL="285750" indent="-285750">
              <a:buChar char="•"/>
            </a:pPr>
            <a:r>
              <a:rPr lang="en-US">
                <a:ea typeface="+mn-lt"/>
                <a:cs typeface="+mn-lt"/>
              </a:rPr>
              <a:t>What is something new from today that you would like to try?</a:t>
            </a:r>
            <a:endParaRPr lang="en-US"/>
          </a:p>
          <a:p>
            <a:endParaRPr lang="en-US">
              <a:cs typeface="Calibri"/>
            </a:endParaRPr>
          </a:p>
        </p:txBody>
      </p:sp>
    </p:spTree>
    <p:extLst>
      <p:ext uri="{BB962C8B-B14F-4D97-AF65-F5344CB8AC3E}">
        <p14:creationId xmlns:p14="http://schemas.microsoft.com/office/powerpoint/2010/main" val="2051101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DFFFF-1F4B-478B-98E5-59823FC6C4D8}"/>
              </a:ext>
            </a:extLst>
          </p:cNvPr>
          <p:cNvSpPr>
            <a:spLocks noGrp="1"/>
          </p:cNvSpPr>
          <p:nvPr>
            <p:ph type="body" sz="quarter" idx="10"/>
          </p:nvPr>
        </p:nvSpPr>
        <p:spPr>
          <a:xfrm>
            <a:off x="410160" y="780111"/>
            <a:ext cx="3870366" cy="414338"/>
          </a:xfrm>
        </p:spPr>
        <p:txBody>
          <a:bodyPr vert="horz" anchor="t"/>
          <a:lstStyle/>
          <a:p>
            <a:r>
              <a:rPr lang="en-US">
                <a:ea typeface="Verdana"/>
                <a:cs typeface="Verdana"/>
              </a:rPr>
              <a:t>References</a:t>
            </a:r>
            <a:endParaRPr lang="en-US"/>
          </a:p>
        </p:txBody>
      </p:sp>
      <p:sp>
        <p:nvSpPr>
          <p:cNvPr id="3" name="Text Placeholder 2">
            <a:extLst>
              <a:ext uri="{FF2B5EF4-FFF2-40B4-BE49-F238E27FC236}">
                <a16:creationId xmlns:a16="http://schemas.microsoft.com/office/drawing/2014/main" id="{E7ABCB3A-9728-4208-A344-7E2A0EF58881}"/>
              </a:ext>
            </a:extLst>
          </p:cNvPr>
          <p:cNvSpPr>
            <a:spLocks noGrp="1"/>
          </p:cNvSpPr>
          <p:nvPr>
            <p:ph type="body" sz="quarter" idx="11"/>
          </p:nvPr>
        </p:nvSpPr>
        <p:spPr>
          <a:xfrm>
            <a:off x="585366" y="1299293"/>
            <a:ext cx="7388225" cy="5262680"/>
          </a:xfrm>
        </p:spPr>
        <p:txBody>
          <a:bodyPr vert="horz" anchor="t"/>
          <a:lstStyle/>
          <a:p>
            <a:pPr>
              <a:spcBef>
                <a:spcPts val="1200"/>
              </a:spcBef>
              <a:spcAft>
                <a:spcPts val="600"/>
              </a:spcAft>
            </a:pPr>
            <a:r>
              <a:rPr lang="en-US" sz="1600">
                <a:ea typeface="+mn-lt"/>
                <a:cs typeface="+mn-lt"/>
              </a:rPr>
              <a:t>Black, P., &amp; Wiliam, D. (1998). Assessment and Classroom Learning. </a:t>
            </a:r>
            <a:r>
              <a:rPr lang="en-US" sz="1600" i="1">
                <a:ea typeface="+mn-lt"/>
                <a:cs typeface="+mn-lt"/>
              </a:rPr>
              <a:t>Assessment in Education: Principles, Policy &amp; Practice</a:t>
            </a:r>
            <a:r>
              <a:rPr lang="en-US" sz="1600">
                <a:ea typeface="+mn-lt"/>
                <a:cs typeface="+mn-lt"/>
              </a:rPr>
              <a:t>, </a:t>
            </a:r>
            <a:r>
              <a:rPr lang="en-US" sz="1600" i="1">
                <a:ea typeface="+mn-lt"/>
                <a:cs typeface="+mn-lt"/>
              </a:rPr>
              <a:t>5</a:t>
            </a:r>
            <a:r>
              <a:rPr lang="en-US" sz="1600">
                <a:ea typeface="+mn-lt"/>
                <a:cs typeface="+mn-lt"/>
              </a:rPr>
              <a:t>(1), 7–74. </a:t>
            </a:r>
            <a:r>
              <a:rPr lang="en-US" sz="1600">
                <a:ea typeface="+mn-lt"/>
                <a:cs typeface="+mn-lt"/>
                <a:hlinkClick r:id="rId2"/>
              </a:rPr>
              <a:t>https://doi.org/10.1080/0969595980050102</a:t>
            </a:r>
            <a:endParaRPr lang="en-US" sz="1600">
              <a:cs typeface="Calibri"/>
            </a:endParaRPr>
          </a:p>
          <a:p>
            <a:pPr>
              <a:spcBef>
                <a:spcPts val="1200"/>
              </a:spcBef>
              <a:spcAft>
                <a:spcPts val="600"/>
              </a:spcAft>
            </a:pPr>
            <a:r>
              <a:rPr lang="en-US" sz="1600">
                <a:ea typeface="+mn-lt"/>
                <a:cs typeface="+mn-lt"/>
              </a:rPr>
              <a:t>Carless, D., &amp; Boud, D. (2018). The development of student feedback literacy: Enabling uptake of feedback. </a:t>
            </a:r>
            <a:r>
              <a:rPr lang="en-US" sz="1600" i="1">
                <a:ea typeface="+mn-lt"/>
                <a:cs typeface="+mn-lt"/>
              </a:rPr>
              <a:t>Assessment &amp; Evaluation in Higher Education</a:t>
            </a:r>
            <a:r>
              <a:rPr lang="en-US" sz="1600">
                <a:ea typeface="+mn-lt"/>
                <a:cs typeface="+mn-lt"/>
              </a:rPr>
              <a:t>, </a:t>
            </a:r>
            <a:r>
              <a:rPr lang="en-US" sz="1600" i="1">
                <a:ea typeface="+mn-lt"/>
                <a:cs typeface="+mn-lt"/>
              </a:rPr>
              <a:t>43</a:t>
            </a:r>
            <a:r>
              <a:rPr lang="en-US" sz="1600">
                <a:ea typeface="+mn-lt"/>
                <a:cs typeface="+mn-lt"/>
              </a:rPr>
              <a:t>(8), 1315–1325.</a:t>
            </a:r>
            <a:br>
              <a:rPr lang="en-US" sz="1600">
                <a:ea typeface="+mn-lt"/>
                <a:cs typeface="+mn-lt"/>
              </a:rPr>
            </a:br>
            <a:r>
              <a:rPr lang="en-US" sz="1600">
                <a:ea typeface="+mn-lt"/>
                <a:cs typeface="+mn-lt"/>
                <a:hlinkClick r:id="rId3"/>
              </a:rPr>
              <a:t>https://doi.org/10.1080/02602938.2018.1463354</a:t>
            </a:r>
            <a:endParaRPr lang="en-US">
              <a:ea typeface="+mn-lt"/>
              <a:cs typeface="+mn-lt"/>
            </a:endParaRPr>
          </a:p>
          <a:p>
            <a:pPr>
              <a:spcBef>
                <a:spcPts val="1200"/>
              </a:spcBef>
              <a:spcAft>
                <a:spcPts val="600"/>
              </a:spcAft>
            </a:pPr>
            <a:r>
              <a:rPr lang="en-US" sz="1600">
                <a:ea typeface="+mn-lt"/>
                <a:cs typeface="+mn-lt"/>
              </a:rPr>
              <a:t>Gibson, M. A. (1993). The school of performance of immigrant minorities: A comparative view. In E. Jacob &amp; C. Jordan (Eds.), Minority education: Anthropological perspectives (pp. 25–45). Norwood, NJ: Ablex.</a:t>
            </a:r>
          </a:p>
          <a:p>
            <a:pPr>
              <a:spcBef>
                <a:spcPts val="1200"/>
              </a:spcBef>
              <a:spcAft>
                <a:spcPts val="600"/>
              </a:spcAft>
            </a:pPr>
            <a:r>
              <a:rPr lang="en-US" sz="1600">
                <a:ea typeface="+mn-lt"/>
                <a:cs typeface="+mn-lt"/>
              </a:rPr>
              <a:t>Nicol, D. J., &amp; Macfarlane‐Dick, D. (2006). Formative assessment and self‐regulated learning: A model and seven principles of good feedback practice. </a:t>
            </a:r>
            <a:r>
              <a:rPr lang="en-US" sz="1600" i="1">
                <a:ea typeface="+mn-lt"/>
                <a:cs typeface="+mn-lt"/>
              </a:rPr>
              <a:t>Studies in Higher Education</a:t>
            </a:r>
            <a:r>
              <a:rPr lang="en-US" sz="1600">
                <a:ea typeface="+mn-lt"/>
                <a:cs typeface="+mn-lt"/>
              </a:rPr>
              <a:t>, </a:t>
            </a:r>
            <a:r>
              <a:rPr lang="en-US" sz="1600" i="1">
                <a:ea typeface="+mn-lt"/>
                <a:cs typeface="+mn-lt"/>
              </a:rPr>
              <a:t>31</a:t>
            </a:r>
            <a:r>
              <a:rPr lang="en-US" sz="1600">
                <a:ea typeface="+mn-lt"/>
                <a:cs typeface="+mn-lt"/>
              </a:rPr>
              <a:t>(2), 199–218. </a:t>
            </a:r>
            <a:r>
              <a:rPr lang="en-US" sz="1600">
                <a:ea typeface="+mn-lt"/>
                <a:cs typeface="+mn-lt"/>
                <a:hlinkClick r:id="rId4"/>
              </a:rPr>
              <a:t>https://doi.org/10.1080/03075070600572090</a:t>
            </a:r>
            <a:endParaRPr lang="en-US" sz="1600">
              <a:cs typeface="Calibri"/>
            </a:endParaRPr>
          </a:p>
          <a:p>
            <a:pPr>
              <a:spcBef>
                <a:spcPts val="1200"/>
              </a:spcBef>
              <a:spcAft>
                <a:spcPts val="600"/>
              </a:spcAft>
            </a:pPr>
            <a:r>
              <a:rPr lang="en-US" sz="1600">
                <a:ea typeface="+mn-lt"/>
                <a:cs typeface="+mn-lt"/>
              </a:rPr>
              <a:t>Noddings, N. (1992). The Challenge to Care in Schools: An Alternative Approach to Education. Advances in Contemporary Educational Thought, Volume 8.</a:t>
            </a:r>
            <a:endParaRPr lang="en-US"/>
          </a:p>
          <a:p>
            <a:pPr>
              <a:spcBef>
                <a:spcPts val="1200"/>
              </a:spcBef>
              <a:spcAft>
                <a:spcPts val="600"/>
              </a:spcAft>
            </a:pPr>
            <a:r>
              <a:rPr lang="en-US" sz="1600" err="1">
                <a:ea typeface="+mn-lt"/>
                <a:cs typeface="+mn-lt"/>
              </a:rPr>
              <a:t>Palincsar</a:t>
            </a:r>
            <a:r>
              <a:rPr lang="en-US" sz="1600">
                <a:ea typeface="+mn-lt"/>
                <a:cs typeface="+mn-lt"/>
              </a:rPr>
              <a:t>, A. (1998). Social constructivist perspectives on teaching and learning. </a:t>
            </a:r>
            <a:r>
              <a:rPr lang="en-US" sz="1600" i="1">
                <a:ea typeface="+mn-lt"/>
                <a:cs typeface="+mn-lt"/>
              </a:rPr>
              <a:t>Annual Review of Psychology</a:t>
            </a:r>
            <a:r>
              <a:rPr lang="en-US" sz="1600">
                <a:ea typeface="+mn-lt"/>
                <a:cs typeface="+mn-lt"/>
              </a:rPr>
              <a:t>, </a:t>
            </a:r>
            <a:r>
              <a:rPr lang="en-US" sz="1600" i="1">
                <a:ea typeface="+mn-lt"/>
                <a:cs typeface="+mn-lt"/>
              </a:rPr>
              <a:t>49</a:t>
            </a:r>
            <a:r>
              <a:rPr lang="en-US" sz="1600">
                <a:ea typeface="+mn-lt"/>
                <a:cs typeface="+mn-lt"/>
              </a:rPr>
              <a:t>, 345–375.</a:t>
            </a:r>
            <a:endParaRPr lang="en-US" sz="1600">
              <a:cs typeface="Calibri"/>
            </a:endParaRPr>
          </a:p>
          <a:p>
            <a:pPr>
              <a:spcBef>
                <a:spcPts val="1200"/>
              </a:spcBef>
              <a:spcAft>
                <a:spcPts val="600"/>
              </a:spcAft>
            </a:pPr>
            <a:r>
              <a:rPr lang="en-US" sz="1600">
                <a:ea typeface="+mn-lt"/>
                <a:cs typeface="+mn-lt"/>
              </a:rPr>
              <a:t>Sadler, D. R. (1989). Formative assessment and the design of instructional systems. </a:t>
            </a:r>
            <a:r>
              <a:rPr lang="en-US" sz="1600" i="1">
                <a:ea typeface="+mn-lt"/>
                <a:cs typeface="+mn-lt"/>
              </a:rPr>
              <a:t>Instructional Science</a:t>
            </a:r>
            <a:r>
              <a:rPr lang="en-US" sz="1600">
                <a:ea typeface="+mn-lt"/>
                <a:cs typeface="+mn-lt"/>
              </a:rPr>
              <a:t>, </a:t>
            </a:r>
            <a:r>
              <a:rPr lang="en-US" sz="1600" i="1">
                <a:ea typeface="+mn-lt"/>
                <a:cs typeface="+mn-lt"/>
              </a:rPr>
              <a:t>18</a:t>
            </a:r>
            <a:r>
              <a:rPr lang="en-US" sz="1600">
                <a:ea typeface="+mn-lt"/>
                <a:cs typeface="+mn-lt"/>
              </a:rPr>
              <a:t>(2), 119–144. </a:t>
            </a:r>
            <a:r>
              <a:rPr lang="en-US" sz="1600">
                <a:ea typeface="+mn-lt"/>
                <a:cs typeface="+mn-lt"/>
                <a:hlinkClick r:id="rId5"/>
              </a:rPr>
              <a:t>https://doi.org/10.1007/BF00117714</a:t>
            </a:r>
            <a:endParaRPr lang="en-US" sz="1600">
              <a:cs typeface="Calibri"/>
            </a:endParaRPr>
          </a:p>
          <a:p>
            <a:pPr>
              <a:spcBef>
                <a:spcPts val="1200"/>
              </a:spcBef>
              <a:spcAft>
                <a:spcPts val="600"/>
              </a:spcAft>
            </a:pPr>
            <a:endParaRPr lang="en-US" sz="1600">
              <a:cs typeface="Calibri"/>
            </a:endParaRPr>
          </a:p>
        </p:txBody>
      </p:sp>
    </p:spTree>
    <p:extLst>
      <p:ext uri="{BB962C8B-B14F-4D97-AF65-F5344CB8AC3E}">
        <p14:creationId xmlns:p14="http://schemas.microsoft.com/office/powerpoint/2010/main" val="3153127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33451" y="1123950"/>
            <a:ext cx="7019924" cy="2203127"/>
          </a:xfrm>
        </p:spPr>
        <p:txBody>
          <a:bodyPr/>
          <a:lstStyle/>
          <a:p>
            <a:pPr algn="ctr"/>
            <a:r>
              <a:rPr lang="en-CA"/>
              <a:t>Thank you!</a:t>
            </a:r>
          </a:p>
          <a:p>
            <a:pPr algn="ctr"/>
            <a:endParaRPr lang="en-CA"/>
          </a:p>
          <a:p>
            <a:pPr algn="ctr"/>
            <a:endParaRPr lang="en-CA"/>
          </a:p>
          <a:p>
            <a:pPr algn="ctr"/>
            <a:endParaRPr lang="en-CA"/>
          </a:p>
          <a:p>
            <a:pPr algn="ctr"/>
            <a:endParaRPr lang="en-CA"/>
          </a:p>
          <a:p>
            <a:pPr algn="ctr"/>
            <a:endParaRPr lang="en-CA"/>
          </a:p>
          <a:p>
            <a:pPr algn="ctr"/>
            <a:endParaRPr lang="en-CA"/>
          </a:p>
          <a:p>
            <a:pPr algn="ctr"/>
            <a:endParaRPr lang="en-CA"/>
          </a:p>
          <a:p>
            <a:pPr algn="ctr"/>
            <a:endParaRPr lang="en-CA"/>
          </a:p>
          <a:p>
            <a:pPr algn="ctr"/>
            <a:endParaRPr lang="en-CA"/>
          </a:p>
          <a:p>
            <a:pPr algn="ctr"/>
            <a:endParaRPr lang="en-CA"/>
          </a:p>
          <a:p>
            <a:pPr algn="ctr"/>
            <a:endParaRPr lang="en-CA"/>
          </a:p>
          <a:p>
            <a:pPr algn="ctr"/>
            <a:r>
              <a:rPr lang="en-CA" b="0"/>
              <a:t>ctet.royalroads.ca  </a:t>
            </a:r>
          </a:p>
          <a:p>
            <a:pPr algn="ctr"/>
            <a:r>
              <a:rPr lang="en-CA" b="0">
                <a:sym typeface="Wingdings" panose="05000000000000000000" pitchFamily="2" charset="2"/>
              </a:rPr>
              <a:t> </a:t>
            </a:r>
            <a:r>
              <a:rPr lang="en-CA" b="0"/>
              <a:t> </a:t>
            </a:r>
            <a:endParaRPr lang="en-US" b="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71673" y="1971674"/>
            <a:ext cx="4572001" cy="3059459"/>
          </a:xfrm>
          <a:prstGeom prst="rect">
            <a:avLst/>
          </a:prstGeom>
        </p:spPr>
      </p:pic>
    </p:spTree>
    <p:extLst>
      <p:ext uri="{BB962C8B-B14F-4D97-AF65-F5344CB8AC3E}">
        <p14:creationId xmlns:p14="http://schemas.microsoft.com/office/powerpoint/2010/main" val="238456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FDB55-E426-4EEC-9822-8C15A9E657F8}"/>
              </a:ext>
            </a:extLst>
          </p:cNvPr>
          <p:cNvSpPr>
            <a:spLocks noGrp="1"/>
          </p:cNvSpPr>
          <p:nvPr>
            <p:ph type="body" sz="quarter" idx="10"/>
          </p:nvPr>
        </p:nvSpPr>
        <p:spPr>
          <a:xfrm>
            <a:off x="371604" y="2971407"/>
            <a:ext cx="4567466" cy="1030782"/>
          </a:xfrm>
        </p:spPr>
        <p:txBody>
          <a:bodyPr/>
          <a:lstStyle/>
          <a:p>
            <a:r>
              <a:rPr lang="en-US"/>
              <a:t>The Pedagogical Values Series</a:t>
            </a:r>
          </a:p>
          <a:p>
            <a:endParaRPr lang="en-US"/>
          </a:p>
        </p:txBody>
      </p:sp>
      <p:pic>
        <p:nvPicPr>
          <p:cNvPr id="23" name="Picture Placeholder 22">
            <a:extLst>
              <a:ext uri="{FF2B5EF4-FFF2-40B4-BE49-F238E27FC236}">
                <a16:creationId xmlns:a16="http://schemas.microsoft.com/office/drawing/2014/main" id="{20F5759D-0C94-48A9-8E72-074DE26D5243}"/>
              </a:ext>
            </a:extLst>
          </p:cNvPr>
          <p:cNvPicPr>
            <a:picLocks noGrp="1" noChangeAspect="1"/>
          </p:cNvPicPr>
          <p:nvPr>
            <p:ph type="pic" sz="quarter" idx="12"/>
          </p:nvPr>
        </p:nvPicPr>
        <p:blipFill rotWithShape="1">
          <a:blip r:embed="rId2"/>
          <a:srcRect l="15098" t="-35" r="31522" b="35"/>
          <a:stretch/>
        </p:blipFill>
        <p:spPr>
          <a:xfrm>
            <a:off x="3648870" y="-19050"/>
            <a:ext cx="5512578" cy="6891337"/>
          </a:xfrm>
        </p:spPr>
      </p:pic>
    </p:spTree>
    <p:extLst>
      <p:ext uri="{BB962C8B-B14F-4D97-AF65-F5344CB8AC3E}">
        <p14:creationId xmlns:p14="http://schemas.microsoft.com/office/powerpoint/2010/main" val="885401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DAA15D-1A9F-44A2-AE87-7B22D22D2B2B}"/>
              </a:ext>
            </a:extLst>
          </p:cNvPr>
          <p:cNvPicPr>
            <a:picLocks noChangeAspect="1"/>
          </p:cNvPicPr>
          <p:nvPr/>
        </p:nvPicPr>
        <p:blipFill>
          <a:blip r:embed="rId2"/>
          <a:stretch>
            <a:fillRect/>
          </a:stretch>
        </p:blipFill>
        <p:spPr>
          <a:xfrm>
            <a:off x="604609" y="2427947"/>
            <a:ext cx="7934782" cy="3331298"/>
          </a:xfrm>
          <a:prstGeom prst="rect">
            <a:avLst/>
          </a:prstGeom>
          <a:ln>
            <a:noFill/>
          </a:ln>
          <a:effectLst>
            <a:outerShdw blurRad="292100" dist="139700" dir="2700000" algn="tl" rotWithShape="0">
              <a:srgbClr val="333333">
                <a:alpha val="65000"/>
              </a:srgbClr>
            </a:outerShdw>
          </a:effectLst>
        </p:spPr>
      </p:pic>
      <p:sp>
        <p:nvSpPr>
          <p:cNvPr id="9" name="Text Placeholder 2">
            <a:extLst>
              <a:ext uri="{FF2B5EF4-FFF2-40B4-BE49-F238E27FC236}">
                <a16:creationId xmlns:a16="http://schemas.microsoft.com/office/drawing/2014/main" id="{52B8364B-2F18-4E20-9E89-F17DFEF433FE}"/>
              </a:ext>
            </a:extLst>
          </p:cNvPr>
          <p:cNvSpPr txBox="1">
            <a:spLocks/>
          </p:cNvSpPr>
          <p:nvPr/>
        </p:nvSpPr>
        <p:spPr>
          <a:xfrm>
            <a:off x="410159" y="1283963"/>
            <a:ext cx="7712853" cy="644517"/>
          </a:xfrm>
          <a:prstGeom prst="rect">
            <a:avLst/>
          </a:prstGeom>
        </p:spPr>
        <p:txBody>
          <a:bodyPr vert="horz"/>
          <a:lstStyle>
            <a:lvl1pPr marL="0" indent="0" algn="l" defTabSz="457200" rtl="0" eaLnBrk="1" latinLnBrk="0" hangingPunct="1">
              <a:lnSpc>
                <a:spcPct val="80000"/>
              </a:lnSpc>
              <a:spcBef>
                <a:spcPts val="0"/>
              </a:spcBef>
              <a:buFont typeface="Arial"/>
              <a:buNone/>
              <a:defRPr sz="2900" b="1" i="0" kern="900" spc="-180" baseline="0">
                <a:solidFill>
                  <a:srgbClr val="2BA9B9"/>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Learning, Teaching, &amp; Research Model (LTRM)</a:t>
            </a:r>
          </a:p>
        </p:txBody>
      </p:sp>
    </p:spTree>
    <p:extLst>
      <p:ext uri="{BB962C8B-B14F-4D97-AF65-F5344CB8AC3E}">
        <p14:creationId xmlns:p14="http://schemas.microsoft.com/office/powerpoint/2010/main" val="3312087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A92A0C-33D2-4A92-A2EE-D5DCEA50104B}"/>
              </a:ext>
            </a:extLst>
          </p:cNvPr>
          <p:cNvSpPr>
            <a:spLocks noGrp="1"/>
          </p:cNvSpPr>
          <p:nvPr>
            <p:ph type="body" sz="quarter" idx="11"/>
          </p:nvPr>
        </p:nvSpPr>
        <p:spPr>
          <a:xfrm>
            <a:off x="410160" y="1283963"/>
            <a:ext cx="7129433" cy="847767"/>
          </a:xfrm>
        </p:spPr>
        <p:txBody>
          <a:bodyPr/>
          <a:lstStyle/>
          <a:p>
            <a:r>
              <a:rPr lang="en-US"/>
              <a:t>Pedagogical Values</a:t>
            </a:r>
          </a:p>
        </p:txBody>
      </p:sp>
      <p:sp>
        <p:nvSpPr>
          <p:cNvPr id="4" name="Text Placeholder 3">
            <a:extLst>
              <a:ext uri="{FF2B5EF4-FFF2-40B4-BE49-F238E27FC236}">
                <a16:creationId xmlns:a16="http://schemas.microsoft.com/office/drawing/2014/main" id="{7E49BB8B-A780-4DF5-9A3D-22040CD55063}"/>
              </a:ext>
            </a:extLst>
          </p:cNvPr>
          <p:cNvSpPr>
            <a:spLocks noGrp="1"/>
          </p:cNvSpPr>
          <p:nvPr>
            <p:ph type="body" sz="quarter" idx="12"/>
          </p:nvPr>
        </p:nvSpPr>
        <p:spPr>
          <a:xfrm>
            <a:off x="603006" y="1994368"/>
            <a:ext cx="7388225" cy="1703610"/>
          </a:xfrm>
        </p:spPr>
        <p:txBody>
          <a:bodyPr/>
          <a:lstStyle/>
          <a:p>
            <a:r>
              <a:rPr lang="en-US" i="1"/>
              <a:t>Pedagogical values refer to the worldviews, beliefs, perspectives, and biases about teaching and learning that underpin our specific educational practices (Palahicky et al., 2017). In other words, they are the belief systems that inform the decisions that we make at the micro and macro level of our teaching, from how we design learning experiences to how we interact and engage with learners. </a:t>
            </a:r>
          </a:p>
        </p:txBody>
      </p:sp>
    </p:spTree>
    <p:extLst>
      <p:ext uri="{BB962C8B-B14F-4D97-AF65-F5344CB8AC3E}">
        <p14:creationId xmlns:p14="http://schemas.microsoft.com/office/powerpoint/2010/main" val="415175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2896" y="1556808"/>
            <a:ext cx="8978190" cy="515339"/>
          </a:xfrm>
        </p:spPr>
        <p:txBody>
          <a:bodyPr/>
          <a:lstStyle/>
          <a:p>
            <a:r>
              <a:rPr lang="en-US"/>
              <a:t> “Appreciative Feedback to Support Learning”</a:t>
            </a:r>
          </a:p>
        </p:txBody>
      </p:sp>
      <p:sp>
        <p:nvSpPr>
          <p:cNvPr id="4" name="Text Placeholder 3"/>
          <p:cNvSpPr>
            <a:spLocks noGrp="1"/>
          </p:cNvSpPr>
          <p:nvPr>
            <p:ph type="body" sz="quarter" idx="12"/>
          </p:nvPr>
        </p:nvSpPr>
        <p:spPr>
          <a:xfrm>
            <a:off x="3732359" y="2949190"/>
            <a:ext cx="5759450" cy="1610957"/>
          </a:xfrm>
        </p:spPr>
        <p:txBody>
          <a:bodyPr vert="horz" anchor="t"/>
          <a:lstStyle/>
          <a:p>
            <a:r>
              <a:rPr lang="en-US" sz="2400" dirty="0"/>
              <a:t>Ken Jeffery, GCID</a:t>
            </a:r>
          </a:p>
          <a:p>
            <a:pPr marL="342900" indent="-342900">
              <a:buFont typeface="Arial" panose="020B0604020202020204" pitchFamily="34" charset="0"/>
              <a:buChar char="•"/>
            </a:pPr>
            <a:r>
              <a:rPr lang="en-US" sz="2400" dirty="0"/>
              <a:t>RRU Associate Faculty </a:t>
            </a:r>
            <a:endParaRPr lang="en-US" sz="2400" dirty="0">
              <a:cs typeface="Calibri"/>
            </a:endParaRPr>
          </a:p>
          <a:p>
            <a:pPr marL="342900" indent="-342900">
              <a:buFont typeface="Arial" panose="020B0604020202020204" pitchFamily="34" charset="0"/>
              <a:buChar char="•"/>
            </a:pPr>
            <a:r>
              <a:rPr lang="en-US" sz="2400" dirty="0"/>
              <a:t>School of Education &amp; Technology (SET)</a:t>
            </a:r>
            <a:endParaRPr lang="en-US" sz="2400" dirty="0">
              <a:cs typeface="Calibri"/>
            </a:endParaRPr>
          </a:p>
        </p:txBody>
      </p:sp>
      <p:pic>
        <p:nvPicPr>
          <p:cNvPr id="1026" name="Picture 2" descr="Picture of Ken Jeffery">
            <a:extLst>
              <a:ext uri="{FF2B5EF4-FFF2-40B4-BE49-F238E27FC236}">
                <a16:creationId xmlns:a16="http://schemas.microsoft.com/office/drawing/2014/main" id="{A033AFF9-E0CF-4C19-AF5D-D4D92D166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16" y="2348035"/>
            <a:ext cx="3179807" cy="269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D60A18-69CD-4985-A9EF-B627AD25AFC1}"/>
              </a:ext>
            </a:extLst>
          </p:cNvPr>
          <p:cNvSpPr>
            <a:spLocks noGrp="1"/>
          </p:cNvSpPr>
          <p:nvPr>
            <p:ph type="body" sz="quarter" idx="10"/>
          </p:nvPr>
        </p:nvSpPr>
        <p:spPr>
          <a:xfrm>
            <a:off x="410160" y="1283964"/>
            <a:ext cx="6051262" cy="519441"/>
          </a:xfrm>
        </p:spPr>
        <p:txBody>
          <a:bodyPr vert="horz" anchor="t"/>
          <a:lstStyle/>
          <a:p>
            <a:r>
              <a:rPr lang="en-US">
                <a:ea typeface="Verdana"/>
                <a:cs typeface="Verdana"/>
              </a:rPr>
              <a:t>Feedback for learning - outline</a:t>
            </a:r>
            <a:endParaRPr lang="en-US"/>
          </a:p>
        </p:txBody>
      </p:sp>
      <p:sp>
        <p:nvSpPr>
          <p:cNvPr id="3" name="Text Placeholder 2">
            <a:extLst>
              <a:ext uri="{FF2B5EF4-FFF2-40B4-BE49-F238E27FC236}">
                <a16:creationId xmlns:a16="http://schemas.microsoft.com/office/drawing/2014/main" id="{D255D2C3-A77E-4B5E-BFE7-00F8590E0044}"/>
              </a:ext>
            </a:extLst>
          </p:cNvPr>
          <p:cNvSpPr>
            <a:spLocks noGrp="1"/>
          </p:cNvSpPr>
          <p:nvPr>
            <p:ph type="body" sz="quarter" idx="11"/>
          </p:nvPr>
        </p:nvSpPr>
        <p:spPr>
          <a:xfrm>
            <a:off x="641350" y="1943104"/>
            <a:ext cx="7388225" cy="3030541"/>
          </a:xfrm>
        </p:spPr>
        <p:txBody>
          <a:bodyPr vert="horz" anchor="t"/>
          <a:lstStyle/>
          <a:p>
            <a:pPr marL="457200" indent="-457200">
              <a:buChar char="•"/>
            </a:pPr>
            <a:r>
              <a:rPr lang="en-US" dirty="0">
                <a:cs typeface="Calibri"/>
              </a:rPr>
              <a:t>Pedagogy of Care</a:t>
            </a:r>
            <a:endParaRPr lang="en-US" dirty="0"/>
          </a:p>
          <a:p>
            <a:pPr marL="457200" indent="-457200">
              <a:buChar char="•"/>
            </a:pPr>
            <a:r>
              <a:rPr lang="en-US" dirty="0">
                <a:cs typeface="Calibri"/>
              </a:rPr>
              <a:t>Appreciative Feedback</a:t>
            </a:r>
          </a:p>
          <a:p>
            <a:pPr marL="457200" indent="-457200">
              <a:buChar char="•"/>
            </a:pPr>
            <a:r>
              <a:rPr lang="en-US" dirty="0">
                <a:cs typeface="Calibri"/>
              </a:rPr>
              <a:t>Example: Audio feedback in a F2F course </a:t>
            </a:r>
          </a:p>
          <a:p>
            <a:pPr marL="457200" indent="-457200">
              <a:buChar char="•"/>
            </a:pPr>
            <a:r>
              <a:rPr lang="en-US" dirty="0">
                <a:cs typeface="Calibri"/>
              </a:rPr>
              <a:t>Example: Video feedback in an online course</a:t>
            </a:r>
          </a:p>
        </p:txBody>
      </p:sp>
    </p:spTree>
    <p:extLst>
      <p:ext uri="{BB962C8B-B14F-4D97-AF65-F5344CB8AC3E}">
        <p14:creationId xmlns:p14="http://schemas.microsoft.com/office/powerpoint/2010/main" val="250525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8F7A1F-9E5B-4FC4-82F4-AB90E6A9E461}"/>
              </a:ext>
            </a:extLst>
          </p:cNvPr>
          <p:cNvSpPr txBox="1"/>
          <p:nvPr/>
        </p:nvSpPr>
        <p:spPr>
          <a:xfrm>
            <a:off x="194022" y="638927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Photo by </a:t>
            </a:r>
            <a:r>
              <a:rPr lang="en-US" sz="1000">
                <a:ea typeface="+mn-lt"/>
                <a:cs typeface="+mn-lt"/>
                <a:hlinkClick r:id="rId2"/>
              </a:rPr>
              <a:t>Markus Spiske</a:t>
            </a:r>
            <a:r>
              <a:rPr lang="en-US" sz="1000">
                <a:ea typeface="+mn-lt"/>
                <a:cs typeface="+mn-lt"/>
              </a:rPr>
              <a:t> on </a:t>
            </a:r>
            <a:r>
              <a:rPr lang="en-US" sz="1000">
                <a:ea typeface="+mn-lt"/>
                <a:cs typeface="+mn-lt"/>
                <a:hlinkClick r:id="rId3"/>
              </a:rPr>
              <a:t>Unsplash</a:t>
            </a:r>
            <a:endParaRPr lang="en-US">
              <a:ea typeface="+mn-lt"/>
              <a:cs typeface="+mn-lt"/>
              <a:hlinkClick r:id="rId3"/>
            </a:endParaRPr>
          </a:p>
        </p:txBody>
      </p:sp>
      <p:pic>
        <p:nvPicPr>
          <p:cNvPr id="15" name="Picture 15" descr="A picture containing implement, stationary, pencil, different&#10;&#10;Description generated with very high confidence">
            <a:extLst>
              <a:ext uri="{FF2B5EF4-FFF2-40B4-BE49-F238E27FC236}">
                <a16:creationId xmlns:a16="http://schemas.microsoft.com/office/drawing/2014/main" id="{B460BE7F-619C-478F-A8DC-086358228373}"/>
              </a:ext>
            </a:extLst>
          </p:cNvPr>
          <p:cNvPicPr>
            <a:picLocks noChangeAspect="1"/>
          </p:cNvPicPr>
          <p:nvPr/>
        </p:nvPicPr>
        <p:blipFill rotWithShape="1">
          <a:blip r:embed="rId4"/>
          <a:srcRect l="-361" t="241" r="361" b="17349"/>
          <a:stretch/>
        </p:blipFill>
        <p:spPr>
          <a:xfrm>
            <a:off x="3621506" y="-2005"/>
            <a:ext cx="5560615" cy="6861366"/>
          </a:xfrm>
          <a:prstGeom prst="rect">
            <a:avLst/>
          </a:prstGeom>
        </p:spPr>
      </p:pic>
      <p:sp>
        <p:nvSpPr>
          <p:cNvPr id="3" name="Text Placeholder 2">
            <a:extLst>
              <a:ext uri="{FF2B5EF4-FFF2-40B4-BE49-F238E27FC236}">
                <a16:creationId xmlns:a16="http://schemas.microsoft.com/office/drawing/2014/main" id="{C8F613EF-BAA0-437E-9B54-D3F71929F4CF}"/>
              </a:ext>
            </a:extLst>
          </p:cNvPr>
          <p:cNvSpPr>
            <a:spLocks noGrp="1"/>
          </p:cNvSpPr>
          <p:nvPr>
            <p:ph type="body" sz="quarter" idx="10"/>
          </p:nvPr>
        </p:nvSpPr>
        <p:spPr>
          <a:xfrm>
            <a:off x="371604" y="2551078"/>
            <a:ext cx="4567466" cy="1175300"/>
          </a:xfrm>
        </p:spPr>
        <p:txBody>
          <a:bodyPr vert="horz" anchor="t"/>
          <a:lstStyle/>
          <a:p>
            <a:r>
              <a:rPr lang="en-US">
                <a:ea typeface="Verdana"/>
                <a:cs typeface="Verdana"/>
              </a:rPr>
              <a:t>Pedagogy of care</a:t>
            </a:r>
          </a:p>
        </p:txBody>
      </p:sp>
    </p:spTree>
    <p:extLst>
      <p:ext uri="{BB962C8B-B14F-4D97-AF65-F5344CB8AC3E}">
        <p14:creationId xmlns:p14="http://schemas.microsoft.com/office/powerpoint/2010/main" val="3510452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BF8C8-57AD-4342-9D26-F43F3F50570E}"/>
              </a:ext>
            </a:extLst>
          </p:cNvPr>
          <p:cNvSpPr>
            <a:spLocks noGrp="1"/>
          </p:cNvSpPr>
          <p:nvPr>
            <p:ph type="body" sz="quarter" idx="10"/>
          </p:nvPr>
        </p:nvSpPr>
        <p:spPr>
          <a:xfrm>
            <a:off x="410160" y="1283964"/>
            <a:ext cx="7330742" cy="405374"/>
          </a:xfrm>
        </p:spPr>
        <p:txBody>
          <a:bodyPr vert="horz" anchor="t"/>
          <a:lstStyle/>
          <a:p>
            <a:r>
              <a:rPr lang="en-US">
                <a:ea typeface="Verdana"/>
                <a:cs typeface="Verdana"/>
              </a:rPr>
              <a:t>Pedagogy of Care</a:t>
            </a:r>
            <a:endParaRPr lang="en-US"/>
          </a:p>
        </p:txBody>
      </p:sp>
      <p:sp>
        <p:nvSpPr>
          <p:cNvPr id="3" name="Text Placeholder 2">
            <a:extLst>
              <a:ext uri="{FF2B5EF4-FFF2-40B4-BE49-F238E27FC236}">
                <a16:creationId xmlns:a16="http://schemas.microsoft.com/office/drawing/2014/main" id="{BF9218C0-9CC1-42C2-B7DA-6DC6B6939BE0}"/>
              </a:ext>
            </a:extLst>
          </p:cNvPr>
          <p:cNvSpPr>
            <a:spLocks noGrp="1"/>
          </p:cNvSpPr>
          <p:nvPr>
            <p:ph type="body" sz="quarter" idx="11"/>
          </p:nvPr>
        </p:nvSpPr>
        <p:spPr>
          <a:xfrm>
            <a:off x="641350" y="1943104"/>
            <a:ext cx="7388225" cy="3500545"/>
          </a:xfrm>
        </p:spPr>
        <p:txBody>
          <a:bodyPr vert="horz" anchor="t"/>
          <a:lstStyle/>
          <a:p>
            <a:pPr>
              <a:buChar char="•"/>
            </a:pPr>
            <a:r>
              <a:rPr lang="en-US">
                <a:cs typeface="Calibri"/>
              </a:rPr>
              <a:t> Values the student</a:t>
            </a:r>
          </a:p>
          <a:p>
            <a:pPr>
              <a:buChar char="•"/>
            </a:pPr>
            <a:r>
              <a:rPr lang="en-US">
                <a:cs typeface="Calibri"/>
              </a:rPr>
              <a:t> Supports a learner's emotional journey</a:t>
            </a:r>
          </a:p>
          <a:p>
            <a:pPr>
              <a:buChar char="•"/>
            </a:pPr>
            <a:r>
              <a:rPr lang="en-US">
                <a:cs typeface="Calibri"/>
              </a:rPr>
              <a:t> Looks beyond grades as an indicator of success</a:t>
            </a:r>
          </a:p>
          <a:p>
            <a:pPr>
              <a:buChar char="•"/>
            </a:pPr>
            <a:r>
              <a:rPr lang="en-US">
                <a:cs typeface="Calibri"/>
              </a:rPr>
              <a:t> Values diversity</a:t>
            </a:r>
          </a:p>
          <a:p>
            <a:pPr>
              <a:buChar char="•"/>
            </a:pPr>
            <a:endParaRPr lang="en-US">
              <a:cs typeface="Calibri"/>
            </a:endParaRPr>
          </a:p>
          <a:p>
            <a:r>
              <a:rPr lang="en-US">
                <a:cs typeface="Calibri"/>
              </a:rPr>
              <a:t>When students perceive their instructor cares about them, they perform better</a:t>
            </a:r>
          </a:p>
          <a:p>
            <a:pPr algn="r"/>
            <a:r>
              <a:rPr lang="en-US">
                <a:cs typeface="Calibri"/>
              </a:rPr>
              <a:t>Gibson (1993)</a:t>
            </a:r>
          </a:p>
          <a:p>
            <a:pPr>
              <a:buChar char="•"/>
            </a:pPr>
            <a:endParaRPr lang="en-US">
              <a:cs typeface="Calibri"/>
            </a:endParaRPr>
          </a:p>
          <a:p>
            <a:pPr marL="457200" indent="-457200">
              <a:lnSpc>
                <a:spcPct val="100000"/>
              </a:lnSpc>
              <a:spcBef>
                <a:spcPts val="600"/>
              </a:spcBef>
              <a:spcAft>
                <a:spcPts val="600"/>
              </a:spcAft>
              <a:buChar char="•"/>
            </a:pPr>
            <a:endParaRPr lang="en-US">
              <a:cs typeface="Calibri"/>
            </a:endParaRPr>
          </a:p>
        </p:txBody>
      </p:sp>
    </p:spTree>
    <p:extLst>
      <p:ext uri="{BB962C8B-B14F-4D97-AF65-F5344CB8AC3E}">
        <p14:creationId xmlns:p14="http://schemas.microsoft.com/office/powerpoint/2010/main" val="831985696"/>
      </p:ext>
    </p:extLst>
  </p:cSld>
  <p:clrMapOvr>
    <a:masterClrMapping/>
  </p:clrMapOvr>
</p:sld>
</file>

<file path=ppt/theme/theme1.xml><?xml version="1.0" encoding="utf-8"?>
<a:theme xmlns:a="http://schemas.openxmlformats.org/drawingml/2006/main" name="RRU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6E2EB128-662B-4404-9A6D-315FD912FB28}"/>
    </a:ext>
  </a:extLst>
</a:theme>
</file>

<file path=ppt/theme/theme10.xml><?xml version="1.0" encoding="utf-8"?>
<a:theme xmlns:a="http://schemas.openxmlformats.org/drawingml/2006/main" name="Section divider op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8E250C2A-A5C2-4376-ADBC-CC6EBD10B06F}"/>
    </a:ext>
  </a:extLst>
</a:theme>
</file>

<file path=ppt/theme/theme11.xml><?xml version="1.0" encoding="utf-8"?>
<a:theme xmlns:a="http://schemas.openxmlformats.org/drawingml/2006/main" name="Section divider opt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A35F8211-DC5E-4648-B97E-DDB83489109B}"/>
    </a:ext>
  </a:extLst>
</a:theme>
</file>

<file path=ppt/theme/theme12.xml><?xml version="1.0" encoding="utf-8"?>
<a:theme xmlns:a="http://schemas.openxmlformats.org/drawingml/2006/main" name="Section divider custom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2AFAFA79-318D-4FFB-864F-D2194F20861B}"/>
    </a:ext>
  </a:extLst>
</a:theme>
</file>

<file path=ppt/theme/theme13.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1B2CFF12-5A36-455D-AC51-70496C08E1DA}"/>
    </a:ext>
  </a:extLst>
</a:theme>
</file>

<file path=ppt/theme/theme14.xml><?xml version="1.0" encoding="utf-8"?>
<a:theme xmlns:a="http://schemas.openxmlformats.org/drawingml/2006/main" name="Content with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30DA55E2-E0F8-4656-9531-9B035FADF136}"/>
    </a:ext>
  </a:extLst>
</a:theme>
</file>

<file path=ppt/theme/theme15.xml><?xml version="1.0" encoding="utf-8"?>
<a:theme xmlns:a="http://schemas.openxmlformats.org/drawingml/2006/main" name="Content custom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CDC3F6FD-C5A1-4CC2-9AFE-4FB21FA0DC34}"/>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op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0EA14DA7-76D2-4613-9D49-42A336096F1F}"/>
    </a:ext>
  </a:extLst>
</a:theme>
</file>

<file path=ppt/theme/theme3.xml><?xml version="1.0" encoding="utf-8"?>
<a:theme xmlns:a="http://schemas.openxmlformats.org/drawingml/2006/main" name="Title Slide op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42002432-B2C1-470F-88DA-B2EF81DC097C}"/>
    </a:ext>
  </a:extLst>
</a:theme>
</file>

<file path=ppt/theme/theme4.xml><?xml version="1.0" encoding="utf-8"?>
<a:theme xmlns:a="http://schemas.openxmlformats.org/drawingml/2006/main" name="Title Slide opt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69759CA7-2470-4E0A-AF9A-1B295D5656E6}"/>
    </a:ext>
  </a:extLst>
</a:theme>
</file>

<file path=ppt/theme/theme5.xml><?xml version="1.0" encoding="utf-8"?>
<a:theme xmlns:a="http://schemas.openxmlformats.org/drawingml/2006/main" name="Title Slide opt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06BE12F2-A8A2-4259-90F3-1D091730514B}"/>
    </a:ext>
  </a:extLst>
</a:theme>
</file>

<file path=ppt/theme/theme6.xml><?xml version="1.0" encoding="utf-8"?>
<a:theme xmlns:a="http://schemas.openxmlformats.org/drawingml/2006/main" name="Title Slide custom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81FDE9C3-88CB-4248-A513-D74A059C83A7}"/>
    </a:ext>
  </a:extLst>
</a:theme>
</file>

<file path=ppt/theme/theme7.xml><?xml version="1.0" encoding="utf-8"?>
<a:theme xmlns:a="http://schemas.openxmlformats.org/drawingml/2006/main" name="Traditional Acknowledge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E2FD6D71-BDA0-47DF-8ED8-5C13BB6CA01D}"/>
    </a:ext>
  </a:extLst>
</a:theme>
</file>

<file path=ppt/theme/theme8.xml><?xml version="1.0" encoding="utf-8"?>
<a:theme xmlns:a="http://schemas.openxmlformats.org/drawingml/2006/main" name="Section divider op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DEAE8703-C024-41AA-8F5A-B7AB5B7C1537}"/>
    </a:ext>
  </a:extLst>
</a:theme>
</file>

<file path=ppt/theme/theme9.xml><?xml version="1.0" encoding="utf-8"?>
<a:theme xmlns:a="http://schemas.openxmlformats.org/drawingml/2006/main" name="Section divider op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F02946C6-2B82-4035-966D-74BCFEF6F765}"/>
    </a:ext>
  </a:extLst>
</a:theme>
</file>

<file path=docProps/app.xml><?xml version="1.0" encoding="utf-8"?>
<Properties xmlns="http://schemas.openxmlformats.org/officeDocument/2006/extended-properties" xmlns:vt="http://schemas.openxmlformats.org/officeDocument/2006/docPropsVTypes">
  <Template>RRU_Corporate_PPT</Template>
  <Application>Microsoft Office PowerPoint</Application>
  <PresentationFormat>On-screen Show (4:3)</PresentationFormat>
  <Slides>24</Slides>
  <Notes>2</Notes>
  <HiddenSlides>0</HiddenSlides>
  <ScaleCrop>false</ScaleCrop>
  <HeadingPairs>
    <vt:vector size="4" baseType="variant">
      <vt:variant>
        <vt:lpstr>Theme</vt:lpstr>
      </vt:variant>
      <vt:variant>
        <vt:i4>15</vt:i4>
      </vt:variant>
      <vt:variant>
        <vt:lpstr>Slide Titles</vt:lpstr>
      </vt:variant>
      <vt:variant>
        <vt:i4>24</vt:i4>
      </vt:variant>
    </vt:vector>
  </HeadingPairs>
  <TitlesOfParts>
    <vt:vector size="39" baseType="lpstr">
      <vt:lpstr>RRU PowerPoint Template</vt:lpstr>
      <vt:lpstr>Title Slide opt 2</vt:lpstr>
      <vt:lpstr>Title Slide opt 3</vt:lpstr>
      <vt:lpstr>Title Slide opt 4</vt:lpstr>
      <vt:lpstr>Title Slide opt 5</vt:lpstr>
      <vt:lpstr>Title Slide custom image</vt:lpstr>
      <vt:lpstr>Traditional Acknowledgement</vt:lpstr>
      <vt:lpstr>Section divider opt 1</vt:lpstr>
      <vt:lpstr>Section divider opt 2</vt:lpstr>
      <vt:lpstr>Section divider opt 3</vt:lpstr>
      <vt:lpstr>Section divider opt 4</vt:lpstr>
      <vt:lpstr>Section divider custom image</vt:lpstr>
      <vt:lpstr>Content slides</vt:lpstr>
      <vt:lpstr>Content with image</vt:lpstr>
      <vt:lpstr>Content custom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Royal Roads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HalcombSmith</dc:creator>
  <cp:revision>47</cp:revision>
  <dcterms:created xsi:type="dcterms:W3CDTF">2019-12-20T16:17:12Z</dcterms:created>
  <dcterms:modified xsi:type="dcterms:W3CDTF">2020-02-03T21:23:29Z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any (Local)">
    <vt:lpwstr>Royal Roads University</vt:lpwstr>
  </property>
  <property fmtid="{D5CDD505-2E9C-101B-9397-08002B2CF9AE}" pid="3" name="Retention Period">
    <vt:lpwstr>Long-Term</vt:lpwstr>
  </property>
</Properties>
</file>