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0" r:id="rId2"/>
    <p:sldMasterId id="2147483654" r:id="rId3"/>
    <p:sldMasterId id="2147483656" r:id="rId4"/>
    <p:sldMasterId id="2147483741" r:id="rId5"/>
    <p:sldMasterId id="2147483730" r:id="rId6"/>
    <p:sldMasterId id="2147483739" r:id="rId7"/>
    <p:sldMasterId id="2147483658" r:id="rId8"/>
    <p:sldMasterId id="2147483670" r:id="rId9"/>
    <p:sldMasterId id="2147483682" r:id="rId10"/>
    <p:sldMasterId id="2147483694" r:id="rId11"/>
    <p:sldMasterId id="2147483732" r:id="rId12"/>
    <p:sldMasterId id="2147483706" r:id="rId13"/>
    <p:sldMasterId id="2147483718" r:id="rId14"/>
    <p:sldMasterId id="2147483734" r:id="rId15"/>
  </p:sldMasterIdLst>
  <p:notesMasterIdLst>
    <p:notesMasterId r:id="rId31"/>
  </p:notesMasterIdLst>
  <p:handoutMasterIdLst>
    <p:handoutMasterId r:id="rId32"/>
  </p:handoutMasterIdLst>
  <p:sldIdLst>
    <p:sldId id="258" r:id="rId16"/>
    <p:sldId id="269" r:id="rId17"/>
    <p:sldId id="304" r:id="rId18"/>
    <p:sldId id="302" r:id="rId19"/>
    <p:sldId id="301" r:id="rId20"/>
    <p:sldId id="328" r:id="rId21"/>
    <p:sldId id="311" r:id="rId22"/>
    <p:sldId id="312" r:id="rId23"/>
    <p:sldId id="330" r:id="rId24"/>
    <p:sldId id="329" r:id="rId25"/>
    <p:sldId id="331" r:id="rId26"/>
    <p:sldId id="332" r:id="rId27"/>
    <p:sldId id="333" r:id="rId28"/>
    <p:sldId id="309" r:id="rId29"/>
    <p:sldId id="30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45"/>
    <a:srgbClr val="2BA9B9"/>
    <a:srgbClr val="252835"/>
    <a:srgbClr val="2EABBA"/>
    <a:srgbClr val="30A8B2"/>
    <a:srgbClr val="009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179" autoAdjust="0"/>
  </p:normalViewPr>
  <p:slideViewPr>
    <p:cSldViewPr snapToGrid="0" snapToObjects="1">
      <p:cViewPr>
        <p:scale>
          <a:sx n="90" d="100"/>
          <a:sy n="90" d="100"/>
        </p:scale>
        <p:origin x="1470"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11/15/2022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11/15/2022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Title</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title slide image options. Text boxes can be customized or deleted.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p:txBody>
      </p:sp>
      <p:sp>
        <p:nvSpPr>
          <p:cNvPr id="4" name="Slide Number Placeholder 3"/>
          <p:cNvSpPr>
            <a:spLocks noGrp="1"/>
          </p:cNvSpPr>
          <p:nvPr>
            <p:ph type="sldNum" sz="quarter" idx="10"/>
          </p:nvPr>
        </p:nvSpPr>
        <p:spPr/>
        <p:txBody>
          <a:bodyPr/>
          <a:lstStyle/>
          <a:p>
            <a:fld id="{4621C99C-756F-4199-93C1-06CD41658318}" type="slidenum">
              <a:rPr lang="en-US" smtClean="0"/>
              <a:t>1</a:t>
            </a:fld>
            <a:endParaRPr lang="en-US"/>
          </a:p>
        </p:txBody>
      </p:sp>
    </p:spTree>
    <p:extLst>
      <p:ext uri="{BB962C8B-B14F-4D97-AF65-F5344CB8AC3E}">
        <p14:creationId xmlns:p14="http://schemas.microsoft.com/office/powerpoint/2010/main" val="297983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a:t>Content</a:t>
            </a:r>
            <a:r>
              <a:rPr lang="en-CA" b="1" baseline="0"/>
              <a:t> slides</a:t>
            </a:r>
            <a:endParaRPr lang="en-CA" b="1"/>
          </a:p>
          <a:p>
            <a:pPr marL="0" marR="0" indent="0" algn="l" defTabSz="914400" rtl="0" eaLnBrk="1" fontAlgn="auto" latinLnBrk="0" hangingPunct="1">
              <a:lnSpc>
                <a:spcPct val="100000"/>
              </a:lnSpc>
              <a:spcBef>
                <a:spcPts val="0"/>
              </a:spcBef>
              <a:spcAft>
                <a:spcPts val="0"/>
              </a:spcAft>
              <a:buClrTx/>
              <a:buSzTx/>
              <a:buFontTx/>
              <a:buNone/>
              <a:tabLst/>
              <a:defRPr/>
            </a:pPr>
            <a:r>
              <a:rPr lang="en-CA"/>
              <a:t>There are 10</a:t>
            </a:r>
            <a:r>
              <a:rPr lang="en-CA" baseline="0"/>
              <a:t> different content slide layout options. Text boxes can be customized or deleted.</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a:t>Delete a slide: In the left navigation window, right-click on the slide you would like to delete and select ‘Delete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621C99C-756F-4199-93C1-06CD41658318}" type="slidenum">
              <a:rPr lang="en-US" smtClean="0"/>
              <a:t>6</a:t>
            </a:fld>
            <a:endParaRPr lang="en-US"/>
          </a:p>
        </p:txBody>
      </p:sp>
    </p:spTree>
    <p:extLst>
      <p:ext uri="{BB962C8B-B14F-4D97-AF65-F5344CB8AC3E}">
        <p14:creationId xmlns:p14="http://schemas.microsoft.com/office/powerpoint/2010/main" val="137251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0" y="0"/>
            <a:ext cx="6400800" cy="6858000"/>
            <a:chOff x="0" y="0"/>
            <a:chExt cx="6400800" cy="6858000"/>
          </a:xfrm>
          <a:solidFill>
            <a:srgbClr val="F0F1EE"/>
          </a:solidFill>
        </p:grpSpPr>
        <p:sp>
          <p:nvSpPr>
            <p:cNvPr id="6"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1069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524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29295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6.xml"/><Relationship Id="rId7" Type="http://schemas.openxmlformats.org/officeDocument/2006/relationships/theme" Target="../theme/theme1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1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F0F1EE"/>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6-3969_Corporate - Powerpoint Template Refresh_BKG.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1205_LICex-16.jpg"/>
          <p:cNvPicPr>
            <a:picLocks noChangeAspect="1"/>
          </p:cNvPicPr>
          <p:nvPr/>
        </p:nvPicPr>
        <p:blipFill rotWithShape="1">
          <a:blip r:embed="rId5">
            <a:alphaModFix/>
            <a:extLst>
              <a:ext uri="{28A0092B-C50C-407E-A947-70E740481C1C}">
                <a14:useLocalDpi xmlns:a14="http://schemas.microsoft.com/office/drawing/2010/main"/>
              </a:ext>
            </a:extLst>
          </a:blip>
          <a:srcRect l="11215" t="1795" r="15971" b="1668"/>
          <a:stretch/>
        </p:blipFill>
        <p:spPr>
          <a:xfrm>
            <a:off x="5707630" y="0"/>
            <a:ext cx="3436370" cy="6858000"/>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TitleScree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272B38"/>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352" t="2" r="24644"/>
          <a:stretch/>
        </p:blipFill>
        <p:spPr>
          <a:xfrm>
            <a:off x="3200400" y="0"/>
            <a:ext cx="5943600" cy="6858000"/>
          </a:xfrm>
          <a:prstGeom prst="rect">
            <a:avLst/>
          </a:prstGeom>
        </p:spPr>
      </p:pic>
      <p:grpSp>
        <p:nvGrpSpPr>
          <p:cNvPr id="7" name="Group 6"/>
          <p:cNvGrpSpPr>
            <a:grpSpLocks noChangeAspect="1"/>
          </p:cNvGrpSpPr>
          <p:nvPr/>
        </p:nvGrpSpPr>
        <p:grpSpPr>
          <a:xfrm>
            <a:off x="0" y="0"/>
            <a:ext cx="64008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 id="214748374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s://moodle.royalroads.ca/moodle/mod/forum/view.php?id=614699"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oer.royalroads.ca/"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ctet.royalroads.ca/learning-teaching-research-mode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teach-learn.ca/2021/01/05/pedagogy-of-care/#:~:text=Pedagogy%20of%20care%20involves%20thinking,support%20them%20in%20their%20learning." TargetMode="External"/><Relationship Id="rId1" Type="http://schemas.openxmlformats.org/officeDocument/2006/relationships/slideLayout" Target="../slideLayouts/slideLayout15.xml"/><Relationship Id="rId5" Type="http://schemas.openxmlformats.org/officeDocument/2006/relationships/hyperlink" Target="https://unsplash.com/s/photos/kindness?utm_source=unsplash&amp;utm_medium=referral&amp;utm_content=creditCopyText" TargetMode="External"/><Relationship Id="rId4" Type="http://schemas.openxmlformats.org/officeDocument/2006/relationships/hyperlink" Target="https://unsplash.com/@jannerboy62?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s/photos/study?utm_source=unsplash&amp;utm_medium=referral&amp;utm_content=creditCopyText" TargetMode="External"/><Relationship Id="rId2" Type="http://schemas.openxmlformats.org/officeDocument/2006/relationships/hyperlink" Target="https://unsplash.com/@surface?utm_source=unsplash&amp;utm_medium=referral&amp;utm_content=creditCopyText" TargetMode="Externa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s/photos/time?utm_source=unsplash&amp;utm_medium=referral&amp;utm_content=creditCopyText" TargetMode="External"/><Relationship Id="rId2" Type="http://schemas.openxmlformats.org/officeDocument/2006/relationships/hyperlink" Target="https://unsplash.com/@andriklangfield?utm_source=unsplash&amp;utm_medium=referral&amp;utm_content=creditCopyText" TargetMode="External"/><Relationship Id="rId1" Type="http://schemas.openxmlformats.org/officeDocument/2006/relationships/slideLayout" Target="../slideLayouts/slideLayout15.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605" y="1866593"/>
            <a:ext cx="4406190" cy="1487256"/>
          </a:xfrm>
        </p:spPr>
        <p:txBody>
          <a:bodyPr/>
          <a:lstStyle/>
          <a:p>
            <a:r>
              <a:rPr lang="en-US" sz="3200" dirty="0"/>
              <a:t>Bits &amp; Bytes: Balancing student workload in a 3-credit course</a:t>
            </a:r>
          </a:p>
        </p:txBody>
      </p:sp>
      <p:sp>
        <p:nvSpPr>
          <p:cNvPr id="3" name="Text Placeholder 2"/>
          <p:cNvSpPr>
            <a:spLocks noGrp="1"/>
          </p:cNvSpPr>
          <p:nvPr>
            <p:ph type="body" sz="quarter" idx="11"/>
          </p:nvPr>
        </p:nvSpPr>
        <p:spPr>
          <a:xfrm>
            <a:off x="371605" y="3967753"/>
            <a:ext cx="3751610" cy="1276241"/>
          </a:xfrm>
        </p:spPr>
        <p:txBody>
          <a:bodyPr/>
          <a:lstStyle/>
          <a:p>
            <a:r>
              <a:rPr lang="en-US" dirty="0"/>
              <a:t>Wednesday, November 16, 2022</a:t>
            </a:r>
          </a:p>
          <a:p>
            <a:endParaRPr lang="en-US" dirty="0"/>
          </a:p>
          <a:p>
            <a:r>
              <a:rPr lang="en-US" dirty="0"/>
              <a:t>Facilitator:</a:t>
            </a:r>
          </a:p>
          <a:p>
            <a:pPr marL="285750" indent="-285750">
              <a:buFont typeface="Arial" panose="020B0604020202020204" pitchFamily="34" charset="0"/>
              <a:buChar char="•"/>
            </a:pPr>
            <a:r>
              <a:rPr lang="en-US" dirty="0"/>
              <a:t>Lauren Halcomb-Smith</a:t>
            </a:r>
          </a:p>
        </p:txBody>
      </p:sp>
    </p:spTree>
    <p:extLst>
      <p:ext uri="{BB962C8B-B14F-4D97-AF65-F5344CB8AC3E}">
        <p14:creationId xmlns:p14="http://schemas.microsoft.com/office/powerpoint/2010/main" val="237205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15A878-48F6-48C4-BC20-D3B24CB0F3B0}"/>
              </a:ext>
            </a:extLst>
          </p:cNvPr>
          <p:cNvSpPr>
            <a:spLocks noGrp="1"/>
          </p:cNvSpPr>
          <p:nvPr>
            <p:ph type="body" sz="quarter" idx="11"/>
          </p:nvPr>
        </p:nvSpPr>
        <p:spPr>
          <a:xfrm>
            <a:off x="410159" y="1283964"/>
            <a:ext cx="7619415" cy="414338"/>
          </a:xfrm>
        </p:spPr>
        <p:txBody>
          <a:bodyPr/>
          <a:lstStyle/>
          <a:p>
            <a:r>
              <a:rPr lang="en-US" dirty="0"/>
              <a:t>Strategies for supporting a balanced workload</a:t>
            </a:r>
            <a:endParaRPr lang="en-CA" dirty="0"/>
          </a:p>
        </p:txBody>
      </p:sp>
      <p:sp>
        <p:nvSpPr>
          <p:cNvPr id="4" name="Text Placeholder 3">
            <a:extLst>
              <a:ext uri="{FF2B5EF4-FFF2-40B4-BE49-F238E27FC236}">
                <a16:creationId xmlns:a16="http://schemas.microsoft.com/office/drawing/2014/main" id="{9540BB46-9A8B-4BCE-9FF2-1472DC00068A}"/>
              </a:ext>
            </a:extLst>
          </p:cNvPr>
          <p:cNvSpPr>
            <a:spLocks noGrp="1"/>
          </p:cNvSpPr>
          <p:nvPr>
            <p:ph type="body" sz="quarter" idx="12"/>
          </p:nvPr>
        </p:nvSpPr>
        <p:spPr/>
        <p:txBody>
          <a:bodyPr/>
          <a:lstStyle/>
          <a:p>
            <a:pPr marL="514350" indent="-514350">
              <a:buAutoNum type="arabicPeriod"/>
            </a:pPr>
            <a:r>
              <a:rPr lang="en-US" dirty="0"/>
              <a:t>Plan for 99 hours of effort</a:t>
            </a:r>
          </a:p>
          <a:p>
            <a:pPr marL="514350" indent="-514350">
              <a:buAutoNum type="arabicPeriod"/>
            </a:pPr>
            <a:r>
              <a:rPr lang="en-US" dirty="0"/>
              <a:t>Communicate workload to students</a:t>
            </a:r>
          </a:p>
          <a:p>
            <a:pPr marL="514350" indent="-514350">
              <a:buAutoNum type="arabicPeriod"/>
            </a:pPr>
            <a:r>
              <a:rPr lang="en-US" dirty="0"/>
              <a:t>Check in with individuals</a:t>
            </a:r>
          </a:p>
        </p:txBody>
      </p:sp>
    </p:spTree>
    <p:extLst>
      <p:ext uri="{BB962C8B-B14F-4D97-AF65-F5344CB8AC3E}">
        <p14:creationId xmlns:p14="http://schemas.microsoft.com/office/powerpoint/2010/main" val="421166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719EA-B053-49CB-8D7F-0695D709B48D}"/>
              </a:ext>
            </a:extLst>
          </p:cNvPr>
          <p:cNvSpPr>
            <a:spLocks noGrp="1"/>
          </p:cNvSpPr>
          <p:nvPr>
            <p:ph type="body" sz="quarter" idx="11"/>
          </p:nvPr>
        </p:nvSpPr>
        <p:spPr>
          <a:xfrm>
            <a:off x="300773" y="2894631"/>
            <a:ext cx="8542454" cy="414338"/>
          </a:xfrm>
        </p:spPr>
        <p:txBody>
          <a:bodyPr/>
          <a:lstStyle/>
          <a:p>
            <a:pPr algn="ctr"/>
            <a:r>
              <a:rPr lang="en-US" dirty="0"/>
              <a:t>Strategy 1: Workload estimator</a:t>
            </a:r>
            <a:endParaRPr lang="en-CA" dirty="0"/>
          </a:p>
        </p:txBody>
      </p:sp>
    </p:spTree>
    <p:extLst>
      <p:ext uri="{BB962C8B-B14F-4D97-AF65-F5344CB8AC3E}">
        <p14:creationId xmlns:p14="http://schemas.microsoft.com/office/powerpoint/2010/main" val="303628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CECDC4-128D-407F-99B4-E8369FF148DE}"/>
              </a:ext>
            </a:extLst>
          </p:cNvPr>
          <p:cNvSpPr>
            <a:spLocks noGrp="1"/>
          </p:cNvSpPr>
          <p:nvPr>
            <p:ph type="body" sz="quarter" idx="11"/>
          </p:nvPr>
        </p:nvSpPr>
        <p:spPr>
          <a:xfrm>
            <a:off x="654708" y="2527973"/>
            <a:ext cx="7619415" cy="414338"/>
          </a:xfrm>
        </p:spPr>
        <p:txBody>
          <a:bodyPr/>
          <a:lstStyle/>
          <a:p>
            <a:pPr algn="ctr"/>
            <a:r>
              <a:rPr lang="en-US" dirty="0"/>
              <a:t>Strategy 2: Communicate workload to students (via Course schedule)</a:t>
            </a:r>
            <a:endParaRPr lang="en-CA" dirty="0"/>
          </a:p>
        </p:txBody>
      </p:sp>
    </p:spTree>
    <p:extLst>
      <p:ext uri="{BB962C8B-B14F-4D97-AF65-F5344CB8AC3E}">
        <p14:creationId xmlns:p14="http://schemas.microsoft.com/office/powerpoint/2010/main" val="9805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2C89B1D-A258-4873-BC31-5BFB06D1606D}"/>
              </a:ext>
            </a:extLst>
          </p:cNvPr>
          <p:cNvSpPr>
            <a:spLocks noGrp="1"/>
          </p:cNvSpPr>
          <p:nvPr>
            <p:ph type="body" sz="quarter" idx="10"/>
          </p:nvPr>
        </p:nvSpPr>
        <p:spPr>
          <a:xfrm>
            <a:off x="311741" y="1007429"/>
            <a:ext cx="6035897" cy="330200"/>
          </a:xfrm>
        </p:spPr>
        <p:txBody>
          <a:bodyPr/>
          <a:lstStyle/>
          <a:p>
            <a:r>
              <a:rPr lang="en-US" dirty="0"/>
              <a:t>Sample email sent in Week 1 (mid-week)</a:t>
            </a:r>
            <a:endParaRPr lang="en-CA" dirty="0"/>
          </a:p>
        </p:txBody>
      </p:sp>
      <p:sp>
        <p:nvSpPr>
          <p:cNvPr id="3" name="Text Placeholder 2">
            <a:extLst>
              <a:ext uri="{FF2B5EF4-FFF2-40B4-BE49-F238E27FC236}">
                <a16:creationId xmlns:a16="http://schemas.microsoft.com/office/drawing/2014/main" id="{168ED309-A5D4-4D55-81E7-92DF6783B4F7}"/>
              </a:ext>
            </a:extLst>
          </p:cNvPr>
          <p:cNvSpPr>
            <a:spLocks noGrp="1"/>
          </p:cNvSpPr>
          <p:nvPr>
            <p:ph type="body" sz="quarter" idx="11"/>
          </p:nvPr>
        </p:nvSpPr>
        <p:spPr>
          <a:xfrm>
            <a:off x="311741" y="549986"/>
            <a:ext cx="7734379" cy="414338"/>
          </a:xfrm>
        </p:spPr>
        <p:txBody>
          <a:bodyPr/>
          <a:lstStyle/>
          <a:p>
            <a:r>
              <a:rPr lang="en-US" dirty="0"/>
              <a:t>Strategy 3: Individual check-ins</a:t>
            </a:r>
            <a:endParaRPr lang="en-CA" dirty="0"/>
          </a:p>
        </p:txBody>
      </p:sp>
      <p:sp>
        <p:nvSpPr>
          <p:cNvPr id="4" name="Text Placeholder 3">
            <a:extLst>
              <a:ext uri="{FF2B5EF4-FFF2-40B4-BE49-F238E27FC236}">
                <a16:creationId xmlns:a16="http://schemas.microsoft.com/office/drawing/2014/main" id="{C44DD8B4-BC06-4493-AE8D-EF704CF7CC35}"/>
              </a:ext>
            </a:extLst>
          </p:cNvPr>
          <p:cNvSpPr>
            <a:spLocks noGrp="1"/>
          </p:cNvSpPr>
          <p:nvPr>
            <p:ph type="body" sz="quarter" idx="12"/>
          </p:nvPr>
        </p:nvSpPr>
        <p:spPr>
          <a:xfrm>
            <a:off x="389786" y="1537575"/>
            <a:ext cx="8364427" cy="1703610"/>
          </a:xfrm>
        </p:spPr>
        <p:txBody>
          <a:bodyPr/>
          <a:lstStyle/>
          <a:p>
            <a:r>
              <a:rPr lang="en-US" sz="1600" dirty="0">
                <a:effectLst/>
                <a:latin typeface="Calibri" panose="020F0502020204030204" pitchFamily="34" charset="0"/>
                <a:ea typeface="Calibri" panose="020F0502020204030204" pitchFamily="34" charset="0"/>
              </a:rPr>
              <a:t>Hi [</a:t>
            </a:r>
            <a:r>
              <a:rPr lang="en-US" sz="1600" i="1" dirty="0">
                <a:effectLst/>
                <a:latin typeface="Calibri" panose="020F0502020204030204" pitchFamily="34" charset="0"/>
                <a:ea typeface="Calibri" panose="020F0502020204030204" pitchFamily="34" charset="0"/>
              </a:rPr>
              <a:t>Student name</a:t>
            </a:r>
            <a:r>
              <a:rPr lang="en-US" sz="1600" dirty="0">
                <a:effectLst/>
                <a:latin typeface="Calibri" panose="020F0502020204030204" pitchFamily="34" charset="0"/>
                <a:ea typeface="Calibri" panose="020F0502020204030204" pitchFamily="34" charset="0"/>
              </a:rPr>
              <a:t>],</a:t>
            </a:r>
            <a:endParaRPr lang="en-CA" sz="16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rPr>
              <a:t>I hope this email finds you and your loved ones safe and well. I’m Lauren and I’m your instructor for EDLM505. I am reaching out to everyone in the class individually to see how you are doing with the course so far. This is something that I always try and do in the first week of a course to make sure everyone is finding their way around, feeling connected to others, and confident about what to expect. So, how is Week 1 going for you so far?  </a:t>
            </a:r>
            <a:endParaRPr lang="en-CA" sz="16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rPr>
              <a:t> </a:t>
            </a:r>
            <a:endParaRPr lang="en-CA" sz="16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rPr>
              <a:t>I can see that you have already spent some time exploring the course site and finding your way around. That’s great! I know there’s a lot to take in just to get situated in the course and figure out what the expectations are, so thanks for the time you’ve already spent. I’m really looking forward to getting to know you via </a:t>
            </a:r>
            <a:r>
              <a:rPr lang="en-US" sz="1600" u="sng" dirty="0">
                <a:solidFill>
                  <a:srgbClr val="0563C1"/>
                </a:solidFill>
                <a:effectLst/>
                <a:latin typeface="Calibri" panose="020F0502020204030204" pitchFamily="34" charset="0"/>
                <a:ea typeface="Calibri" panose="020F0502020204030204" pitchFamily="34" charset="0"/>
                <a:hlinkClick r:id="rId2"/>
              </a:rPr>
              <a:t>Week 1 - Activity 3b: Create and share your positionality statement.</a:t>
            </a:r>
            <a:r>
              <a:rPr lang="en-US" sz="1600" dirty="0">
                <a:effectLst/>
                <a:latin typeface="Calibri" panose="020F0502020204030204" pitchFamily="34" charset="0"/>
                <a:ea typeface="Calibri" panose="020F0502020204030204" pitchFamily="34" charset="0"/>
              </a:rPr>
              <a:t> I appreciate that you might be focusing first on the Week 1 Readings and Resources, so I will say that it’s ok to do </a:t>
            </a:r>
            <a:r>
              <a:rPr lang="en-US" sz="1600" u="sng" dirty="0">
                <a:solidFill>
                  <a:srgbClr val="0563C1"/>
                </a:solidFill>
                <a:effectLst/>
                <a:latin typeface="Calibri" panose="020F0502020204030204" pitchFamily="34" charset="0"/>
                <a:ea typeface="Calibri" panose="020F0502020204030204" pitchFamily="34" charset="0"/>
                <a:hlinkClick r:id="rId2"/>
              </a:rPr>
              <a:t>Week 1 - Activity 3b</a:t>
            </a:r>
            <a:r>
              <a:rPr lang="en-US" sz="1600" dirty="0">
                <a:effectLst/>
                <a:latin typeface="Calibri" panose="020F0502020204030204" pitchFamily="34" charset="0"/>
                <a:ea typeface="Calibri" panose="020F0502020204030204" pitchFamily="34" charset="0"/>
              </a:rPr>
              <a:t> before you finish your readings and resources for the week. As you and others add your positionality statements, I also encourage you to also read/watch/listen to others’ posts and send some appreciation their way. Hopefully, some meaningful discussion develops there. </a:t>
            </a:r>
            <a:r>
              <a:rPr lang="en-US" sz="1600" dirty="0">
                <a:effectLst/>
                <a:latin typeface="Segoe UI Emoji" panose="020B0502040204020203" pitchFamily="34" charset="0"/>
                <a:ea typeface="Calibri" panose="020F0502020204030204" pitchFamily="34" charset="0"/>
                <a:cs typeface="Segoe UI Emoji" panose="020B0502040204020203" pitchFamily="34" charset="0"/>
              </a:rPr>
              <a:t>😊</a:t>
            </a:r>
          </a:p>
          <a:p>
            <a:endParaRPr lang="en-CA" sz="16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rPr>
              <a:t>I also wanted to extend the offer of a 1-1 phone call or Zoom call (now or at any point in the course), whether it’s 5 minutes or a longer meeting. If this would be helpful to you, please let me know. </a:t>
            </a:r>
          </a:p>
          <a:p>
            <a:endParaRPr lang="en-CA" sz="16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rPr>
              <a:t>I’m looking forward to connecting again soon. </a:t>
            </a:r>
          </a:p>
          <a:p>
            <a:endParaRPr lang="en-CA" sz="16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rPr>
              <a:t>Warmly,</a:t>
            </a:r>
            <a:endParaRPr lang="en-CA" sz="16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rPr>
              <a:t>Lauren</a:t>
            </a:r>
            <a:endParaRPr lang="en-CA" sz="1600" dirty="0">
              <a:effectLst/>
              <a:latin typeface="Calibri" panose="020F0502020204030204" pitchFamily="34" charset="0"/>
              <a:ea typeface="Calibri" panose="020F0502020204030204" pitchFamily="34" charset="0"/>
            </a:endParaRPr>
          </a:p>
          <a:p>
            <a:endParaRPr lang="en-CA" dirty="0"/>
          </a:p>
        </p:txBody>
      </p:sp>
    </p:spTree>
    <p:extLst>
      <p:ext uri="{BB962C8B-B14F-4D97-AF65-F5344CB8AC3E}">
        <p14:creationId xmlns:p14="http://schemas.microsoft.com/office/powerpoint/2010/main" val="291330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D1D46-5EFD-4A3B-A168-ACE832765B34}"/>
              </a:ext>
            </a:extLst>
          </p:cNvPr>
          <p:cNvSpPr>
            <a:spLocks noGrp="1"/>
          </p:cNvSpPr>
          <p:nvPr>
            <p:ph type="body" sz="quarter" idx="11"/>
          </p:nvPr>
        </p:nvSpPr>
        <p:spPr>
          <a:xfrm>
            <a:off x="3673927" y="1491133"/>
            <a:ext cx="1796145" cy="414338"/>
          </a:xfrm>
        </p:spPr>
        <p:txBody>
          <a:bodyPr/>
          <a:lstStyle/>
          <a:p>
            <a:r>
              <a:rPr lang="en-CA" dirty="0"/>
              <a:t>Q&amp;A</a:t>
            </a:r>
            <a:endParaRPr lang="en-US" dirty="0"/>
          </a:p>
        </p:txBody>
      </p:sp>
      <p:pic>
        <p:nvPicPr>
          <p:cNvPr id="6" name="Picture 5" descr="A picture containing indoor, light, lit, dark&#10;&#10;Description automatically generated">
            <a:extLst>
              <a:ext uri="{FF2B5EF4-FFF2-40B4-BE49-F238E27FC236}">
                <a16:creationId xmlns:a16="http://schemas.microsoft.com/office/drawing/2014/main" id="{5FC86CE3-32FD-44BB-94B1-3FFA33427DC2}"/>
              </a:ext>
            </a:extLst>
          </p:cNvPr>
          <p:cNvPicPr>
            <a:picLocks noChangeAspect="1"/>
          </p:cNvPicPr>
          <p:nvPr/>
        </p:nvPicPr>
        <p:blipFill>
          <a:blip r:embed="rId2"/>
          <a:stretch>
            <a:fillRect/>
          </a:stretch>
        </p:blipFill>
        <p:spPr>
          <a:xfrm>
            <a:off x="2879521" y="2153873"/>
            <a:ext cx="2963411" cy="2963411"/>
          </a:xfrm>
          <a:prstGeom prst="rect">
            <a:avLst/>
          </a:prstGeom>
        </p:spPr>
      </p:pic>
    </p:spTree>
    <p:extLst>
      <p:ext uri="{BB962C8B-B14F-4D97-AF65-F5344CB8AC3E}">
        <p14:creationId xmlns:p14="http://schemas.microsoft.com/office/powerpoint/2010/main" val="27657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3451" y="1123950"/>
            <a:ext cx="7019924" cy="2203127"/>
          </a:xfrm>
        </p:spPr>
        <p:txBody>
          <a:bodyPr/>
          <a:lstStyle/>
          <a:p>
            <a:pPr algn="ctr"/>
            <a:r>
              <a:rPr lang="en-CA" dirty="0"/>
              <a:t>Thank you!</a:t>
            </a:r>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r>
              <a:rPr lang="en-CA" b="0" dirty="0"/>
              <a:t>ctet.royalroads.ca  </a:t>
            </a:r>
          </a:p>
          <a:p>
            <a:pPr algn="ctr"/>
            <a:r>
              <a:rPr lang="en-CA" b="0" dirty="0">
                <a:sym typeface="Wingdings" panose="05000000000000000000" pitchFamily="2" charset="2"/>
              </a:rPr>
              <a:t> </a:t>
            </a:r>
            <a:r>
              <a:rPr lang="en-CA" b="0" dirty="0"/>
              <a:t> </a:t>
            </a:r>
            <a:endParaRPr lang="en-US" b="0" dirty="0"/>
          </a:p>
        </p:txBody>
      </p:sp>
      <p:pic>
        <p:nvPicPr>
          <p:cNvPr id="5" name="Picture 4" descr="A group of purple flowers&#10;&#10;Description automatically generated with medium confidence">
            <a:extLst>
              <a:ext uri="{FF2B5EF4-FFF2-40B4-BE49-F238E27FC236}">
                <a16:creationId xmlns:a16="http://schemas.microsoft.com/office/drawing/2014/main" id="{914AFF3D-486E-4628-8AC5-35CF0251A72B}"/>
              </a:ext>
            </a:extLst>
          </p:cNvPr>
          <p:cNvPicPr>
            <a:picLocks noChangeAspect="1"/>
          </p:cNvPicPr>
          <p:nvPr/>
        </p:nvPicPr>
        <p:blipFill rotWithShape="1">
          <a:blip r:embed="rId2"/>
          <a:srcRect t="44159"/>
          <a:stretch/>
        </p:blipFill>
        <p:spPr>
          <a:xfrm>
            <a:off x="2696059" y="2069142"/>
            <a:ext cx="3494707" cy="2923563"/>
          </a:xfrm>
          <a:prstGeom prst="rect">
            <a:avLst/>
          </a:prstGeom>
        </p:spPr>
      </p:pic>
    </p:spTree>
    <p:extLst>
      <p:ext uri="{BB962C8B-B14F-4D97-AF65-F5344CB8AC3E}">
        <p14:creationId xmlns:p14="http://schemas.microsoft.com/office/powerpoint/2010/main" val="312694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7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86C37-6701-4E6F-9304-25CDCBBB8FC2}"/>
              </a:ext>
            </a:extLst>
          </p:cNvPr>
          <p:cNvSpPr>
            <a:spLocks noGrp="1"/>
          </p:cNvSpPr>
          <p:nvPr>
            <p:ph type="body" sz="quarter" idx="10"/>
          </p:nvPr>
        </p:nvSpPr>
        <p:spPr>
          <a:xfrm>
            <a:off x="410160" y="763846"/>
            <a:ext cx="8003998" cy="414338"/>
          </a:xfrm>
        </p:spPr>
        <p:txBody>
          <a:bodyPr/>
          <a:lstStyle/>
          <a:p>
            <a:pPr algn="ctr">
              <a:spcBef>
                <a:spcPts val="600"/>
              </a:spcBef>
              <a:spcAft>
                <a:spcPts val="600"/>
              </a:spcAft>
            </a:pPr>
            <a:r>
              <a:rPr lang="en-US" sz="4400" b="0" dirty="0"/>
              <a:t>Web address: </a:t>
            </a:r>
          </a:p>
          <a:p>
            <a:pPr algn="ctr">
              <a:spcBef>
                <a:spcPts val="600"/>
              </a:spcBef>
              <a:spcAft>
                <a:spcPts val="600"/>
              </a:spcAft>
            </a:pPr>
            <a:r>
              <a:rPr lang="en-US" sz="4400" dirty="0">
                <a:hlinkClick r:id="rId2"/>
              </a:rPr>
              <a:t>oer.royalroads.ca</a:t>
            </a:r>
            <a:endParaRPr lang="en-US" sz="4400" dirty="0"/>
          </a:p>
          <a:p>
            <a:pPr algn="ctr">
              <a:spcBef>
                <a:spcPts val="600"/>
              </a:spcBef>
              <a:spcAft>
                <a:spcPts val="600"/>
              </a:spcAft>
            </a:pPr>
            <a:endParaRPr lang="en-US" sz="4400" dirty="0"/>
          </a:p>
          <a:p>
            <a:pPr algn="ctr">
              <a:spcBef>
                <a:spcPts val="600"/>
              </a:spcBef>
              <a:spcAft>
                <a:spcPts val="600"/>
              </a:spcAft>
            </a:pPr>
            <a:r>
              <a:rPr lang="en-US" sz="4400" b="0" dirty="0"/>
              <a:t>Google search terms: </a:t>
            </a:r>
          </a:p>
          <a:p>
            <a:pPr algn="ctr">
              <a:spcBef>
                <a:spcPts val="600"/>
              </a:spcBef>
              <a:spcAft>
                <a:spcPts val="600"/>
              </a:spcAft>
            </a:pPr>
            <a:r>
              <a:rPr lang="en-US" sz="4400" dirty="0"/>
              <a:t>Royal Roads OER</a:t>
            </a:r>
          </a:p>
          <a:p>
            <a:pPr algn="ctr">
              <a:spcBef>
                <a:spcPts val="600"/>
              </a:spcBef>
              <a:spcAft>
                <a:spcPts val="600"/>
              </a:spcAft>
            </a:pPr>
            <a:endParaRPr lang="en-US" sz="4400" dirty="0"/>
          </a:p>
          <a:p>
            <a:pPr algn="ctr">
              <a:spcBef>
                <a:spcPts val="600"/>
              </a:spcBef>
              <a:spcAft>
                <a:spcPts val="600"/>
              </a:spcAft>
            </a:pPr>
            <a:r>
              <a:rPr lang="en-US" sz="4400" b="0" dirty="0"/>
              <a:t>Page name:</a:t>
            </a:r>
          </a:p>
          <a:p>
            <a:pPr algn="ctr">
              <a:spcBef>
                <a:spcPts val="600"/>
              </a:spcBef>
              <a:spcAft>
                <a:spcPts val="600"/>
              </a:spcAft>
            </a:pPr>
            <a:r>
              <a:rPr lang="en-US" sz="4400" dirty="0"/>
              <a:t>Bits &amp; Bytes</a:t>
            </a:r>
          </a:p>
        </p:txBody>
      </p:sp>
    </p:spTree>
    <p:extLst>
      <p:ext uri="{BB962C8B-B14F-4D97-AF65-F5344CB8AC3E}">
        <p14:creationId xmlns:p14="http://schemas.microsoft.com/office/powerpoint/2010/main" val="136250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FDB55-E426-4EEC-9822-8C15A9E657F8}"/>
              </a:ext>
            </a:extLst>
          </p:cNvPr>
          <p:cNvSpPr>
            <a:spLocks noGrp="1"/>
          </p:cNvSpPr>
          <p:nvPr>
            <p:ph type="body" sz="quarter" idx="10"/>
          </p:nvPr>
        </p:nvSpPr>
        <p:spPr>
          <a:xfrm>
            <a:off x="371604" y="2971407"/>
            <a:ext cx="4567466" cy="1030782"/>
          </a:xfrm>
        </p:spPr>
        <p:txBody>
          <a:bodyPr/>
          <a:lstStyle/>
          <a:p>
            <a:r>
              <a:rPr lang="en-US" dirty="0"/>
              <a:t>Bits &amp; Bytes Series</a:t>
            </a:r>
          </a:p>
          <a:p>
            <a:endParaRPr lang="en-US" dirty="0"/>
          </a:p>
        </p:txBody>
      </p:sp>
      <p:pic>
        <p:nvPicPr>
          <p:cNvPr id="6" name="Picture Placeholder 5" descr="A group of white flowers&#10;&#10;Description automatically generated with medium confidence">
            <a:extLst>
              <a:ext uri="{FF2B5EF4-FFF2-40B4-BE49-F238E27FC236}">
                <a16:creationId xmlns:a16="http://schemas.microsoft.com/office/drawing/2014/main" id="{126823B2-6BD3-47A2-9DB6-7B38D72106E8}"/>
              </a:ext>
            </a:extLst>
          </p:cNvPr>
          <p:cNvPicPr>
            <a:picLocks noGrp="1" noChangeAspect="1"/>
          </p:cNvPicPr>
          <p:nvPr>
            <p:ph type="pic" sz="quarter" idx="12"/>
          </p:nvPr>
        </p:nvPicPr>
        <p:blipFill>
          <a:blip r:embed="rId2"/>
          <a:srcRect l="23306" r="23306"/>
          <a:stretch>
            <a:fillRect/>
          </a:stretch>
        </p:blipFill>
        <p:spPr/>
      </p:pic>
    </p:spTree>
    <p:extLst>
      <p:ext uri="{BB962C8B-B14F-4D97-AF65-F5344CB8AC3E}">
        <p14:creationId xmlns:p14="http://schemas.microsoft.com/office/powerpoint/2010/main" val="217799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BDA9E-9059-48B0-96A3-5512E2AFCBC2}"/>
              </a:ext>
            </a:extLst>
          </p:cNvPr>
          <p:cNvSpPr>
            <a:spLocks noGrp="1"/>
          </p:cNvSpPr>
          <p:nvPr>
            <p:ph type="body" sz="quarter" idx="10"/>
          </p:nvPr>
        </p:nvSpPr>
        <p:spPr>
          <a:xfrm>
            <a:off x="410159" y="780624"/>
            <a:ext cx="7081210" cy="414338"/>
          </a:xfrm>
        </p:spPr>
        <p:txBody>
          <a:bodyPr/>
          <a:lstStyle/>
          <a:p>
            <a:r>
              <a:rPr lang="en-CA" dirty="0"/>
              <a:t>What are Bits &amp; Bytes sessions?</a:t>
            </a:r>
            <a:endParaRPr lang="en-US" dirty="0"/>
          </a:p>
        </p:txBody>
      </p:sp>
      <p:sp>
        <p:nvSpPr>
          <p:cNvPr id="3" name="Text Placeholder 2">
            <a:extLst>
              <a:ext uri="{FF2B5EF4-FFF2-40B4-BE49-F238E27FC236}">
                <a16:creationId xmlns:a16="http://schemas.microsoft.com/office/drawing/2014/main" id="{CB040236-9034-4B98-9F49-00973E19A0E7}"/>
              </a:ext>
            </a:extLst>
          </p:cNvPr>
          <p:cNvSpPr>
            <a:spLocks noGrp="1"/>
          </p:cNvSpPr>
          <p:nvPr>
            <p:ph type="body" sz="quarter" idx="11"/>
          </p:nvPr>
        </p:nvSpPr>
        <p:spPr>
          <a:xfrm>
            <a:off x="515516" y="1467097"/>
            <a:ext cx="4937328" cy="1703610"/>
          </a:xfrm>
        </p:spPr>
        <p:txBody>
          <a:bodyPr/>
          <a:lstStyle/>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Drop-in, single-topic, practical sessions about teaching with technology at RRU</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Offered on an ongoing basis on the first and third Wednesday of each </a:t>
            </a:r>
            <a:r>
              <a:rPr lang="en-US" sz="1800" dirty="0">
                <a:solidFill>
                  <a:srgbClr val="000000"/>
                </a:solidFill>
                <a:latin typeface="Calibri" panose="020F0502020204030204" pitchFamily="34" charset="0"/>
              </a:rPr>
              <a:t>month, at 12:00pm – 12:30pm </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Sessions will include a demo and explanation + time for Q&amp;A</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No registration or participation required! Just show up. </a:t>
            </a:r>
            <a:r>
              <a:rPr lang="en-US" sz="1800" dirty="0">
                <a:solidFill>
                  <a:srgbClr val="000000"/>
                </a:solidFill>
                <a:latin typeface="Calibri" panose="020F0502020204030204" pitchFamily="34" charset="0"/>
                <a:sym typeface="Wingdings" panose="05000000000000000000" pitchFamily="2" charset="2"/>
              </a:rPr>
              <a:t></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Cameras and microphones are optional, so please feel free to simply listen while you enjoy your lunch.</a:t>
            </a:r>
            <a:endParaRPr lang="en-US" sz="1800" b="0" i="0" u="none" strike="noStrike" dirty="0">
              <a:solidFill>
                <a:srgbClr val="000000"/>
              </a:solidFill>
              <a:effectLst/>
              <a:latin typeface="Calibri" panose="020F0502020204030204" pitchFamily="34" charset="0"/>
              <a:sym typeface="Wingdings" panose="05000000000000000000" pitchFamily="2" charset="2"/>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sym typeface="Wingdings" panose="05000000000000000000" pitchFamily="2" charset="2"/>
              </a:rPr>
              <a:t>Use the same link &amp; password each time. </a:t>
            </a:r>
          </a:p>
          <a:p>
            <a:pPr marL="285750" indent="-285750">
              <a:spcBef>
                <a:spcPts val="1200"/>
              </a:spcBef>
              <a:spcAft>
                <a:spcPts val="1200"/>
              </a:spcAft>
              <a:buFont typeface="Arial" panose="020B0604020202020204" pitchFamily="34" charset="0"/>
              <a:buChar char="•"/>
            </a:pPr>
            <a:endParaRPr lang="en-US" sz="1800" dirty="0">
              <a:solidFill>
                <a:srgbClr val="000000"/>
              </a:solidFill>
              <a:latin typeface="Calibri" panose="020F0502020204030204" pitchFamily="34" charset="0"/>
              <a:sym typeface="Wingdings" panose="05000000000000000000" pitchFamily="2" charset="2"/>
            </a:endParaRPr>
          </a:p>
        </p:txBody>
      </p:sp>
      <p:pic>
        <p:nvPicPr>
          <p:cNvPr id="8" name="Picture 7" descr="A picture containing Ferris wheel, window&#10;&#10;Description automatically generated">
            <a:extLst>
              <a:ext uri="{FF2B5EF4-FFF2-40B4-BE49-F238E27FC236}">
                <a16:creationId xmlns:a16="http://schemas.microsoft.com/office/drawing/2014/main" id="{9262A6B9-A990-4A6E-8EF5-DCF1AB5614C5}"/>
              </a:ext>
            </a:extLst>
          </p:cNvPr>
          <p:cNvPicPr>
            <a:picLocks noChangeAspect="1"/>
          </p:cNvPicPr>
          <p:nvPr/>
        </p:nvPicPr>
        <p:blipFill>
          <a:blip r:embed="rId2"/>
          <a:stretch>
            <a:fillRect/>
          </a:stretch>
        </p:blipFill>
        <p:spPr>
          <a:xfrm>
            <a:off x="5831391" y="1578408"/>
            <a:ext cx="2572389" cy="4226774"/>
          </a:xfrm>
          <a:prstGeom prst="rect">
            <a:avLst/>
          </a:prstGeom>
        </p:spPr>
      </p:pic>
    </p:spTree>
    <p:extLst>
      <p:ext uri="{BB962C8B-B14F-4D97-AF65-F5344CB8AC3E}">
        <p14:creationId xmlns:p14="http://schemas.microsoft.com/office/powerpoint/2010/main" val="149559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tet.royalroads.ca/sites/default/files/images/ltrm_values.png">
            <a:extLst>
              <a:ext uri="{FF2B5EF4-FFF2-40B4-BE49-F238E27FC236}">
                <a16:creationId xmlns:a16="http://schemas.microsoft.com/office/drawing/2014/main" id="{0D2B46A2-FF6B-4207-97F5-9586A20E02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2295859"/>
            <a:ext cx="6858000" cy="28789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27C17-F47C-42EE-91C2-DAA1F380033B}"/>
              </a:ext>
            </a:extLst>
          </p:cNvPr>
          <p:cNvSpPr txBox="1"/>
          <p:nvPr/>
        </p:nvSpPr>
        <p:spPr>
          <a:xfrm>
            <a:off x="36576" y="6627168"/>
            <a:ext cx="2212848" cy="230832"/>
          </a:xfrm>
          <a:prstGeom prst="rect">
            <a:avLst/>
          </a:prstGeom>
          <a:noFill/>
        </p:spPr>
        <p:txBody>
          <a:bodyPr wrap="square" rtlCol="0">
            <a:spAutoFit/>
          </a:bodyPr>
          <a:lstStyle/>
          <a:p>
            <a:r>
              <a:rPr lang="en-US" sz="900" dirty="0">
                <a:solidFill>
                  <a:schemeClr val="bg1">
                    <a:lumMod val="65000"/>
                  </a:schemeClr>
                </a:solidFill>
              </a:rPr>
              <a:t>Source: </a:t>
            </a:r>
            <a:r>
              <a:rPr lang="en-US" sz="900" dirty="0">
                <a:solidFill>
                  <a:schemeClr val="bg1">
                    <a:lumMod val="65000"/>
                  </a:schemeClr>
                </a:solidFill>
                <a:hlinkClick r:id="rId4">
                  <a:extLst>
                    <a:ext uri="{A12FA001-AC4F-418D-AE19-62706E023703}">
                      <ahyp:hlinkClr xmlns:ahyp="http://schemas.microsoft.com/office/drawing/2018/hyperlinkcolor" val="tx"/>
                    </a:ext>
                  </a:extLst>
                </a:hlinkClick>
              </a:rPr>
              <a:t>CTET, Royal Roads</a:t>
            </a:r>
            <a:endParaRPr lang="en-US" sz="900" dirty="0">
              <a:solidFill>
                <a:schemeClr val="bg1">
                  <a:lumMod val="65000"/>
                </a:schemeClr>
              </a:solidFill>
            </a:endParaRPr>
          </a:p>
        </p:txBody>
      </p:sp>
      <p:sp>
        <p:nvSpPr>
          <p:cNvPr id="8" name="Text Placeholder 4">
            <a:extLst>
              <a:ext uri="{FF2B5EF4-FFF2-40B4-BE49-F238E27FC236}">
                <a16:creationId xmlns:a16="http://schemas.microsoft.com/office/drawing/2014/main" id="{A581C780-B55A-4457-808E-3D6F50E5F678}"/>
              </a:ext>
            </a:extLst>
          </p:cNvPr>
          <p:cNvSpPr>
            <a:spLocks noGrp="1"/>
          </p:cNvSpPr>
          <p:nvPr>
            <p:ph type="body" sz="quarter" idx="10"/>
          </p:nvPr>
        </p:nvSpPr>
        <p:spPr>
          <a:xfrm>
            <a:off x="1529545" y="1532187"/>
            <a:ext cx="5256504" cy="536643"/>
          </a:xfrm>
        </p:spPr>
        <p:txBody>
          <a:bodyPr>
            <a:normAutofit fontScale="92500" lnSpcReduction="10000"/>
          </a:bodyPr>
          <a:lstStyle/>
          <a:p>
            <a:pPr algn="ctr"/>
            <a:r>
              <a:rPr lang="en-CA" sz="2175" kern="900" spc="-135" dirty="0">
                <a:solidFill>
                  <a:srgbClr val="2BA9B9"/>
                </a:solidFill>
                <a:cs typeface="+mn-cs"/>
              </a:rPr>
              <a:t>The RRU Learning Teaching &amp; Research Model (LTRM)</a:t>
            </a:r>
            <a:endParaRPr lang="en-US" sz="2175" kern="900" spc="-135" dirty="0">
              <a:solidFill>
                <a:srgbClr val="2BA9B9"/>
              </a:solidFill>
              <a:cs typeface="+mn-cs"/>
            </a:endParaRPr>
          </a:p>
          <a:p>
            <a:endParaRPr lang="en-US" dirty="0"/>
          </a:p>
        </p:txBody>
      </p:sp>
    </p:spTree>
    <p:extLst>
      <p:ext uri="{BB962C8B-B14F-4D97-AF65-F5344CB8AC3E}">
        <p14:creationId xmlns:p14="http://schemas.microsoft.com/office/powerpoint/2010/main" val="123284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7C8DC4-5152-4981-8EBA-51F585A2EADB}"/>
              </a:ext>
            </a:extLst>
          </p:cNvPr>
          <p:cNvSpPr>
            <a:spLocks noGrp="1"/>
          </p:cNvSpPr>
          <p:nvPr>
            <p:ph type="body" sz="quarter" idx="12"/>
          </p:nvPr>
        </p:nvSpPr>
        <p:spPr>
          <a:xfrm>
            <a:off x="410160" y="1199626"/>
            <a:ext cx="3980984" cy="2411349"/>
          </a:xfrm>
        </p:spPr>
        <p:txBody>
          <a:bodyPr/>
          <a:lstStyle/>
          <a:p>
            <a:pPr marL="36000">
              <a:lnSpc>
                <a:spcPct val="100000"/>
              </a:lnSpc>
              <a:spcAft>
                <a:spcPts val="1200"/>
              </a:spcAft>
            </a:pPr>
            <a:r>
              <a:rPr lang="en-US" b="0" i="0" dirty="0">
                <a:solidFill>
                  <a:srgbClr val="202124"/>
                </a:solidFill>
                <a:effectLst/>
                <a:latin typeface="arial" panose="020B0604020202020204" pitchFamily="34" charset="0"/>
              </a:rPr>
              <a:t>“Pedagogy of care </a:t>
            </a:r>
            <a:r>
              <a:rPr lang="en-US" b="1" i="0" dirty="0">
                <a:solidFill>
                  <a:srgbClr val="202124"/>
                </a:solidFill>
                <a:effectLst/>
                <a:latin typeface="arial" panose="020B0604020202020204" pitchFamily="34" charset="0"/>
              </a:rPr>
              <a:t>involves thinking and planning what and when students will need ahead of time, and how you can, as an instructor, support them in their learning</a:t>
            </a:r>
            <a:r>
              <a:rPr lang="en-US" b="0" i="0" dirty="0">
                <a:solidFill>
                  <a:srgbClr val="202124"/>
                </a:solidFill>
                <a:effectLst/>
                <a:latin typeface="arial" panose="020B0604020202020204" pitchFamily="34" charset="0"/>
              </a:rPr>
              <a:t>.” </a:t>
            </a:r>
          </a:p>
          <a:p>
            <a:pPr marL="36000">
              <a:lnSpc>
                <a:spcPct val="100000"/>
              </a:lnSpc>
              <a:spcAft>
                <a:spcPts val="1200"/>
              </a:spcAft>
            </a:pPr>
            <a:r>
              <a:rPr lang="en-US" b="0" i="0" dirty="0">
                <a:solidFill>
                  <a:srgbClr val="202124"/>
                </a:solidFill>
                <a:effectLst/>
                <a:latin typeface="arial" panose="020B0604020202020204" pitchFamily="34" charset="0"/>
              </a:rPr>
              <a:t>– </a:t>
            </a:r>
            <a:r>
              <a:rPr lang="en-US" b="0" i="0" dirty="0">
                <a:solidFill>
                  <a:srgbClr val="202124"/>
                </a:solidFill>
                <a:effectLst/>
                <a:latin typeface="arial" panose="020B0604020202020204" pitchFamily="34" charset="0"/>
                <a:hlinkClick r:id="rId2"/>
              </a:rPr>
              <a:t>Teach-Learn.ca</a:t>
            </a:r>
            <a:endParaRPr lang="en-US" dirty="0"/>
          </a:p>
        </p:txBody>
      </p:sp>
      <p:pic>
        <p:nvPicPr>
          <p:cNvPr id="6" name="Picture 2" descr="red heart and man hanging drawing">
            <a:extLst>
              <a:ext uri="{FF2B5EF4-FFF2-40B4-BE49-F238E27FC236}">
                <a16:creationId xmlns:a16="http://schemas.microsoft.com/office/drawing/2014/main" id="{191565C4-FE52-4F5F-A993-023F6413E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DF18EF-8DCF-4725-9240-F392F1874B79}"/>
              </a:ext>
            </a:extLst>
          </p:cNvPr>
          <p:cNvSpPr txBox="1"/>
          <p:nvPr/>
        </p:nvSpPr>
        <p:spPr>
          <a:xfrm>
            <a:off x="0" y="6510726"/>
            <a:ext cx="9144000" cy="307777"/>
          </a:xfrm>
          <a:prstGeom prst="rect">
            <a:avLst/>
          </a:prstGeom>
          <a:noFill/>
        </p:spPr>
        <p:txBody>
          <a:bodyPr wrap="square">
            <a:spAutoFit/>
          </a:bodyPr>
          <a:lstStyle/>
          <a:p>
            <a:r>
              <a:rPr lang="en-US" sz="1400" dirty="0">
                <a:solidFill>
                  <a:schemeClr val="bg1">
                    <a:lumMod val="65000"/>
                  </a:schemeClr>
                </a:solidFill>
              </a:rPr>
              <a:t>Photo by </a:t>
            </a:r>
            <a:r>
              <a:rPr lang="en-US" sz="1400" dirty="0">
                <a:solidFill>
                  <a:schemeClr val="bg1">
                    <a:lumMod val="65000"/>
                  </a:schemeClr>
                </a:solidFill>
                <a:hlinkClick r:id="rId4">
                  <a:extLst>
                    <a:ext uri="{A12FA001-AC4F-418D-AE19-62706E023703}">
                      <ahyp:hlinkClr xmlns:ahyp="http://schemas.microsoft.com/office/drawing/2018/hyperlinkcolor" val="tx"/>
                    </a:ext>
                  </a:extLst>
                </a:hlinkClick>
              </a:rPr>
              <a:t>Nick Fewings</a:t>
            </a:r>
            <a:r>
              <a:rPr lang="en-US" sz="1400" dirty="0">
                <a:solidFill>
                  <a:schemeClr val="bg1">
                    <a:lumMod val="65000"/>
                  </a:schemeClr>
                </a:solidFill>
              </a:rPr>
              <a:t> on </a:t>
            </a:r>
            <a:r>
              <a:rPr lang="en-US" sz="1400" dirty="0" err="1">
                <a:solidFill>
                  <a:schemeClr val="bg1">
                    <a:lumMod val="65000"/>
                  </a:schemeClr>
                </a:solidFill>
                <a:hlinkClick r:id="rId5">
                  <a:extLst>
                    <a:ext uri="{A12FA001-AC4F-418D-AE19-62706E023703}">
                      <ahyp:hlinkClr xmlns:ahyp="http://schemas.microsoft.com/office/drawing/2018/hyperlinkcolor" val="tx"/>
                    </a:ext>
                  </a:extLst>
                </a:hlinkClick>
              </a:rPr>
              <a:t>Unsplash</a:t>
            </a:r>
            <a:r>
              <a:rPr lang="en-US" sz="1400" dirty="0">
                <a:solidFill>
                  <a:schemeClr val="bg1">
                    <a:lumMod val="65000"/>
                  </a:schemeClr>
                </a:solidFill>
              </a:rPr>
              <a:t> </a:t>
            </a:r>
            <a:endParaRPr lang="en-CA" sz="1400" dirty="0">
              <a:solidFill>
                <a:schemeClr val="bg1">
                  <a:lumMod val="65000"/>
                </a:schemeClr>
              </a:solidFill>
            </a:endParaRPr>
          </a:p>
        </p:txBody>
      </p:sp>
    </p:spTree>
    <p:extLst>
      <p:ext uri="{BB962C8B-B14F-4D97-AF65-F5344CB8AC3E}">
        <p14:creationId xmlns:p14="http://schemas.microsoft.com/office/powerpoint/2010/main" val="221543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59D823-DA07-4D79-96E5-FF8883B32D75}"/>
              </a:ext>
            </a:extLst>
          </p:cNvPr>
          <p:cNvSpPr>
            <a:spLocks noGrp="1"/>
          </p:cNvSpPr>
          <p:nvPr>
            <p:ph type="body" sz="quarter" idx="11"/>
          </p:nvPr>
        </p:nvSpPr>
        <p:spPr>
          <a:xfrm>
            <a:off x="4999839" y="1283964"/>
            <a:ext cx="4480621" cy="414338"/>
          </a:xfrm>
        </p:spPr>
        <p:txBody>
          <a:bodyPr/>
          <a:lstStyle/>
          <a:p>
            <a:r>
              <a:rPr lang="en-US" dirty="0"/>
              <a:t>RRU Credit workload</a:t>
            </a:r>
          </a:p>
        </p:txBody>
      </p:sp>
      <p:sp>
        <p:nvSpPr>
          <p:cNvPr id="4" name="Text Placeholder 3">
            <a:extLst>
              <a:ext uri="{FF2B5EF4-FFF2-40B4-BE49-F238E27FC236}">
                <a16:creationId xmlns:a16="http://schemas.microsoft.com/office/drawing/2014/main" id="{782CF04E-265C-4E38-8161-073A032486C6}"/>
              </a:ext>
            </a:extLst>
          </p:cNvPr>
          <p:cNvSpPr>
            <a:spLocks noGrp="1"/>
          </p:cNvSpPr>
          <p:nvPr>
            <p:ph type="body" sz="quarter" idx="12"/>
          </p:nvPr>
        </p:nvSpPr>
        <p:spPr>
          <a:xfrm>
            <a:off x="4823671" y="1949310"/>
            <a:ext cx="4065284" cy="1703610"/>
          </a:xfrm>
        </p:spPr>
        <p:txBody>
          <a:bodyPr/>
          <a:lstStyle/>
          <a:p>
            <a:r>
              <a:rPr lang="en-US" dirty="0"/>
              <a:t>At RRU, 1 University credit = approx. 33 hours of learner effort</a:t>
            </a:r>
          </a:p>
          <a:p>
            <a:endParaRPr lang="en-US" dirty="0"/>
          </a:p>
          <a:p>
            <a:r>
              <a:rPr lang="en-US" dirty="0"/>
              <a:t>Therefore, a 3-credit course should require students to put in approx. 99 hours of their time. </a:t>
            </a:r>
          </a:p>
        </p:txBody>
      </p:sp>
      <p:sp>
        <p:nvSpPr>
          <p:cNvPr id="6" name="TextBox 5">
            <a:extLst>
              <a:ext uri="{FF2B5EF4-FFF2-40B4-BE49-F238E27FC236}">
                <a16:creationId xmlns:a16="http://schemas.microsoft.com/office/drawing/2014/main" id="{D948C1C1-A02A-4994-99F2-C3434A601EBD}"/>
              </a:ext>
            </a:extLst>
          </p:cNvPr>
          <p:cNvSpPr txBox="1"/>
          <p:nvPr/>
        </p:nvSpPr>
        <p:spPr>
          <a:xfrm>
            <a:off x="4999839" y="6576698"/>
            <a:ext cx="4572000" cy="276999"/>
          </a:xfrm>
          <a:prstGeom prst="rect">
            <a:avLst/>
          </a:prstGeom>
          <a:noFill/>
        </p:spPr>
        <p:txBody>
          <a:bodyPr wrap="square">
            <a:spAutoFit/>
          </a:bodyPr>
          <a:lstStyle/>
          <a:p>
            <a:r>
              <a:rPr lang="en-US" sz="1200" dirty="0">
                <a:solidFill>
                  <a:schemeClr val="bg1">
                    <a:lumMod val="65000"/>
                  </a:schemeClr>
                </a:solidFill>
              </a:rPr>
              <a:t>Photo by </a:t>
            </a:r>
            <a:r>
              <a:rPr lang="en-US" sz="1200" dirty="0">
                <a:solidFill>
                  <a:schemeClr val="bg1">
                    <a:lumMod val="65000"/>
                  </a:schemeClr>
                </a:solidFill>
                <a:hlinkClick r:id="rId2">
                  <a:extLst>
                    <a:ext uri="{A12FA001-AC4F-418D-AE19-62706E023703}">
                      <ahyp:hlinkClr xmlns:ahyp="http://schemas.microsoft.com/office/drawing/2018/hyperlinkcolor" val="tx"/>
                    </a:ext>
                  </a:extLst>
                </a:hlinkClick>
              </a:rPr>
              <a:t>Surface</a:t>
            </a:r>
            <a:r>
              <a:rPr lang="en-US" sz="1200" dirty="0">
                <a:solidFill>
                  <a:schemeClr val="bg1">
                    <a:lumMod val="65000"/>
                  </a:schemeClr>
                </a:solidFill>
              </a:rPr>
              <a:t> on </a:t>
            </a:r>
            <a:r>
              <a:rPr lang="en-US" sz="1200" dirty="0" err="1">
                <a:solidFill>
                  <a:schemeClr val="bg1">
                    <a:lumMod val="65000"/>
                  </a:schemeClr>
                </a:solidFill>
                <a:hlinkClick r:id="rId3">
                  <a:extLst>
                    <a:ext uri="{A12FA001-AC4F-418D-AE19-62706E023703}">
                      <ahyp:hlinkClr xmlns:ahyp="http://schemas.microsoft.com/office/drawing/2018/hyperlinkcolor" val="tx"/>
                    </a:ext>
                  </a:extLst>
                </a:hlinkClick>
              </a:rPr>
              <a:t>Unsplash</a:t>
            </a:r>
            <a:r>
              <a:rPr lang="en-US" sz="1200" dirty="0">
                <a:solidFill>
                  <a:schemeClr val="bg1">
                    <a:lumMod val="65000"/>
                  </a:schemeClr>
                </a:solidFill>
              </a:rPr>
              <a:t> </a:t>
            </a:r>
            <a:endParaRPr lang="en-CA" sz="1200" dirty="0">
              <a:solidFill>
                <a:schemeClr val="bg1">
                  <a:lumMod val="65000"/>
                </a:schemeClr>
              </a:solidFill>
            </a:endParaRPr>
          </a:p>
        </p:txBody>
      </p:sp>
      <p:pic>
        <p:nvPicPr>
          <p:cNvPr id="2050" name="Picture 2" descr="woman in white and black plaid long sleeve shirt using black and silver laptop computer">
            <a:extLst>
              <a:ext uri="{FF2B5EF4-FFF2-40B4-BE49-F238E27FC236}">
                <a16:creationId xmlns:a16="http://schemas.microsoft.com/office/drawing/2014/main" id="{407A96AD-EA04-4344-8969-8833837534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16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790361-D493-4DF8-A8C5-E94E380528CE}"/>
              </a:ext>
            </a:extLst>
          </p:cNvPr>
          <p:cNvSpPr txBox="1"/>
          <p:nvPr/>
        </p:nvSpPr>
        <p:spPr>
          <a:xfrm>
            <a:off x="0" y="6488668"/>
            <a:ext cx="4572000" cy="307777"/>
          </a:xfrm>
          <a:prstGeom prst="rect">
            <a:avLst/>
          </a:prstGeom>
          <a:noFill/>
        </p:spPr>
        <p:txBody>
          <a:bodyPr wrap="square">
            <a:spAutoFit/>
          </a:bodyPr>
          <a:lstStyle/>
          <a:p>
            <a:r>
              <a:rPr lang="en-US" sz="1400" dirty="0">
                <a:solidFill>
                  <a:schemeClr val="bg1">
                    <a:lumMod val="65000"/>
                  </a:schemeClr>
                </a:solidFill>
              </a:rPr>
              <a:t>Photo by </a:t>
            </a:r>
            <a:r>
              <a:rPr lang="en-US" sz="1400" dirty="0" err="1">
                <a:solidFill>
                  <a:schemeClr val="bg1">
                    <a:lumMod val="65000"/>
                  </a:schemeClr>
                </a:solidFill>
                <a:hlinkClick r:id="rId2">
                  <a:extLst>
                    <a:ext uri="{A12FA001-AC4F-418D-AE19-62706E023703}">
                      <ahyp:hlinkClr xmlns:ahyp="http://schemas.microsoft.com/office/drawing/2018/hyperlinkcolor" val="tx"/>
                    </a:ext>
                  </a:extLst>
                </a:hlinkClick>
              </a:rPr>
              <a:t>Andrik</a:t>
            </a:r>
            <a:r>
              <a:rPr lang="en-US" sz="1400" dirty="0">
                <a:solidFill>
                  <a:schemeClr val="bg1">
                    <a:lumMod val="65000"/>
                  </a:schemeClr>
                </a:solidFill>
                <a:hlinkClick r:id="rId2">
                  <a:extLst>
                    <a:ext uri="{A12FA001-AC4F-418D-AE19-62706E023703}">
                      <ahyp:hlinkClr xmlns:ahyp="http://schemas.microsoft.com/office/drawing/2018/hyperlinkcolor" val="tx"/>
                    </a:ext>
                  </a:extLst>
                </a:hlinkClick>
              </a:rPr>
              <a:t> </a:t>
            </a:r>
            <a:r>
              <a:rPr lang="en-US" sz="1400" dirty="0" err="1">
                <a:solidFill>
                  <a:schemeClr val="bg1">
                    <a:lumMod val="65000"/>
                  </a:schemeClr>
                </a:solidFill>
                <a:hlinkClick r:id="rId2">
                  <a:extLst>
                    <a:ext uri="{A12FA001-AC4F-418D-AE19-62706E023703}">
                      <ahyp:hlinkClr xmlns:ahyp="http://schemas.microsoft.com/office/drawing/2018/hyperlinkcolor" val="tx"/>
                    </a:ext>
                  </a:extLst>
                </a:hlinkClick>
              </a:rPr>
              <a:t>Langfield</a:t>
            </a:r>
            <a:r>
              <a:rPr lang="en-US" sz="1400" dirty="0">
                <a:solidFill>
                  <a:schemeClr val="bg1">
                    <a:lumMod val="65000"/>
                  </a:schemeClr>
                </a:solidFill>
              </a:rPr>
              <a:t> on </a:t>
            </a:r>
            <a:r>
              <a:rPr lang="en-US" sz="1400" dirty="0" err="1">
                <a:solidFill>
                  <a:schemeClr val="bg1">
                    <a:lumMod val="65000"/>
                  </a:schemeClr>
                </a:solidFill>
                <a:hlinkClick r:id="rId3">
                  <a:extLst>
                    <a:ext uri="{A12FA001-AC4F-418D-AE19-62706E023703}">
                      <ahyp:hlinkClr xmlns:ahyp="http://schemas.microsoft.com/office/drawing/2018/hyperlinkcolor" val="tx"/>
                    </a:ext>
                  </a:extLst>
                </a:hlinkClick>
              </a:rPr>
              <a:t>Unsplash</a:t>
            </a:r>
            <a:r>
              <a:rPr lang="en-US" sz="1400" dirty="0">
                <a:solidFill>
                  <a:schemeClr val="bg1">
                    <a:lumMod val="65000"/>
                  </a:schemeClr>
                </a:solidFill>
              </a:rPr>
              <a:t> </a:t>
            </a:r>
            <a:endParaRPr lang="en-CA" sz="1400" dirty="0">
              <a:solidFill>
                <a:schemeClr val="bg1">
                  <a:lumMod val="65000"/>
                </a:schemeClr>
              </a:solidFill>
            </a:endParaRPr>
          </a:p>
        </p:txBody>
      </p:sp>
      <p:pic>
        <p:nvPicPr>
          <p:cNvPr id="1026" name="Picture 2" descr="pocket watch at 3:55">
            <a:extLst>
              <a:ext uri="{FF2B5EF4-FFF2-40B4-BE49-F238E27FC236}">
                <a16:creationId xmlns:a16="http://schemas.microsoft.com/office/drawing/2014/main" id="{F6592E10-4F99-455A-9D31-01F65AA108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9297"/>
          <a:stretch/>
        </p:blipFill>
        <p:spPr bwMode="auto">
          <a:xfrm>
            <a:off x="1828800" y="855677"/>
            <a:ext cx="5486400" cy="484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461107"/>
      </p:ext>
    </p:extLst>
  </p:cSld>
  <p:clrMapOvr>
    <a:masterClrMapping/>
  </p:clrMapOvr>
</p:sld>
</file>

<file path=ppt/theme/theme1.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E2EB128-662B-4404-9A6D-315FD912FB28}"/>
    </a:ext>
  </a:extLst>
</a:theme>
</file>

<file path=ppt/theme/theme10.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8E250C2A-A5C2-4376-ADBC-CC6EBD10B06F}"/>
    </a:ext>
  </a:extLst>
</a:theme>
</file>

<file path=ppt/theme/theme11.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A35F8211-DC5E-4648-B97E-DDB83489109B}"/>
    </a:ext>
  </a:extLst>
</a:theme>
</file>

<file path=ppt/theme/theme12.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2AFAFA79-318D-4FFB-864F-D2194F20861B}"/>
    </a:ext>
  </a:extLst>
</a:theme>
</file>

<file path=ppt/theme/theme1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1B2CFF12-5A36-455D-AC51-70496C08E1DA}"/>
    </a:ext>
  </a:extLst>
</a:theme>
</file>

<file path=ppt/theme/theme14.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30DA55E2-E0F8-4656-9531-9B035FADF136}"/>
    </a:ext>
  </a:extLst>
</a:theme>
</file>

<file path=ppt/theme/theme15.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CDC3F6FD-C5A1-4CC2-9AFE-4FB21FA0DC3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0EA14DA7-76D2-4613-9D49-42A336096F1F}"/>
    </a:ext>
  </a:extLst>
</a:theme>
</file>

<file path=ppt/theme/theme3.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42002432-B2C1-470F-88DA-B2EF81DC097C}"/>
    </a:ext>
  </a:extLst>
</a:theme>
</file>

<file path=ppt/theme/theme4.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9759CA7-2470-4E0A-AF9A-1B295D5656E6}"/>
    </a:ext>
  </a:extLst>
</a:theme>
</file>

<file path=ppt/theme/theme5.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06BE12F2-A8A2-4259-90F3-1D091730514B}"/>
    </a:ext>
  </a:extLst>
</a:theme>
</file>

<file path=ppt/theme/theme6.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81FDE9C3-88CB-4248-A513-D74A059C83A7}"/>
    </a:ext>
  </a:extLst>
</a:theme>
</file>

<file path=ppt/theme/theme7.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E2FD6D71-BDA0-47DF-8ED8-5C13BB6CA01D}"/>
    </a:ext>
  </a:extLst>
</a:theme>
</file>

<file path=ppt/theme/theme8.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DEAE8703-C024-41AA-8F5A-B7AB5B7C1537}"/>
    </a:ext>
  </a:extLst>
</a:theme>
</file>

<file path=ppt/theme/theme9.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F02946C6-2B82-4035-966D-74BCFEF6F765}"/>
    </a:ext>
  </a:extLst>
</a:theme>
</file>

<file path=docProps/app.xml><?xml version="1.0" encoding="utf-8"?>
<Properties xmlns="http://schemas.openxmlformats.org/officeDocument/2006/extended-properties" xmlns:vt="http://schemas.openxmlformats.org/officeDocument/2006/docPropsVTypes">
  <Template>RRU_Corporate_PPT</Template>
  <TotalTime>1394</TotalTime>
  <Words>817</Words>
  <Application>Microsoft Office PowerPoint</Application>
  <PresentationFormat>On-screen Show (4:3)</PresentationFormat>
  <Paragraphs>80</Paragraphs>
  <Slides>15</Slides>
  <Notes>2</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15</vt:i4>
      </vt:variant>
    </vt:vector>
  </HeadingPairs>
  <TitlesOfParts>
    <vt:vector size="36" baseType="lpstr">
      <vt:lpstr>Arial</vt:lpstr>
      <vt:lpstr>Arial</vt:lpstr>
      <vt:lpstr>Calibri</vt:lpstr>
      <vt:lpstr>Segoe UI Emoji</vt:lpstr>
      <vt:lpstr>Verdana</vt:lpstr>
      <vt:lpstr>Wingdings</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Section divider opt 4</vt:lpstr>
      <vt:lpstr>Section divider custom image</vt:lpstr>
      <vt:lpstr>Content slides</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Roads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Lauren HalcombSmith</cp:lastModifiedBy>
  <cp:revision>47</cp:revision>
  <dcterms:created xsi:type="dcterms:W3CDTF">2020-01-24T16:50:09Z</dcterms:created>
  <dcterms:modified xsi:type="dcterms:W3CDTF">2022-11-15T21:03:11Z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