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1" r:id="rId4"/>
    <p:sldId id="259" r:id="rId5"/>
    <p:sldId id="258" r:id="rId6"/>
    <p:sldId id="264" r:id="rId7"/>
    <p:sldId id="265" r:id="rId8"/>
    <p:sldId id="266" r:id="rId9"/>
    <p:sldId id="272" r:id="rId10"/>
    <p:sldId id="260" r:id="rId11"/>
    <p:sldId id="275" r:id="rId12"/>
    <p:sldId id="261" r:id="rId13"/>
    <p:sldId id="262" r:id="rId14"/>
    <p:sldId id="263" r:id="rId15"/>
    <p:sldId id="270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7F2C7-8605-4211-9071-5CFECCFD2C3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BFB643B-0A53-4F1D-B91D-CF9174CC006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Mechanism for guiding dialogue about issues that are perceived as challenging or uncomfortable </a:t>
          </a:r>
        </a:p>
      </dgm:t>
    </dgm:pt>
    <dgm:pt modelId="{D86F270F-4C53-4B35-849B-D478737743DB}" type="parTrans" cxnId="{AB8DDFBE-750F-4527-B48B-019DC67241BD}">
      <dgm:prSet/>
      <dgm:spPr/>
      <dgm:t>
        <a:bodyPr/>
        <a:lstStyle/>
        <a:p>
          <a:endParaRPr lang="en-US"/>
        </a:p>
      </dgm:t>
    </dgm:pt>
    <dgm:pt modelId="{BC2ADFB3-C86B-4970-909C-68DB5C25CE88}" type="sibTrans" cxnId="{AB8DDFBE-750F-4527-B48B-019DC67241BD}">
      <dgm:prSet/>
      <dgm:spPr/>
      <dgm:t>
        <a:bodyPr/>
        <a:lstStyle/>
        <a:p>
          <a:endParaRPr lang="en-US"/>
        </a:p>
      </dgm:t>
    </dgm:pt>
    <dgm:pt modelId="{6EE617B5-A0C6-49DB-824C-78160172A5C7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Effective in disciplinary and interdisciplinary classrooms </a:t>
          </a:r>
        </a:p>
      </dgm:t>
    </dgm:pt>
    <dgm:pt modelId="{560B38D4-7B1A-4009-8FEB-88C9F6B0C662}" type="parTrans" cxnId="{6ED30C92-B3ED-40DB-878A-A0E15A7AA7B8}">
      <dgm:prSet/>
      <dgm:spPr/>
      <dgm:t>
        <a:bodyPr/>
        <a:lstStyle/>
        <a:p>
          <a:endParaRPr lang="en-US"/>
        </a:p>
      </dgm:t>
    </dgm:pt>
    <dgm:pt modelId="{3DD14B9F-A22B-49D7-9AC9-77A55756CD99}" type="sibTrans" cxnId="{6ED30C92-B3ED-40DB-878A-A0E15A7AA7B8}">
      <dgm:prSet/>
      <dgm:spPr/>
      <dgm:t>
        <a:bodyPr/>
        <a:lstStyle/>
        <a:p>
          <a:endParaRPr lang="en-US"/>
        </a:p>
      </dgm:t>
    </dgm:pt>
    <dgm:pt modelId="{52E840DD-096B-458E-BB7D-D6A9588194AC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Works face to face and online</a:t>
          </a:r>
        </a:p>
      </dgm:t>
    </dgm:pt>
    <dgm:pt modelId="{68AC11A2-8509-4AEF-A288-BAEABDEE9649}" type="parTrans" cxnId="{BD8D9151-9A84-43B2-B0E0-44B67A59F0E9}">
      <dgm:prSet/>
      <dgm:spPr/>
      <dgm:t>
        <a:bodyPr/>
        <a:lstStyle/>
        <a:p>
          <a:endParaRPr lang="en-US"/>
        </a:p>
      </dgm:t>
    </dgm:pt>
    <dgm:pt modelId="{B0E39047-F2DF-4BA0-B597-CE9EFCC5A622}" type="sibTrans" cxnId="{BD8D9151-9A84-43B2-B0E0-44B67A59F0E9}">
      <dgm:prSet/>
      <dgm:spPr/>
      <dgm:t>
        <a:bodyPr/>
        <a:lstStyle/>
        <a:p>
          <a:endParaRPr lang="en-US"/>
        </a:p>
      </dgm:t>
    </dgm:pt>
    <dgm:pt modelId="{A59E508B-D185-475C-B31F-0AF86E721B8A}">
      <dgm:prSet/>
      <dgm:spPr/>
      <dgm:t>
        <a:bodyPr/>
        <a:lstStyle/>
        <a:p>
          <a:r>
            <a:rPr lang="en-CA">
              <a:solidFill>
                <a:schemeClr val="tx1"/>
              </a:solidFill>
            </a:rPr>
            <a:t>Suitable for large and small class sizes </a:t>
          </a:r>
          <a:endParaRPr lang="en-US">
            <a:solidFill>
              <a:schemeClr val="tx1"/>
            </a:solidFill>
          </a:endParaRPr>
        </a:p>
      </dgm:t>
    </dgm:pt>
    <dgm:pt modelId="{3C7C1202-4A8B-4BC5-A5BB-508FE60546FB}" type="parTrans" cxnId="{EC9DD5A2-8CE3-468A-B896-6166B62D7A99}">
      <dgm:prSet/>
      <dgm:spPr/>
      <dgm:t>
        <a:bodyPr/>
        <a:lstStyle/>
        <a:p>
          <a:endParaRPr lang="en-US"/>
        </a:p>
      </dgm:t>
    </dgm:pt>
    <dgm:pt modelId="{F1B36C6E-11CE-4420-92A0-B7D41131A581}" type="sibTrans" cxnId="{EC9DD5A2-8CE3-468A-B896-6166B62D7A99}">
      <dgm:prSet/>
      <dgm:spPr/>
      <dgm:t>
        <a:bodyPr/>
        <a:lstStyle/>
        <a:p>
          <a:endParaRPr lang="en-US"/>
        </a:p>
      </dgm:t>
    </dgm:pt>
    <dgm:pt modelId="{1F3E4180-16CF-4546-860F-145FE88D2FCD}">
      <dgm:prSet/>
      <dgm:spPr/>
      <dgm:t>
        <a:bodyPr/>
        <a:lstStyle/>
        <a:p>
          <a:r>
            <a:rPr lang="en-CA">
              <a:solidFill>
                <a:schemeClr val="tx1"/>
              </a:solidFill>
            </a:rPr>
            <a:t>Highly adaptable to context </a:t>
          </a:r>
          <a:endParaRPr lang="en-US">
            <a:solidFill>
              <a:schemeClr val="tx1"/>
            </a:solidFill>
          </a:endParaRPr>
        </a:p>
      </dgm:t>
    </dgm:pt>
    <dgm:pt modelId="{9D0FDFE1-B424-48C6-AA94-0E9C6A8D62B8}" type="parTrans" cxnId="{111290F7-78B6-479E-B7DB-98E19B94A0BA}">
      <dgm:prSet/>
      <dgm:spPr/>
      <dgm:t>
        <a:bodyPr/>
        <a:lstStyle/>
        <a:p>
          <a:endParaRPr lang="en-US"/>
        </a:p>
      </dgm:t>
    </dgm:pt>
    <dgm:pt modelId="{0398C78C-D256-41BA-A397-4FCF9348F267}" type="sibTrans" cxnId="{111290F7-78B6-479E-B7DB-98E19B94A0BA}">
      <dgm:prSet/>
      <dgm:spPr/>
      <dgm:t>
        <a:bodyPr/>
        <a:lstStyle/>
        <a:p>
          <a:endParaRPr lang="en-US"/>
        </a:p>
      </dgm:t>
    </dgm:pt>
    <dgm:pt modelId="{E0F83264-E8BC-491D-9FAF-A978D1FAE7D6}">
      <dgm:prSet/>
      <dgm:spPr/>
      <dgm:t>
        <a:bodyPr/>
        <a:lstStyle/>
        <a:p>
          <a:r>
            <a:rPr lang="en-CA">
              <a:solidFill>
                <a:schemeClr val="tx1"/>
              </a:solidFill>
            </a:rPr>
            <a:t>Overwhelmingly, helps students to meet a wide range of learning outcomes</a:t>
          </a:r>
          <a:endParaRPr lang="en-US">
            <a:solidFill>
              <a:schemeClr val="tx1"/>
            </a:solidFill>
          </a:endParaRPr>
        </a:p>
      </dgm:t>
    </dgm:pt>
    <dgm:pt modelId="{B8FE832A-311F-4DA5-8FED-EB23CE9E4DBD}" type="parTrans" cxnId="{352C7132-78FF-4522-A788-1B6B287CF53C}">
      <dgm:prSet/>
      <dgm:spPr/>
      <dgm:t>
        <a:bodyPr/>
        <a:lstStyle/>
        <a:p>
          <a:endParaRPr lang="en-US"/>
        </a:p>
      </dgm:t>
    </dgm:pt>
    <dgm:pt modelId="{08A4D448-6394-4566-8C20-B6688B2BC48D}" type="sibTrans" cxnId="{352C7132-78FF-4522-A788-1B6B287CF53C}">
      <dgm:prSet/>
      <dgm:spPr/>
      <dgm:t>
        <a:bodyPr/>
        <a:lstStyle/>
        <a:p>
          <a:endParaRPr lang="en-US"/>
        </a:p>
      </dgm:t>
    </dgm:pt>
    <dgm:pt modelId="{410BFBBE-6351-462C-8AD0-E5AFD0A0F1F3}" type="pres">
      <dgm:prSet presAssocID="{8167F2C7-8605-4211-9071-5CFECCFD2C30}" presName="diagram" presStyleCnt="0">
        <dgm:presLayoutVars>
          <dgm:dir/>
          <dgm:resizeHandles val="exact"/>
        </dgm:presLayoutVars>
      </dgm:prSet>
      <dgm:spPr/>
    </dgm:pt>
    <dgm:pt modelId="{8A601341-38FD-4C38-B7C2-89571149F640}" type="pres">
      <dgm:prSet presAssocID="{9BFB643B-0A53-4F1D-B91D-CF9174CC006A}" presName="node" presStyleLbl="node1" presStyleIdx="0" presStyleCnt="6">
        <dgm:presLayoutVars>
          <dgm:bulletEnabled val="1"/>
        </dgm:presLayoutVars>
      </dgm:prSet>
      <dgm:spPr/>
    </dgm:pt>
    <dgm:pt modelId="{EE794EE6-72D3-4510-9B24-95F2C781C6E0}" type="pres">
      <dgm:prSet presAssocID="{BC2ADFB3-C86B-4970-909C-68DB5C25CE88}" presName="sibTrans" presStyleCnt="0"/>
      <dgm:spPr/>
    </dgm:pt>
    <dgm:pt modelId="{47B9BE53-0DD6-46D6-9AC7-23D21C0BAC40}" type="pres">
      <dgm:prSet presAssocID="{6EE617B5-A0C6-49DB-824C-78160172A5C7}" presName="node" presStyleLbl="node1" presStyleIdx="1" presStyleCnt="6">
        <dgm:presLayoutVars>
          <dgm:bulletEnabled val="1"/>
        </dgm:presLayoutVars>
      </dgm:prSet>
      <dgm:spPr/>
    </dgm:pt>
    <dgm:pt modelId="{517445C1-D1FF-4691-9860-F953C60F1D0F}" type="pres">
      <dgm:prSet presAssocID="{3DD14B9F-A22B-49D7-9AC9-77A55756CD99}" presName="sibTrans" presStyleCnt="0"/>
      <dgm:spPr/>
    </dgm:pt>
    <dgm:pt modelId="{D22BBF1B-C8D1-4EB7-B5B7-35885F72EB18}" type="pres">
      <dgm:prSet presAssocID="{52E840DD-096B-458E-BB7D-D6A9588194AC}" presName="node" presStyleLbl="node1" presStyleIdx="2" presStyleCnt="6">
        <dgm:presLayoutVars>
          <dgm:bulletEnabled val="1"/>
        </dgm:presLayoutVars>
      </dgm:prSet>
      <dgm:spPr/>
    </dgm:pt>
    <dgm:pt modelId="{E7BBBCA4-EF93-47E7-B320-EA48DF94F18A}" type="pres">
      <dgm:prSet presAssocID="{B0E39047-F2DF-4BA0-B597-CE9EFCC5A622}" presName="sibTrans" presStyleCnt="0"/>
      <dgm:spPr/>
    </dgm:pt>
    <dgm:pt modelId="{0F1F1712-8C6A-45D9-B508-25BB50F470BD}" type="pres">
      <dgm:prSet presAssocID="{A59E508B-D185-475C-B31F-0AF86E721B8A}" presName="node" presStyleLbl="node1" presStyleIdx="3" presStyleCnt="6">
        <dgm:presLayoutVars>
          <dgm:bulletEnabled val="1"/>
        </dgm:presLayoutVars>
      </dgm:prSet>
      <dgm:spPr/>
    </dgm:pt>
    <dgm:pt modelId="{274C5CD4-93F0-4E9F-A865-06D20C67821B}" type="pres">
      <dgm:prSet presAssocID="{F1B36C6E-11CE-4420-92A0-B7D41131A581}" presName="sibTrans" presStyleCnt="0"/>
      <dgm:spPr/>
    </dgm:pt>
    <dgm:pt modelId="{148191A6-D13B-415A-9D3C-35445D9DA948}" type="pres">
      <dgm:prSet presAssocID="{1F3E4180-16CF-4546-860F-145FE88D2FCD}" presName="node" presStyleLbl="node1" presStyleIdx="4" presStyleCnt="6">
        <dgm:presLayoutVars>
          <dgm:bulletEnabled val="1"/>
        </dgm:presLayoutVars>
      </dgm:prSet>
      <dgm:spPr/>
    </dgm:pt>
    <dgm:pt modelId="{37108547-05E7-43E6-809E-92B3E8968719}" type="pres">
      <dgm:prSet presAssocID="{0398C78C-D256-41BA-A397-4FCF9348F267}" presName="sibTrans" presStyleCnt="0"/>
      <dgm:spPr/>
    </dgm:pt>
    <dgm:pt modelId="{14A27AAE-D5C2-4AF9-BB91-D7C307E8D3B2}" type="pres">
      <dgm:prSet presAssocID="{E0F83264-E8BC-491D-9FAF-A978D1FAE7D6}" presName="node" presStyleLbl="node1" presStyleIdx="5" presStyleCnt="6">
        <dgm:presLayoutVars>
          <dgm:bulletEnabled val="1"/>
        </dgm:presLayoutVars>
      </dgm:prSet>
      <dgm:spPr/>
    </dgm:pt>
  </dgm:ptLst>
  <dgm:cxnLst>
    <dgm:cxn modelId="{3EEAED2A-5E76-4D01-9034-2A1B5F3462E8}" type="presOf" srcId="{E0F83264-E8BC-491D-9FAF-A978D1FAE7D6}" destId="{14A27AAE-D5C2-4AF9-BB91-D7C307E8D3B2}" srcOrd="0" destOrd="0" presId="urn:microsoft.com/office/officeart/2005/8/layout/default"/>
    <dgm:cxn modelId="{352C7132-78FF-4522-A788-1B6B287CF53C}" srcId="{8167F2C7-8605-4211-9071-5CFECCFD2C30}" destId="{E0F83264-E8BC-491D-9FAF-A978D1FAE7D6}" srcOrd="5" destOrd="0" parTransId="{B8FE832A-311F-4DA5-8FED-EB23CE9E4DBD}" sibTransId="{08A4D448-6394-4566-8C20-B6688B2BC48D}"/>
    <dgm:cxn modelId="{312A9B63-9E1C-4E05-8BA2-2826545AEA79}" type="presOf" srcId="{1F3E4180-16CF-4546-860F-145FE88D2FCD}" destId="{148191A6-D13B-415A-9D3C-35445D9DA948}" srcOrd="0" destOrd="0" presId="urn:microsoft.com/office/officeart/2005/8/layout/default"/>
    <dgm:cxn modelId="{01BF4D67-D104-46CE-8FE0-EB113F11488A}" type="presOf" srcId="{9BFB643B-0A53-4F1D-B91D-CF9174CC006A}" destId="{8A601341-38FD-4C38-B7C2-89571149F640}" srcOrd="0" destOrd="0" presId="urn:microsoft.com/office/officeart/2005/8/layout/default"/>
    <dgm:cxn modelId="{BD8D9151-9A84-43B2-B0E0-44B67A59F0E9}" srcId="{8167F2C7-8605-4211-9071-5CFECCFD2C30}" destId="{52E840DD-096B-458E-BB7D-D6A9588194AC}" srcOrd="2" destOrd="0" parTransId="{68AC11A2-8509-4AEF-A288-BAEABDEE9649}" sibTransId="{B0E39047-F2DF-4BA0-B597-CE9EFCC5A622}"/>
    <dgm:cxn modelId="{39537B53-5D0C-464E-A540-C450624B569B}" type="presOf" srcId="{6EE617B5-A0C6-49DB-824C-78160172A5C7}" destId="{47B9BE53-0DD6-46D6-9AC7-23D21C0BAC40}" srcOrd="0" destOrd="0" presId="urn:microsoft.com/office/officeart/2005/8/layout/default"/>
    <dgm:cxn modelId="{6ED30C92-B3ED-40DB-878A-A0E15A7AA7B8}" srcId="{8167F2C7-8605-4211-9071-5CFECCFD2C30}" destId="{6EE617B5-A0C6-49DB-824C-78160172A5C7}" srcOrd="1" destOrd="0" parTransId="{560B38D4-7B1A-4009-8FEB-88C9F6B0C662}" sibTransId="{3DD14B9F-A22B-49D7-9AC9-77A55756CD99}"/>
    <dgm:cxn modelId="{19FB8C97-425D-4C4C-B4CC-40425CFFA7B8}" type="presOf" srcId="{A59E508B-D185-475C-B31F-0AF86E721B8A}" destId="{0F1F1712-8C6A-45D9-B508-25BB50F470BD}" srcOrd="0" destOrd="0" presId="urn:microsoft.com/office/officeart/2005/8/layout/default"/>
    <dgm:cxn modelId="{EC9DD5A2-8CE3-468A-B896-6166B62D7A99}" srcId="{8167F2C7-8605-4211-9071-5CFECCFD2C30}" destId="{A59E508B-D185-475C-B31F-0AF86E721B8A}" srcOrd="3" destOrd="0" parTransId="{3C7C1202-4A8B-4BC5-A5BB-508FE60546FB}" sibTransId="{F1B36C6E-11CE-4420-92A0-B7D41131A581}"/>
    <dgm:cxn modelId="{AB8DDFBE-750F-4527-B48B-019DC67241BD}" srcId="{8167F2C7-8605-4211-9071-5CFECCFD2C30}" destId="{9BFB643B-0A53-4F1D-B91D-CF9174CC006A}" srcOrd="0" destOrd="0" parTransId="{D86F270F-4C53-4B35-849B-D478737743DB}" sibTransId="{BC2ADFB3-C86B-4970-909C-68DB5C25CE88}"/>
    <dgm:cxn modelId="{784507CD-84D2-4D82-9962-763D4386CC63}" type="presOf" srcId="{52E840DD-096B-458E-BB7D-D6A9588194AC}" destId="{D22BBF1B-C8D1-4EB7-B5B7-35885F72EB18}" srcOrd="0" destOrd="0" presId="urn:microsoft.com/office/officeart/2005/8/layout/default"/>
    <dgm:cxn modelId="{111290F7-78B6-479E-B7DB-98E19B94A0BA}" srcId="{8167F2C7-8605-4211-9071-5CFECCFD2C30}" destId="{1F3E4180-16CF-4546-860F-145FE88D2FCD}" srcOrd="4" destOrd="0" parTransId="{9D0FDFE1-B424-48C6-AA94-0E9C6A8D62B8}" sibTransId="{0398C78C-D256-41BA-A397-4FCF9348F267}"/>
    <dgm:cxn modelId="{BEE53DFC-27FF-4EAC-9D33-0755DE232E51}" type="presOf" srcId="{8167F2C7-8605-4211-9071-5CFECCFD2C30}" destId="{410BFBBE-6351-462C-8AD0-E5AFD0A0F1F3}" srcOrd="0" destOrd="0" presId="urn:microsoft.com/office/officeart/2005/8/layout/default"/>
    <dgm:cxn modelId="{EC9DADF4-66FE-4598-B353-D5960B1F57DE}" type="presParOf" srcId="{410BFBBE-6351-462C-8AD0-E5AFD0A0F1F3}" destId="{8A601341-38FD-4C38-B7C2-89571149F640}" srcOrd="0" destOrd="0" presId="urn:microsoft.com/office/officeart/2005/8/layout/default"/>
    <dgm:cxn modelId="{7DB2F5B7-7714-4E84-80B6-5671639F0B53}" type="presParOf" srcId="{410BFBBE-6351-462C-8AD0-E5AFD0A0F1F3}" destId="{EE794EE6-72D3-4510-9B24-95F2C781C6E0}" srcOrd="1" destOrd="0" presId="urn:microsoft.com/office/officeart/2005/8/layout/default"/>
    <dgm:cxn modelId="{F6AED9D4-3550-4E2F-8AA3-83B6BC72771C}" type="presParOf" srcId="{410BFBBE-6351-462C-8AD0-E5AFD0A0F1F3}" destId="{47B9BE53-0DD6-46D6-9AC7-23D21C0BAC40}" srcOrd="2" destOrd="0" presId="urn:microsoft.com/office/officeart/2005/8/layout/default"/>
    <dgm:cxn modelId="{1BF76B05-44F9-41BE-83FC-8529D6E7529F}" type="presParOf" srcId="{410BFBBE-6351-462C-8AD0-E5AFD0A0F1F3}" destId="{517445C1-D1FF-4691-9860-F953C60F1D0F}" srcOrd="3" destOrd="0" presId="urn:microsoft.com/office/officeart/2005/8/layout/default"/>
    <dgm:cxn modelId="{75FF9FE9-833D-4671-9A1D-8DB37EF0E374}" type="presParOf" srcId="{410BFBBE-6351-462C-8AD0-E5AFD0A0F1F3}" destId="{D22BBF1B-C8D1-4EB7-B5B7-35885F72EB18}" srcOrd="4" destOrd="0" presId="urn:microsoft.com/office/officeart/2005/8/layout/default"/>
    <dgm:cxn modelId="{8261D545-9943-40F0-BF8A-6F11013AD5A0}" type="presParOf" srcId="{410BFBBE-6351-462C-8AD0-E5AFD0A0F1F3}" destId="{E7BBBCA4-EF93-47E7-B320-EA48DF94F18A}" srcOrd="5" destOrd="0" presId="urn:microsoft.com/office/officeart/2005/8/layout/default"/>
    <dgm:cxn modelId="{451C6DF7-D29F-4C0A-AEDD-BA031A9F6788}" type="presParOf" srcId="{410BFBBE-6351-462C-8AD0-E5AFD0A0F1F3}" destId="{0F1F1712-8C6A-45D9-B508-25BB50F470BD}" srcOrd="6" destOrd="0" presId="urn:microsoft.com/office/officeart/2005/8/layout/default"/>
    <dgm:cxn modelId="{E0E29EE7-CD07-4014-91C9-3F1053AA071D}" type="presParOf" srcId="{410BFBBE-6351-462C-8AD0-E5AFD0A0F1F3}" destId="{274C5CD4-93F0-4E9F-A865-06D20C67821B}" srcOrd="7" destOrd="0" presId="urn:microsoft.com/office/officeart/2005/8/layout/default"/>
    <dgm:cxn modelId="{0BBCDE95-5AC3-4085-BDEE-49998D11F99A}" type="presParOf" srcId="{410BFBBE-6351-462C-8AD0-E5AFD0A0F1F3}" destId="{148191A6-D13B-415A-9D3C-35445D9DA948}" srcOrd="8" destOrd="0" presId="urn:microsoft.com/office/officeart/2005/8/layout/default"/>
    <dgm:cxn modelId="{48A748DA-6435-4AB5-96F9-FD7684CB7426}" type="presParOf" srcId="{410BFBBE-6351-462C-8AD0-E5AFD0A0F1F3}" destId="{37108547-05E7-43E6-809E-92B3E8968719}" srcOrd="9" destOrd="0" presId="urn:microsoft.com/office/officeart/2005/8/layout/default"/>
    <dgm:cxn modelId="{8DBE1CCC-35C6-4B06-A2C9-842903EE1DA5}" type="presParOf" srcId="{410BFBBE-6351-462C-8AD0-E5AFD0A0F1F3}" destId="{14A27AAE-D5C2-4AF9-BB91-D7C307E8D3B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01341-38FD-4C38-B7C2-89571149F640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Mechanism for guiding dialogue about issues that are perceived as challenging or uncomfortable </a:t>
          </a:r>
        </a:p>
      </dsp:txBody>
      <dsp:txXfrm>
        <a:off x="307345" y="1546"/>
        <a:ext cx="3222855" cy="1933713"/>
      </dsp:txXfrm>
    </dsp:sp>
    <dsp:sp modelId="{47B9BE53-0DD6-46D6-9AC7-23D21C0BAC40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Effective in disciplinary and interdisciplinary classrooms </a:t>
          </a:r>
        </a:p>
      </dsp:txBody>
      <dsp:txXfrm>
        <a:off x="3852486" y="1546"/>
        <a:ext cx="3222855" cy="1933713"/>
      </dsp:txXfrm>
    </dsp:sp>
    <dsp:sp modelId="{D22BBF1B-C8D1-4EB7-B5B7-35885F72EB18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Works face to face and online</a:t>
          </a:r>
        </a:p>
      </dsp:txBody>
      <dsp:txXfrm>
        <a:off x="7397627" y="1546"/>
        <a:ext cx="3222855" cy="1933713"/>
      </dsp:txXfrm>
    </dsp:sp>
    <dsp:sp modelId="{0F1F1712-8C6A-45D9-B508-25BB50F470BD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>
              <a:solidFill>
                <a:schemeClr val="tx1"/>
              </a:solidFill>
            </a:rPr>
            <a:t>Suitable for large and small class sizes </a:t>
          </a:r>
          <a:endParaRPr lang="en-US" sz="2400" kern="1200">
            <a:solidFill>
              <a:schemeClr val="tx1"/>
            </a:solidFill>
          </a:endParaRPr>
        </a:p>
      </dsp:txBody>
      <dsp:txXfrm>
        <a:off x="307345" y="2257545"/>
        <a:ext cx="3222855" cy="1933713"/>
      </dsp:txXfrm>
    </dsp:sp>
    <dsp:sp modelId="{148191A6-D13B-415A-9D3C-35445D9DA948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>
              <a:solidFill>
                <a:schemeClr val="tx1"/>
              </a:solidFill>
            </a:rPr>
            <a:t>Highly adaptable to context </a:t>
          </a:r>
          <a:endParaRPr lang="en-US" sz="2400" kern="1200">
            <a:solidFill>
              <a:schemeClr val="tx1"/>
            </a:solidFill>
          </a:endParaRPr>
        </a:p>
      </dsp:txBody>
      <dsp:txXfrm>
        <a:off x="3852486" y="2257545"/>
        <a:ext cx="3222855" cy="1933713"/>
      </dsp:txXfrm>
    </dsp:sp>
    <dsp:sp modelId="{14A27AAE-D5C2-4AF9-BB91-D7C307E8D3B2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>
              <a:solidFill>
                <a:schemeClr val="tx1"/>
              </a:solidFill>
            </a:rPr>
            <a:t>Overwhelmingly, helps students to meet a wide range of learning outcomes</a:t>
          </a:r>
          <a:endParaRPr lang="en-US" sz="2400" kern="1200">
            <a:solidFill>
              <a:schemeClr val="tx1"/>
            </a:solidFill>
          </a:endParaRPr>
        </a:p>
      </dsp:txBody>
      <dsp:txXfrm>
        <a:off x="7397627" y="2257545"/>
        <a:ext cx="3222855" cy="1933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5D823-377F-4691-B550-10C9FFC5659C}" type="datetimeFigureOut">
              <a:rPr lang="en-CA" smtClean="0"/>
              <a:t>2025-02-03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5CE8A-9434-405A-8E90-D919C234EC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082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5CE8A-9434-405A-8E90-D919C234ECC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72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3952B-9B64-F197-0922-FC5840172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3949D-6E6E-732F-ABB3-5358B1F40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4917C-1CAA-6301-7C70-4FCAEF5A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C3B-8514-4029-A066-A4CA6158B723}" type="datetimeFigureOut">
              <a:rPr lang="en-CA" smtClean="0"/>
              <a:t>2025-02-03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39D2D-8159-B0D6-DFB4-8A4C7B450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05F89-9B7E-076A-D02E-73419F0A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E28F-6EE1-40A2-81A9-16EAECA00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091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473B-D2C1-1D90-D518-1951B4BA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3FBA9-3BE6-4272-7455-469F6A24D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6A0B3-9B74-D34D-666F-62D6730C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C3B-8514-4029-A066-A4CA6158B723}" type="datetimeFigureOut">
              <a:rPr lang="en-CA" smtClean="0"/>
              <a:t>2025-02-03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8F656-B23F-6F42-6862-592F6D5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07D22-923E-62F2-EF0C-78B08142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E28F-6EE1-40A2-81A9-16EAECA00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613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BDF6B5-5FF0-C628-32E6-C9D3B6C25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7A330-D078-AFB3-818D-E21655C51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DD6EA-22A1-53E6-CCFA-E6FC0317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C3B-8514-4029-A066-A4CA6158B723}" type="datetimeFigureOut">
              <a:rPr lang="en-CA" smtClean="0"/>
              <a:t>2025-02-03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4F404-4B70-1E60-F51F-A16EE183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CF1F0-3E7C-1695-8B15-B3879FDF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E28F-6EE1-40A2-81A9-16EAECA00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2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EED0B-FCA5-CA44-7D7D-707734652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6582E-96D1-792A-0BA9-AC004018D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6E91E-D730-B784-3893-F39B7D6C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C3B-8514-4029-A066-A4CA6158B723}" type="datetimeFigureOut">
              <a:rPr lang="en-CA" smtClean="0"/>
              <a:t>2025-02-03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1FF79-16DF-4411-4DDA-E1FCBE61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854C2-37B7-C224-3C73-1C541B3E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E28F-6EE1-40A2-81A9-16EAECA00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58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1B45-1057-BB64-F759-10F7FE52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50DC5-0833-CD11-1C51-EC78D120B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42FD5-07AF-3EE4-AF39-69238369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C3B-8514-4029-A066-A4CA6158B723}" type="datetimeFigureOut">
              <a:rPr lang="en-CA" smtClean="0"/>
              <a:t>2025-02-03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FC65A-F178-C3F7-E0E3-639DBEB7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7D7B9-8CDB-C407-C1C9-31474AC8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E28F-6EE1-40A2-81A9-16EAECA00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91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6BAF-DCF5-F7E4-3A48-22F409E4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CCF87-2892-C5A6-E7D7-7FDAACB06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78340-3FF8-3B46-CC12-8FAF657F6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983AB-CA5E-8CE8-8C1F-8B6BE352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C3B-8514-4029-A066-A4CA6158B723}" type="datetimeFigureOut">
              <a:rPr lang="en-CA" smtClean="0"/>
              <a:t>2025-02-03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04443-6EE2-3301-AF45-9F798AED4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0A47D-0CC0-E220-DC42-593371F0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E28F-6EE1-40A2-81A9-16EAECA00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852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ADE1-D2AF-F60F-236F-611E0D8C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4B0FD-5516-6570-3B1E-B88F1803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C2046-D8D1-DE6E-3ACD-C599ADC81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BADA3-1B96-F903-5C32-F52D163FC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877CBC-181B-674A-90E3-FCE224616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F8BCE4-2B52-5D8C-43B0-3ABEE560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C3B-8514-4029-A066-A4CA6158B723}" type="datetimeFigureOut">
              <a:rPr lang="en-CA" smtClean="0"/>
              <a:t>2025-02-03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3535A-575B-8025-AB5E-06B60000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E7B3C6-4006-15B5-932B-51AD9334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E28F-6EE1-40A2-81A9-16EAECA00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688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CFCD-8171-A6AE-EAF4-DB2180275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E5D76-5DC8-FB0D-51FA-E8215381D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C3B-8514-4029-A066-A4CA6158B723}" type="datetimeFigureOut">
              <a:rPr lang="en-CA" smtClean="0"/>
              <a:t>2025-02-03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321CB-560D-6C53-8025-6D214B49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24D39-410B-2509-760F-2A685F64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E28F-6EE1-40A2-81A9-16EAECA00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416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A7F81B-10A7-2F03-4F9F-3E714374E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C3B-8514-4029-A066-A4CA6158B723}" type="datetimeFigureOut">
              <a:rPr lang="en-CA" smtClean="0"/>
              <a:t>2025-02-03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08ED3-7A56-6550-DAA6-DFD9F63E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73269-C5F6-AE14-F010-A76F0497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E28F-6EE1-40A2-81A9-16EAECA00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392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D366-D89F-218B-1163-59C304C8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7A1CB-854F-9AC9-C65B-027F4F217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45E71-C51F-89B9-C543-1A5485B26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F05AC-4A82-2FF2-234D-44E4D948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C3B-8514-4029-A066-A4CA6158B723}" type="datetimeFigureOut">
              <a:rPr lang="en-CA" smtClean="0"/>
              <a:t>2025-02-03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7C157-6070-F170-DDE1-C0532115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FE7D2-D8A7-807D-7004-5DD83CB1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E28F-6EE1-40A2-81A9-16EAECA00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844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213A5-5545-1333-B15E-620B7853F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F22FC8-B506-0AD7-0BB4-706A8A178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D0012-27B9-7A72-502A-AE7BEE105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8AF74-4833-CA44-282A-A5738AF9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C3B-8514-4029-A066-A4CA6158B723}" type="datetimeFigureOut">
              <a:rPr lang="en-CA" smtClean="0"/>
              <a:t>2025-02-03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7F924-B019-C796-FE40-E1C617CB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C3515-758D-002F-EB28-9FD82D74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E28F-6EE1-40A2-81A9-16EAECA00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699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14EEA1-28BA-A952-9888-A94528D6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70E5F-7424-6A5F-ABB2-364907C67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5FB90-5512-5428-EEBC-E1338AFEC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CBC3B-8514-4029-A066-A4CA6158B723}" type="datetimeFigureOut">
              <a:rPr lang="en-CA" smtClean="0"/>
              <a:t>2025-02-03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D91B-588C-EEBB-8FD9-02035C3BA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A2AD8-38C6-F9A4-E032-42A78BC59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E28F-6EE1-40A2-81A9-16EAECA002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117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obin.Mueller@royalroads.c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4703290110051398" TargetMode="External"/><Relationship Id="rId2" Type="http://schemas.openxmlformats.org/officeDocument/2006/relationships/hyperlink" Target="http://dx.doi.org/10.3390/su1217672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8/JOLE-01-2024-000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1BC46-B66A-5E74-065B-B67EB9435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Structured Controversy: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A Pedagogical Strategy for Navigating Polarity </a:t>
            </a:r>
            <a:endParaRPr lang="en-CA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A99D0-7B9A-05E0-5547-3F27B8440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en-US" dirty="0"/>
              <a:t>Dr. Robin Alison Mueller</a:t>
            </a:r>
          </a:p>
          <a:p>
            <a:pPr algn="l"/>
            <a:r>
              <a:rPr lang="en-US" dirty="0"/>
              <a:t>CTET Pedagogical Values Series</a:t>
            </a:r>
          </a:p>
          <a:p>
            <a:pPr algn="l"/>
            <a:r>
              <a:rPr lang="en-US" dirty="0"/>
              <a:t>Royal Roads University</a:t>
            </a:r>
          </a:p>
          <a:p>
            <a:pPr algn="l"/>
            <a:r>
              <a:rPr lang="en-US" dirty="0"/>
              <a:t>January 28, 2025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6796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BC33B-91F7-D85E-CA3E-B4839E06D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Structured Controversy 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DD7DA-34B2-DDD1-4CDF-2100FA69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10147956" cy="3683358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b="1" dirty="0"/>
              <a:t>Activity occurs in reference to a controversial statement or question </a:t>
            </a:r>
          </a:p>
          <a:p>
            <a:r>
              <a:rPr lang="en-US" sz="2400" dirty="0"/>
              <a:t>Interdisciplinary or discipline-specific</a:t>
            </a:r>
          </a:p>
          <a:p>
            <a:r>
              <a:rPr lang="en-US" sz="2400" dirty="0"/>
              <a:t>Most effective when emotive </a:t>
            </a:r>
          </a:p>
          <a:p>
            <a:r>
              <a:rPr lang="en-US" sz="2400" dirty="0"/>
              <a:t>Most effective when the majority of students will have a strong opinion</a:t>
            </a:r>
          </a:p>
          <a:p>
            <a:r>
              <a:rPr lang="en-US" sz="2400" dirty="0"/>
              <a:t>Examples:</a:t>
            </a:r>
          </a:p>
          <a:p>
            <a:pPr lvl="1"/>
            <a:r>
              <a:rPr lang="en-US" sz="2000" dirty="0"/>
              <a:t>Only two genders should be legally recognized: male and female</a:t>
            </a:r>
          </a:p>
          <a:p>
            <a:pPr lvl="1"/>
            <a:r>
              <a:rPr lang="en-US" sz="2000" dirty="0"/>
              <a:t>All types of drug use should be decriminalized</a:t>
            </a:r>
          </a:p>
          <a:p>
            <a:pPr lvl="1"/>
            <a:r>
              <a:rPr lang="en-US" sz="2000" dirty="0"/>
              <a:t>Indigenous communities should maintain legal rights to ownership of all their traditional territories </a:t>
            </a:r>
          </a:p>
          <a:p>
            <a:pPr lvl="1"/>
            <a:r>
              <a:rPr lang="en-US" sz="2000" dirty="0"/>
              <a:t>Students in undergraduate courses should be assessed solely based on multiple choice tests</a:t>
            </a:r>
          </a:p>
          <a:p>
            <a:pPr lvl="1"/>
            <a:r>
              <a:rPr lang="en-US" sz="2000" dirty="0"/>
              <a:t>The use of Generative Artificial Intelligence should be banned in all K-12 classrooms </a:t>
            </a:r>
          </a:p>
          <a:p>
            <a:pPr marL="0" indent="0">
              <a:buNone/>
            </a:pPr>
            <a:endParaRPr lang="en-US" sz="24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25224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BC33B-91F7-D85E-CA3E-B4839E06D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Structured Controversy </a:t>
            </a:r>
            <a:endParaRPr lang="en-CA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DD7DA-34B2-DDD1-4CDF-2100FA69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233" y="2318197"/>
            <a:ext cx="5351521" cy="3683358"/>
          </a:xfrm>
        </p:spPr>
        <p:txBody>
          <a:bodyPr anchor="ctr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work in small groups of 3 – 5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Preparation / pre-work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student collects evidence to support *two* perspectives regarding the controversial statement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 to emphasize that the students do not have to agree with the perspectives they take for this exercise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Prepares to speak for four minutes about each perspective </a:t>
            </a:r>
          </a:p>
          <a:p>
            <a:pPr marL="0" indent="0">
              <a:buNone/>
            </a:pPr>
            <a:endParaRPr lang="en-US" sz="2400" dirty="0"/>
          </a:p>
          <a:p>
            <a:endParaRPr lang="en-C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71382-83C9-5F9F-1B82-814B5FD82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660" y="2318197"/>
            <a:ext cx="520643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04315-A674-EDA0-77E9-6B52905A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Structured Controversy 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D75B1-353C-506A-48F6-27C1ED27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5" y="1774370"/>
            <a:ext cx="10929256" cy="4702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200" dirty="0"/>
              <a:t>Rules of the Game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The purpose of this exercise is not to “beat” your team members, but to uncover the many perspectives and arguments pertaining to the controversial statement.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The purpose of this exercise is to learn more about the scope of the controversial issue.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One person speaks at a time.  There is absolutely no interrupting by any other group member when someone has the floor.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Time frames will be strictly adhered to.  Your job is to state your argument or present your evidence in as clear and concise a manner as possible.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You are allowed to refer to your reading/support materials, but remember you have only a short time (3 – 4 minutes) to present your perspective.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Every person must speak at least once during both rounds. 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426783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FA4908-9D74-BCB1-A4C2-1639FB375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127549"/>
              </p:ext>
            </p:extLst>
          </p:nvPr>
        </p:nvGraphicFramePr>
        <p:xfrm>
          <a:off x="968829" y="918265"/>
          <a:ext cx="10341427" cy="4894706"/>
        </p:xfrm>
        <a:graphic>
          <a:graphicData uri="http://schemas.openxmlformats.org/drawingml/2006/table">
            <a:tbl>
              <a:tblPr firstRow="1" firstCol="1" bandRow="1"/>
              <a:tblGrid>
                <a:gridCol w="7476083">
                  <a:extLst>
                    <a:ext uri="{9D8B030D-6E8A-4147-A177-3AD203B41FA5}">
                      <a16:colId xmlns:a16="http://schemas.microsoft.com/office/drawing/2014/main" val="1907959135"/>
                    </a:ext>
                  </a:extLst>
                </a:gridCol>
                <a:gridCol w="2865344">
                  <a:extLst>
                    <a:ext uri="{9D8B030D-6E8A-4147-A177-3AD203B41FA5}">
                      <a16:colId xmlns:a16="http://schemas.microsoft.com/office/drawing/2014/main" val="4059597847"/>
                    </a:ext>
                  </a:extLst>
                </a:gridCol>
              </a:tblGrid>
              <a:tr h="370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Timing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60802"/>
                  </a:ext>
                </a:extLst>
              </a:tr>
              <a:tr h="7234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Discussion with team about your personal opinions about the controversial issue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minutes</a:t>
                      </a: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238505"/>
                  </a:ext>
                </a:extLst>
              </a:tr>
              <a:tr h="81515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Each team member summarizes their evidence regarding one perspective on the controversial issue 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x 4 minutes each =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minutes total</a:t>
                      </a: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876103"/>
                  </a:ext>
                </a:extLst>
              </a:tr>
              <a:tr h="7234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Team discussion about the merits of the evidence supporting each perspective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minutes</a:t>
                      </a: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901528"/>
                  </a:ext>
                </a:extLst>
              </a:tr>
              <a:tr h="81515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Each team member summarizes the evidence regarding their second perspective on the controversial issue</a:t>
                      </a: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x 4 minutes each =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minutes total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830329"/>
                  </a:ext>
                </a:extLst>
              </a:tr>
              <a:tr h="7234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Open discussion in teams about the controversial statement and the perspectives presented 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minutes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544236"/>
                  </a:ext>
                </a:extLst>
              </a:tr>
              <a:tr h="7234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Meet back and debrief with large group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minutes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19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703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6B701-A99F-9602-A9C1-50AEB083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Structured Controversy 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D627-8562-7D02-0EBB-524D75483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76582"/>
            <a:ext cx="9724031" cy="4359563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Post-work </a:t>
            </a:r>
          </a:p>
          <a:p>
            <a:pPr lvl="1"/>
            <a:r>
              <a:rPr lang="en-US" dirty="0"/>
              <a:t>Student submits their research notes and evidence citations</a:t>
            </a:r>
          </a:p>
          <a:p>
            <a:pPr lvl="1"/>
            <a:r>
              <a:rPr lang="en-US" dirty="0"/>
              <a:t>2-page reflective paper:</a:t>
            </a:r>
          </a:p>
          <a:p>
            <a:pPr lvl="2"/>
            <a:r>
              <a:rPr lang="en-US" dirty="0"/>
              <a:t>Briefly describe (1) the most challenging part of the Structured Controversy for you, and (2) the most rewarding part of the Structured Controversy for you;</a:t>
            </a:r>
          </a:p>
          <a:p>
            <a:pPr lvl="2"/>
            <a:r>
              <a:rPr lang="en-US" dirty="0"/>
              <a:t>Describe the most important thing you learned while participating in the Structured Controversy (preparation and/or the in-class exercise);</a:t>
            </a:r>
          </a:p>
          <a:p>
            <a:pPr lvl="2"/>
            <a:r>
              <a:rPr lang="en-US" dirty="0"/>
              <a:t>Briefly describe the evidence that you used as part of the Structured Controversy process;</a:t>
            </a:r>
          </a:p>
          <a:p>
            <a:pPr lvl="2"/>
            <a:r>
              <a:rPr lang="en-US" dirty="0"/>
              <a:t>Outline your own personal opinion on the resolution statement.  Describe whether or not your opinion changed during the Structured Controversy process. Why or why not?; and  </a:t>
            </a:r>
          </a:p>
          <a:p>
            <a:pPr lvl="2"/>
            <a:r>
              <a:rPr lang="en-US" dirty="0"/>
              <a:t>Briefly describe how you will apply your learning during the Structured Controversy throughout the remainder of the course.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5225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6D253-ECBC-B88B-73B2-1D735B85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Structured Controversy…</a:t>
            </a:r>
            <a:endParaRPr lang="en-CA" sz="4000">
              <a:solidFill>
                <a:srgbClr val="FFFFFF"/>
              </a:solidFill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0F8959E3-3415-2F6D-D131-C1DCD69ED1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87257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07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D1008-2AD3-90D8-5CAC-DEB99FDD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Questions?  </a:t>
            </a:r>
            <a:endParaRPr lang="en-CA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D2D1-0821-24D0-2A0C-C1C1F778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Robin Alison Mueller</a:t>
            </a:r>
          </a:p>
          <a:p>
            <a:r>
              <a:rPr lang="en-US" sz="2400" dirty="0">
                <a:hlinkClick r:id="rId2"/>
              </a:rPr>
              <a:t>Robin.Mueller@royalroads.ca</a:t>
            </a:r>
            <a:r>
              <a:rPr lang="en-US" sz="2400" dirty="0"/>
              <a:t>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67031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13539-AFE5-C918-441F-53933916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References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3D66-D64F-B666-594D-A832BE49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/>
              <a:t>Archer-Kuhn, B. (2013). Structured controversy: Inquiry based learning in place of traditional group presentations. Teaching Innovation Projects, 1(14). </a:t>
            </a:r>
          </a:p>
          <a:p>
            <a:r>
              <a:rPr lang="en-US" sz="2000"/>
              <a:t>Armstrong, J. P., &amp; McCain, K. D. (2021). Narrative pedagogy for leadership education: Stories of leadership efficacy, self-identity, and leadership development. Journal of Leadership Studies, 14(4). DOI:10.1002/jls.21724 </a:t>
            </a:r>
          </a:p>
          <a:p>
            <a:r>
              <a:rPr lang="en-US" sz="2000"/>
              <a:t>Ayers, J., Bryant, J., &amp; Missimer, M. (2020). The use of reflective pedagogies in sustainability leadership education – A case study. Sustainability, 12, 6726. </a:t>
            </a:r>
            <a:r>
              <a:rPr lang="en-US" sz="2000">
                <a:hlinkClick r:id="rId2"/>
              </a:rPr>
              <a:t>http://dx.doi.org/10.3390/su12176726</a:t>
            </a:r>
            <a:r>
              <a:rPr lang="en-US" sz="2000"/>
              <a:t>  </a:t>
            </a:r>
          </a:p>
          <a:p>
            <a:r>
              <a:rPr lang="en-US" sz="2000"/>
              <a:t>D’Eon, M. &amp; Proctor, P. (2010). An innovative modification to structured controversy. Innovations in Education and Teaching International, 38(3), 251-256. </a:t>
            </a:r>
            <a:r>
              <a:rPr lang="en-US" sz="2000">
                <a:hlinkClick r:id="rId3"/>
              </a:rPr>
              <a:t>https://doi.org/10.1080/14703290110051398</a:t>
            </a:r>
            <a:r>
              <a:rPr lang="en-US" sz="2000"/>
              <a:t> </a:t>
            </a:r>
          </a:p>
          <a:p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948698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8C5F7-0F92-644F-5F45-02476B56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References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D103B-7145-6467-017F-F3EC8B4C4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1900"/>
              <a:t>Herreid, C. F. (1996). Structured controversy: A case study strategy. Journal of College Science Teaching, 26(2), 95-101. </a:t>
            </a:r>
          </a:p>
          <a:p>
            <a:r>
              <a:rPr lang="en-US" sz="1900"/>
              <a:t>Ikenberry, S. O., &amp; Kuh, G. D. (2015). From compliance to ownership: Why and how colleges and universities assess student learning. In Kuh et al. (Eds), Using Evidence of Student Learning to Improve Higher Education (pp. 1 – 23). Jossey Bass. </a:t>
            </a:r>
          </a:p>
          <a:p>
            <a:r>
              <a:rPr lang="en-US" sz="1900"/>
              <a:t>MacKinnon, S. L., &amp; Archer-Kuhn, B. (2023). Reigniting curiosity and inquiry in higher education. Routledge. </a:t>
            </a:r>
          </a:p>
          <a:p>
            <a:r>
              <a:rPr lang="en-US" sz="1900"/>
              <a:t>Mueller, R., Campbell, H., &amp; Losev, T. (2024). Innovation in leadership education: Inquiry-based pedagogy. Journal of Leadership Education. </a:t>
            </a:r>
            <a:r>
              <a:rPr lang="en-US" sz="1900">
                <a:hlinkClick r:id="rId2"/>
              </a:rPr>
              <a:t>https://doi.org/10.1108/JOLE-01-2024-0008</a:t>
            </a:r>
            <a:r>
              <a:rPr lang="en-US" sz="1900"/>
              <a:t> </a:t>
            </a:r>
          </a:p>
          <a:p>
            <a:r>
              <a:rPr lang="en-US" sz="1900"/>
              <a:t>Turner, J. R., &amp; Baker, R. (2017). Pedagogy, leadership, and leadership development. Performance Improvement, 56(9). DOI: 10.1002/pfi.21734 </a:t>
            </a:r>
          </a:p>
          <a:p>
            <a:endParaRPr lang="en-US" sz="1900"/>
          </a:p>
          <a:p>
            <a:endParaRPr lang="en-CA" sz="1900"/>
          </a:p>
        </p:txBody>
      </p:sp>
    </p:spTree>
    <p:extLst>
      <p:ext uri="{BB962C8B-B14F-4D97-AF65-F5344CB8AC3E}">
        <p14:creationId xmlns:p14="http://schemas.microsoft.com/office/powerpoint/2010/main" val="410623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908E8DC-1025-4FCC-873D-DC5C2ADE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D4726-7061-C912-E7AD-7973FBFC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40167"/>
            <a:ext cx="4274607" cy="2135867"/>
          </a:xfrm>
        </p:spPr>
        <p:txBody>
          <a:bodyPr anchor="b">
            <a:normAutofit/>
          </a:bodyPr>
          <a:lstStyle/>
          <a:p>
            <a:r>
              <a:rPr lang="en-US" sz="4100"/>
              <a:t>Land Acknowledgement </a:t>
            </a:r>
            <a:endParaRPr lang="en-CA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6CB1B-F7EB-CE4A-1B36-44153CF1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9" y="2880452"/>
            <a:ext cx="4274607" cy="3095445"/>
          </a:xfrm>
        </p:spPr>
        <p:txBody>
          <a:bodyPr anchor="t">
            <a:normAutofit/>
          </a:bodyPr>
          <a:lstStyle/>
          <a:p>
            <a:r>
              <a:rPr lang="en-US" sz="1800"/>
              <a:t>Royal Roads University is situated on the traditional lands of the Lekwungen-speaking Peoples, the Songhees and Esquimalt Nations</a:t>
            </a:r>
          </a:p>
          <a:p>
            <a:r>
              <a:rPr lang="en-US" sz="1800"/>
              <a:t>With gratitude, we live, work and learn here where the past, present and future of Indigenous and non-Indigenous students, faculty and staff come together</a:t>
            </a:r>
          </a:p>
          <a:p>
            <a:endParaRPr lang="en-CA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85162-392C-8D2C-9768-85CE78BF9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71" r="1721" b="3"/>
          <a:stretch/>
        </p:blipFill>
        <p:spPr>
          <a:xfrm>
            <a:off x="5211495" y="699899"/>
            <a:ext cx="3211333" cy="5445836"/>
          </a:xfrm>
          <a:prstGeom prst="rect">
            <a:avLst/>
          </a:prstGeom>
        </p:spPr>
      </p:pic>
      <p:pic>
        <p:nvPicPr>
          <p:cNvPr id="4" name="Picture 3" descr="A large stone building with a garden&#10;&#10;Description automatically generated">
            <a:extLst>
              <a:ext uri="{FF2B5EF4-FFF2-40B4-BE49-F238E27FC236}">
                <a16:creationId xmlns:a16="http://schemas.microsoft.com/office/drawing/2014/main" id="{08E16742-67F2-2D76-7C02-E9035FE833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13549" b="3"/>
          <a:stretch/>
        </p:blipFill>
        <p:spPr>
          <a:xfrm>
            <a:off x="8535080" y="699899"/>
            <a:ext cx="3211333" cy="5445836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B57D9A5-B0E6-43E8-854F-D4931B715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47856" y="706072"/>
            <a:ext cx="445586" cy="544584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632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38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D64BB-163E-D823-DBB3-3463B35D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RRU’s Learning, Teaching, and Research Model</a:t>
            </a:r>
          </a:p>
        </p:txBody>
      </p:sp>
      <p:pic>
        <p:nvPicPr>
          <p:cNvPr id="5" name="Picture 4" descr="A group of blue squares with yellow and orange text&#10;&#10;Description automatically generated">
            <a:extLst>
              <a:ext uri="{FF2B5EF4-FFF2-40B4-BE49-F238E27FC236}">
                <a16:creationId xmlns:a16="http://schemas.microsoft.com/office/drawing/2014/main" id="{49241EBD-B431-50FF-ABB3-DBBB4D35C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0"/>
          <a:stretch/>
        </p:blipFill>
        <p:spPr>
          <a:xfrm>
            <a:off x="2623372" y="1302327"/>
            <a:ext cx="6945246" cy="304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2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812C2-AA9E-0D1B-D8F8-892D7A68F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Backstory </a:t>
            </a:r>
            <a:endParaRPr lang="en-CA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5ABDB-937F-9143-D40C-54CEC4A0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63486"/>
            <a:ext cx="6292393" cy="4799975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Fourth-year undergraduate capstone in entrepreneurial leadership</a:t>
            </a:r>
          </a:p>
          <a:p>
            <a:pPr lvl="1"/>
            <a:r>
              <a:rPr lang="en-US" sz="2000" dirty="0"/>
              <a:t>Unsatisfied with “midterms” </a:t>
            </a:r>
          </a:p>
          <a:p>
            <a:pPr lvl="1"/>
            <a:r>
              <a:rPr lang="en-US" sz="2000" dirty="0"/>
              <a:t>Sought an alternative approach to assessing learning </a:t>
            </a:r>
          </a:p>
          <a:p>
            <a:pPr lvl="1"/>
            <a:r>
              <a:rPr lang="en-US" sz="2000" dirty="0"/>
              <a:t>Sought a way to get students to talk about controversial issues</a:t>
            </a:r>
          </a:p>
          <a:p>
            <a:r>
              <a:rPr lang="en-US" sz="2400" dirty="0"/>
              <a:t>Ongoing use of Structured Controversy (~15 years)</a:t>
            </a:r>
          </a:p>
          <a:p>
            <a:r>
              <a:rPr lang="en-US" sz="2400" dirty="0"/>
              <a:t>Increasingly polarized socio-political environment</a:t>
            </a:r>
          </a:p>
          <a:p>
            <a:pPr lvl="1"/>
            <a:r>
              <a:rPr lang="en-US" sz="2000" dirty="0"/>
              <a:t>Hesitancy to engage in dialogue about “polarizing” issues </a:t>
            </a:r>
          </a:p>
          <a:p>
            <a:pPr lvl="1"/>
            <a:r>
              <a:rPr lang="en-US" sz="2000" dirty="0"/>
              <a:t>International Leadership Association conference in Chicago</a:t>
            </a:r>
          </a:p>
        </p:txBody>
      </p:sp>
      <p:pic>
        <p:nvPicPr>
          <p:cNvPr id="5" name="Picture 4" descr="A group of people walking in a city&#10;&#10;Description automatically generated">
            <a:extLst>
              <a:ext uri="{FF2B5EF4-FFF2-40B4-BE49-F238E27FC236}">
                <a16:creationId xmlns:a16="http://schemas.microsoft.com/office/drawing/2014/main" id="{C43B096A-0CEF-D349-7F48-A47AC9DFF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73" y="1245012"/>
            <a:ext cx="3441100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7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41434-F29C-1CF8-FF9B-2AE0E76B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is Structured Controversy?  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4E3CC-2284-2A23-EC0C-3C1ECF15A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554" y="2318196"/>
            <a:ext cx="5541392" cy="3683358"/>
          </a:xfrm>
        </p:spPr>
        <p:txBody>
          <a:bodyPr anchor="ctr">
            <a:normAutofit fontScale="92500"/>
          </a:bodyPr>
          <a:lstStyle/>
          <a:p>
            <a:r>
              <a:rPr lang="en-US" sz="2400" dirty="0"/>
              <a:t>Interactive pedagogical strategy originally conceptualized as a modified debate </a:t>
            </a:r>
            <a:r>
              <a:rPr lang="en-US" sz="1800" dirty="0"/>
              <a:t>(</a:t>
            </a:r>
            <a:r>
              <a:rPr lang="en-US" sz="1800" dirty="0" err="1"/>
              <a:t>D’Eon</a:t>
            </a:r>
            <a:r>
              <a:rPr lang="en-US" sz="1800" dirty="0"/>
              <a:t> &amp; Proctor, 2010; Herreid, 1996) </a:t>
            </a:r>
          </a:p>
          <a:p>
            <a:r>
              <a:rPr lang="en-US" sz="2400" dirty="0"/>
              <a:t>Strategy has evolved over time - now typically requires that students work in small cooperative groups to explore a particular controversial topic</a:t>
            </a:r>
          </a:p>
          <a:p>
            <a:r>
              <a:rPr lang="en-US" sz="2400" dirty="0"/>
              <a:t>Focus is on uncovering as many perspectives about the issue as possible rather than “winning” from the vantage point of one particular stance </a:t>
            </a:r>
            <a:r>
              <a:rPr lang="en-US" sz="1800" dirty="0"/>
              <a:t>(MacKinnon &amp; Archer-Kuhn, 2023)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4C9D18-9E22-BE29-7C59-8011B26A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91" y="2479621"/>
            <a:ext cx="5043469" cy="336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76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062B8-C410-1EFF-2B82-B3BB307E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Structured Controversy Research Project </a:t>
            </a:r>
            <a:endParaRPr lang="en-CA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459D6-9F61-0D27-DEBC-4D54D8401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Small-scale project </a:t>
            </a:r>
          </a:p>
          <a:p>
            <a:r>
              <a:rPr lang="en-US" sz="2400" dirty="0"/>
              <a:t>Survey, focus group, anonymous evaluative data</a:t>
            </a:r>
          </a:p>
          <a:p>
            <a:r>
              <a:rPr lang="en-US" sz="2400" dirty="0"/>
              <a:t>Generate evidence about the efficacy of Structured Controversy</a:t>
            </a:r>
          </a:p>
          <a:p>
            <a:pPr lvl="1"/>
            <a:r>
              <a:rPr lang="en-US" dirty="0"/>
              <a:t>Learner experiences of participating in Structured Controversy</a:t>
            </a:r>
          </a:p>
          <a:p>
            <a:pPr lvl="1"/>
            <a:r>
              <a:rPr lang="en-US" dirty="0"/>
              <a:t>If/how participating in a Structured Controversy helps students to achieve interdisciplinary learning outcomes </a:t>
            </a:r>
          </a:p>
          <a:p>
            <a:r>
              <a:rPr lang="en-US" sz="2400" dirty="0"/>
              <a:t>Preliminary findings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371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ECF5A-C689-5E15-CD60-6A98F7E2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What stands out for learners who participate in a Structured Controversy?  </a:t>
            </a:r>
            <a:endParaRPr lang="en-CA" sz="3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A3223-440C-4C2C-0189-151C766F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Listening to others and being listened to by others</a:t>
            </a:r>
          </a:p>
          <a:p>
            <a:r>
              <a:rPr lang="en-US" sz="2400" dirty="0"/>
              <a:t>The ability to consider different perspectives on topics or themes that may have relevant but divergent views</a:t>
            </a:r>
          </a:p>
          <a:p>
            <a:r>
              <a:rPr lang="en-US" sz="2400" dirty="0"/>
              <a:t>The depth and variety of concepts that were explored in a short amount of time</a:t>
            </a:r>
          </a:p>
          <a:p>
            <a:r>
              <a:rPr lang="en-US" sz="2400" dirty="0"/>
              <a:t>Ability for each person to share perspectives in a non-confrontational way </a:t>
            </a:r>
          </a:p>
          <a:p>
            <a:r>
              <a:rPr lang="en-US" sz="2400" dirty="0"/>
              <a:t>Exploration of perspectives other than my own </a:t>
            </a:r>
          </a:p>
          <a:p>
            <a:r>
              <a:rPr lang="en-US" sz="2400" dirty="0"/>
              <a:t>The activity did not shy away from tough topics or conversations but remained positive throughout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0967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07140-C7D2-C4F6-2FB8-0DE4F918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Structured Controversy – Learning Outcomes 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E9FC0-DF66-E5EF-86A5-3B015C543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2318197"/>
            <a:ext cx="10994571" cy="3683358"/>
          </a:xfrm>
        </p:spPr>
        <p:txBody>
          <a:bodyPr numCol="2" anchor="ctr">
            <a:normAutofit/>
          </a:bodyPr>
          <a:lstStyle/>
          <a:p>
            <a:r>
              <a:rPr lang="en-US" sz="2400" b="1" dirty="0"/>
              <a:t>Creative thinking**</a:t>
            </a:r>
          </a:p>
          <a:p>
            <a:r>
              <a:rPr lang="en-US" sz="2400" dirty="0"/>
              <a:t>Problem solving</a:t>
            </a:r>
          </a:p>
          <a:p>
            <a:r>
              <a:rPr lang="en-US" sz="2400" dirty="0"/>
              <a:t>Flexibility / adaptability</a:t>
            </a:r>
          </a:p>
          <a:p>
            <a:r>
              <a:rPr lang="en-US" sz="2400" b="1" dirty="0"/>
              <a:t>Critical thinking **</a:t>
            </a:r>
          </a:p>
          <a:p>
            <a:r>
              <a:rPr lang="en-US" sz="2400" dirty="0"/>
              <a:t>Self regulation</a:t>
            </a:r>
          </a:p>
          <a:p>
            <a:r>
              <a:rPr lang="en-US" sz="2400" dirty="0"/>
              <a:t>Reflection</a:t>
            </a:r>
          </a:p>
          <a:p>
            <a:r>
              <a:rPr lang="en-US" sz="2400" b="1" dirty="0"/>
              <a:t>Effective communication**</a:t>
            </a:r>
          </a:p>
          <a:p>
            <a:r>
              <a:rPr lang="en-US" sz="2400" b="1" dirty="0"/>
              <a:t>Collaboration**</a:t>
            </a:r>
          </a:p>
          <a:p>
            <a:r>
              <a:rPr lang="en-US" sz="2400" b="1" dirty="0"/>
              <a:t>Finding evidence **</a:t>
            </a:r>
          </a:p>
          <a:p>
            <a:r>
              <a:rPr lang="en-US" sz="2400" dirty="0"/>
              <a:t>Evaluating evidence</a:t>
            </a:r>
          </a:p>
          <a:p>
            <a:r>
              <a:rPr lang="en-US" sz="2400" b="1" dirty="0"/>
              <a:t>Seeing from multiple perspectives **</a:t>
            </a:r>
          </a:p>
          <a:p>
            <a:r>
              <a:rPr lang="en-US" sz="2400" b="1" dirty="0"/>
              <a:t>Listening **</a:t>
            </a:r>
          </a:p>
          <a:p>
            <a:r>
              <a:rPr lang="en-US" sz="2400" dirty="0"/>
              <a:t>Synthesizing information</a:t>
            </a:r>
          </a:p>
          <a:p>
            <a:r>
              <a:rPr lang="en-US" sz="2400" b="1" dirty="0"/>
              <a:t>Taking an informed stance**</a:t>
            </a:r>
          </a:p>
        </p:txBody>
      </p:sp>
    </p:spTree>
    <p:extLst>
      <p:ext uri="{BB962C8B-B14F-4D97-AF65-F5344CB8AC3E}">
        <p14:creationId xmlns:p14="http://schemas.microsoft.com/office/powerpoint/2010/main" val="313574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71DF1-415B-06BE-2CD2-43BD755E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Structured Controversy – Use in Higher Education</a:t>
            </a:r>
            <a:endParaRPr lang="en-CA" sz="3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53A48-2346-7138-0FCD-F0DF282A4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dirty="0"/>
              <a:t>100% of respondents endorsed the use of Structured Controversy to explore complex or controversial issues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580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1354</Words>
  <Application>Microsoft Office PowerPoint</Application>
  <PresentationFormat>Widescreen</PresentationFormat>
  <Paragraphs>126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 Neue Medium</vt:lpstr>
      <vt:lpstr>Office Theme</vt:lpstr>
      <vt:lpstr>Structured Controversy:  A Pedagogical Strategy for Navigating Polarity </vt:lpstr>
      <vt:lpstr>Land Acknowledgement </vt:lpstr>
      <vt:lpstr>RRU’s Learning, Teaching, and Research Model</vt:lpstr>
      <vt:lpstr>Backstory </vt:lpstr>
      <vt:lpstr>What is Structured Controversy?  </vt:lpstr>
      <vt:lpstr>Structured Controversy Research Project </vt:lpstr>
      <vt:lpstr>What stands out for learners who participate in a Structured Controversy?  </vt:lpstr>
      <vt:lpstr>Structured Controversy – Learning Outcomes </vt:lpstr>
      <vt:lpstr>Structured Controversy – Use in Higher Education</vt:lpstr>
      <vt:lpstr>Structured Controversy </vt:lpstr>
      <vt:lpstr>Structured Controversy </vt:lpstr>
      <vt:lpstr>Structured Controversy </vt:lpstr>
      <vt:lpstr>PowerPoint Presentation</vt:lpstr>
      <vt:lpstr>Structured Controversy </vt:lpstr>
      <vt:lpstr>Structured Controversy…</vt:lpstr>
      <vt:lpstr>Questions?  </vt:lpstr>
      <vt:lpstr>References</vt:lpstr>
      <vt:lpstr>References</vt:lpstr>
    </vt:vector>
  </TitlesOfParts>
  <Company>Royal Roads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Structured Controversy:  A Pedagogical Strategy for Optimal Leadership Learning Outcomes</dc:title>
  <dc:creator>Robin Mueller</dc:creator>
  <cp:lastModifiedBy>Lauren Stedman</cp:lastModifiedBy>
  <cp:revision>9</cp:revision>
  <dcterms:created xsi:type="dcterms:W3CDTF">2024-11-07T16:00:51Z</dcterms:created>
  <dcterms:modified xsi:type="dcterms:W3CDTF">2025-02-03T18:57:55Z</dcterms:modified>
</cp:coreProperties>
</file>