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24"/>
  </p:notesMasterIdLst>
  <p:handoutMasterIdLst>
    <p:handoutMasterId r:id="rId25"/>
  </p:handoutMasterIdLst>
  <p:sldIdLst>
    <p:sldId id="258" r:id="rId16"/>
    <p:sldId id="269" r:id="rId17"/>
    <p:sldId id="302" r:id="rId18"/>
    <p:sldId id="301" r:id="rId19"/>
    <p:sldId id="272" r:id="rId20"/>
    <p:sldId id="267" r:id="rId21"/>
    <p:sldId id="303" r:id="rId22"/>
    <p:sldId id="30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79" autoAdjust="0"/>
  </p:normalViewPr>
  <p:slideViewPr>
    <p:cSldViewPr snapToGrid="0" snapToObjects="1">
      <p:cViewPr varScale="1">
        <p:scale>
          <a:sx n="114" d="100"/>
          <a:sy n="114" d="100"/>
        </p:scale>
        <p:origin x="15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1/27/2022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Content</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10</a:t>
            </a:r>
            <a:r>
              <a:rPr lang="en-CA" baseline="0" dirty="0"/>
              <a:t> different content slide layout options. Text boxes can be customized or deleted.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6</a:t>
            </a:fld>
            <a:endParaRPr lang="en-US"/>
          </a:p>
        </p:txBody>
      </p:sp>
    </p:spTree>
    <p:extLst>
      <p:ext uri="{BB962C8B-B14F-4D97-AF65-F5344CB8AC3E}">
        <p14:creationId xmlns:p14="http://schemas.microsoft.com/office/powerpoint/2010/main" val="274104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theme" Target="../theme/theme1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05" y="1371643"/>
            <a:ext cx="4406190" cy="1487256"/>
          </a:xfrm>
        </p:spPr>
        <p:txBody>
          <a:bodyPr/>
          <a:lstStyle/>
          <a:p>
            <a:r>
              <a:rPr lang="en-US" sz="3200" dirty="0"/>
              <a:t> “I ask in duck language”: The transformational value in the RRU LTRM</a:t>
            </a:r>
          </a:p>
        </p:txBody>
      </p:sp>
      <p:sp>
        <p:nvSpPr>
          <p:cNvPr id="3" name="Text Placeholder 2"/>
          <p:cNvSpPr>
            <a:spLocks noGrp="1"/>
          </p:cNvSpPr>
          <p:nvPr>
            <p:ph type="body" sz="quarter" idx="11"/>
          </p:nvPr>
        </p:nvSpPr>
        <p:spPr>
          <a:xfrm>
            <a:off x="371605" y="3581859"/>
            <a:ext cx="3751610" cy="1276241"/>
          </a:xfrm>
        </p:spPr>
        <p:txBody>
          <a:bodyPr/>
          <a:lstStyle/>
          <a:p>
            <a:r>
              <a:rPr lang="en-US" dirty="0"/>
              <a:t>Thursday January 27, 2022</a:t>
            </a:r>
          </a:p>
          <a:p>
            <a:endParaRPr lang="en-US" dirty="0"/>
          </a:p>
          <a:p>
            <a:r>
              <a:rPr lang="en-US" dirty="0"/>
              <a:t>Facilitators:</a:t>
            </a:r>
          </a:p>
          <a:p>
            <a:pPr marL="285750" indent="-285750">
              <a:buFont typeface="Arial" panose="020B0604020202020204" pitchFamily="34" charset="0"/>
              <a:buChar char="•"/>
            </a:pPr>
            <a:r>
              <a:rPr lang="en-CA" dirty="0"/>
              <a:t>Athena Madan, SHS</a:t>
            </a:r>
            <a:endParaRPr lang="en-US" dirty="0"/>
          </a:p>
          <a:p>
            <a:pPr marL="285750" indent="-285750">
              <a:buFont typeface="Arial" panose="020B0604020202020204" pitchFamily="34" charset="0"/>
              <a:buChar char="•"/>
            </a:pPr>
            <a:r>
              <a:rPr lang="en-US" dirty="0"/>
              <a:t>Lauren Halcomb-Smith, CTET</a:t>
            </a:r>
          </a:p>
        </p:txBody>
      </p:sp>
    </p:spTree>
    <p:extLst>
      <p:ext uri="{BB962C8B-B14F-4D97-AF65-F5344CB8AC3E}">
        <p14:creationId xmlns:p14="http://schemas.microsoft.com/office/powerpoint/2010/main" val="237205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The Pedagogical Values Series</a:t>
            </a:r>
          </a:p>
          <a:p>
            <a:endParaRPr lang="en-US" dirty="0"/>
          </a:p>
        </p:txBody>
      </p:sp>
      <p:pic>
        <p:nvPicPr>
          <p:cNvPr id="23" name="Picture Placeholder 22">
            <a:extLst>
              <a:ext uri="{FF2B5EF4-FFF2-40B4-BE49-F238E27FC236}">
                <a16:creationId xmlns:a16="http://schemas.microsoft.com/office/drawing/2014/main" id="{20F5759D-0C94-48A9-8E72-074DE26D5243}"/>
              </a:ext>
            </a:extLst>
          </p:cNvPr>
          <p:cNvPicPr>
            <a:picLocks noGrp="1" noChangeAspect="1"/>
          </p:cNvPicPr>
          <p:nvPr>
            <p:ph type="pic" sz="quarter" idx="12"/>
          </p:nvPr>
        </p:nvPicPr>
        <p:blipFill rotWithShape="1">
          <a:blip r:embed="rId2"/>
          <a:srcRect l="15098" t="-35" r="31522" b="35"/>
          <a:stretch/>
        </p:blipFill>
        <p:spPr>
          <a:xfrm>
            <a:off x="3648870" y="-19050"/>
            <a:ext cx="5512578" cy="6891337"/>
          </a:xfrm>
        </p:spPr>
      </p:pic>
    </p:spTree>
    <p:extLst>
      <p:ext uri="{BB962C8B-B14F-4D97-AF65-F5344CB8AC3E}">
        <p14:creationId xmlns:p14="http://schemas.microsoft.com/office/powerpoint/2010/main" val="217799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DAA15D-1A9F-44A2-AE87-7B22D22D2B2B}"/>
              </a:ext>
            </a:extLst>
          </p:cNvPr>
          <p:cNvPicPr>
            <a:picLocks noChangeAspect="1"/>
          </p:cNvPicPr>
          <p:nvPr/>
        </p:nvPicPr>
        <p:blipFill>
          <a:blip r:embed="rId2"/>
          <a:stretch>
            <a:fillRect/>
          </a:stretch>
        </p:blipFill>
        <p:spPr>
          <a:xfrm>
            <a:off x="604609" y="2427947"/>
            <a:ext cx="7934782" cy="3331298"/>
          </a:xfrm>
          <a:prstGeom prst="rect">
            <a:avLst/>
          </a:prstGeom>
          <a:ln>
            <a:noFill/>
          </a:ln>
          <a:effectLst>
            <a:outerShdw blurRad="292100" dist="139700" dir="2700000" algn="tl" rotWithShape="0">
              <a:srgbClr val="333333">
                <a:alpha val="65000"/>
              </a:srgbClr>
            </a:outerShdw>
          </a:effectLst>
        </p:spPr>
      </p:pic>
      <p:sp>
        <p:nvSpPr>
          <p:cNvPr id="9" name="Text Placeholder 2">
            <a:extLst>
              <a:ext uri="{FF2B5EF4-FFF2-40B4-BE49-F238E27FC236}">
                <a16:creationId xmlns:a16="http://schemas.microsoft.com/office/drawing/2014/main" id="{52B8364B-2F18-4E20-9E89-F17DFEF433FE}"/>
              </a:ext>
            </a:extLst>
          </p:cNvPr>
          <p:cNvSpPr txBox="1">
            <a:spLocks/>
          </p:cNvSpPr>
          <p:nvPr/>
        </p:nvSpPr>
        <p:spPr>
          <a:xfrm>
            <a:off x="410159" y="1283963"/>
            <a:ext cx="7712853" cy="644517"/>
          </a:xfrm>
          <a:prstGeom prst="rect">
            <a:avLst/>
          </a:prstGeom>
        </p:spPr>
        <p:txBody>
          <a:bodyPr vert="horz"/>
          <a:lstStyle>
            <a:lvl1pPr marL="0" indent="0" algn="l" defTabSz="457200" rtl="0" eaLnBrk="1" latinLnBrk="0" hangingPunct="1">
              <a:lnSpc>
                <a:spcPct val="80000"/>
              </a:lnSpc>
              <a:spcBef>
                <a:spcPts val="0"/>
              </a:spcBef>
              <a:buFont typeface="Arial"/>
              <a:buNone/>
              <a:defRPr sz="2900" b="1" i="0" kern="900" spc="-180" baseline="0">
                <a:solidFill>
                  <a:srgbClr val="2BA9B9"/>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Learning, Teaching, &amp; Research Model (LTRM)</a:t>
            </a:r>
          </a:p>
        </p:txBody>
      </p:sp>
    </p:spTree>
    <p:extLst>
      <p:ext uri="{BB962C8B-B14F-4D97-AF65-F5344CB8AC3E}">
        <p14:creationId xmlns:p14="http://schemas.microsoft.com/office/powerpoint/2010/main" val="149559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A92A0C-33D2-4A92-A2EE-D5DCEA50104B}"/>
              </a:ext>
            </a:extLst>
          </p:cNvPr>
          <p:cNvSpPr>
            <a:spLocks noGrp="1"/>
          </p:cNvSpPr>
          <p:nvPr>
            <p:ph type="body" sz="quarter" idx="11"/>
          </p:nvPr>
        </p:nvSpPr>
        <p:spPr>
          <a:xfrm>
            <a:off x="410160" y="1283963"/>
            <a:ext cx="7129433" cy="847767"/>
          </a:xfrm>
        </p:spPr>
        <p:txBody>
          <a:bodyPr/>
          <a:lstStyle/>
          <a:p>
            <a:r>
              <a:rPr lang="en-US" dirty="0"/>
              <a:t>Pedagogical Values</a:t>
            </a:r>
          </a:p>
        </p:txBody>
      </p:sp>
      <p:sp>
        <p:nvSpPr>
          <p:cNvPr id="4" name="Text Placeholder 3">
            <a:extLst>
              <a:ext uri="{FF2B5EF4-FFF2-40B4-BE49-F238E27FC236}">
                <a16:creationId xmlns:a16="http://schemas.microsoft.com/office/drawing/2014/main" id="{7E49BB8B-A780-4DF5-9A3D-22040CD55063}"/>
              </a:ext>
            </a:extLst>
          </p:cNvPr>
          <p:cNvSpPr>
            <a:spLocks noGrp="1"/>
          </p:cNvSpPr>
          <p:nvPr>
            <p:ph type="body" sz="quarter" idx="12"/>
          </p:nvPr>
        </p:nvSpPr>
        <p:spPr>
          <a:xfrm>
            <a:off x="603006" y="1994368"/>
            <a:ext cx="7388225" cy="1703610"/>
          </a:xfrm>
        </p:spPr>
        <p:txBody>
          <a:bodyPr/>
          <a:lstStyle/>
          <a:p>
            <a:r>
              <a:rPr lang="en-US" i="1" dirty="0"/>
              <a:t>Pedagogical values refer to the worldviews, beliefs, perspectives, and biases about teaching and learning that underpin our specific educational practices (</a:t>
            </a:r>
            <a:r>
              <a:rPr lang="en-US" dirty="0"/>
              <a:t>Palahicky</a:t>
            </a:r>
            <a:r>
              <a:rPr lang="en-US" i="1" dirty="0"/>
              <a:t> et al., 2017). In other words, they are the belief systems that inform the decisions that we make at the micro and macro level of our teaching, from how we design learning experiences to how we interact and engage with learners. </a:t>
            </a:r>
          </a:p>
        </p:txBody>
      </p:sp>
    </p:spTree>
    <p:extLst>
      <p:ext uri="{BB962C8B-B14F-4D97-AF65-F5344CB8AC3E}">
        <p14:creationId xmlns:p14="http://schemas.microsoft.com/office/powerpoint/2010/main" val="33398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3585" y="1432712"/>
            <a:ext cx="8816829" cy="515339"/>
          </a:xfrm>
        </p:spPr>
        <p:txBody>
          <a:bodyPr/>
          <a:lstStyle/>
          <a:p>
            <a:pPr algn="ctr"/>
            <a:r>
              <a:rPr lang="en-US" sz="2800" dirty="0"/>
              <a:t> “I ask in duck language”: The transformational value in the RRU LTRM</a:t>
            </a:r>
          </a:p>
        </p:txBody>
      </p:sp>
      <p:sp>
        <p:nvSpPr>
          <p:cNvPr id="4" name="Text Placeholder 3"/>
          <p:cNvSpPr>
            <a:spLocks noGrp="1"/>
          </p:cNvSpPr>
          <p:nvPr>
            <p:ph type="body" sz="quarter" idx="12"/>
          </p:nvPr>
        </p:nvSpPr>
        <p:spPr>
          <a:xfrm>
            <a:off x="3732359" y="2949190"/>
            <a:ext cx="5759450" cy="1610957"/>
          </a:xfrm>
        </p:spPr>
        <p:txBody>
          <a:bodyPr/>
          <a:lstStyle/>
          <a:p>
            <a:r>
              <a:rPr lang="en-US" sz="2400" dirty="0"/>
              <a:t>Dr. Athena Madan</a:t>
            </a:r>
          </a:p>
          <a:p>
            <a:pPr marL="342900" indent="-342900">
              <a:buFont typeface="Arial" panose="020B0604020202020204" pitchFamily="34" charset="0"/>
              <a:buChar char="•"/>
            </a:pPr>
            <a:r>
              <a:rPr lang="en-US" sz="2400" dirty="0"/>
              <a:t>RRU Faculty </a:t>
            </a:r>
          </a:p>
          <a:p>
            <a:pPr marL="342900" indent="-342900">
              <a:buFont typeface="Arial" panose="020B0604020202020204" pitchFamily="34" charset="0"/>
              <a:buChar char="•"/>
            </a:pPr>
            <a:r>
              <a:rPr lang="en-US" sz="2400" dirty="0"/>
              <a:t>School of Humanitarian Studies (SHS)</a:t>
            </a:r>
          </a:p>
        </p:txBody>
      </p:sp>
      <p:pic>
        <p:nvPicPr>
          <p:cNvPr id="5" name="Picture 4" descr="Macintosh HD:Users:theen:Desktop:in progress:other stuff:me 2.jpg">
            <a:extLst>
              <a:ext uri="{FF2B5EF4-FFF2-40B4-BE49-F238E27FC236}">
                <a16:creationId xmlns:a16="http://schemas.microsoft.com/office/drawing/2014/main" id="{8301D52D-24BF-4032-BAAA-BF4C9D2804DD}"/>
              </a:ext>
            </a:extLst>
          </p:cNvPr>
          <p:cNvPicPr/>
          <p:nvPr/>
        </p:nvPicPr>
        <p:blipFill rotWithShape="1">
          <a:blip r:embed="rId3">
            <a:extLst>
              <a:ext uri="{28A0092B-C50C-407E-A947-70E740481C1C}">
                <a14:useLocalDpi xmlns:a14="http://schemas.microsoft.com/office/drawing/2010/main" val="0"/>
              </a:ext>
            </a:extLst>
          </a:blip>
          <a:srcRect r="48620"/>
          <a:stretch/>
        </p:blipFill>
        <p:spPr bwMode="auto">
          <a:xfrm>
            <a:off x="375467" y="2136116"/>
            <a:ext cx="3239447" cy="3635509"/>
          </a:xfrm>
          <a:prstGeom prst="rect">
            <a:avLst/>
          </a:prstGeom>
          <a:noFill/>
          <a:ln>
            <a:noFill/>
          </a:ln>
        </p:spPr>
      </p:pic>
    </p:spTree>
    <p:extLst>
      <p:ext uri="{BB962C8B-B14F-4D97-AF65-F5344CB8AC3E}">
        <p14:creationId xmlns:p14="http://schemas.microsoft.com/office/powerpoint/2010/main" val="115776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BFED1E-CFE7-4921-9F55-D80934F90D76}"/>
              </a:ext>
            </a:extLst>
          </p:cNvPr>
          <p:cNvSpPr/>
          <p:nvPr/>
        </p:nvSpPr>
        <p:spPr>
          <a:xfrm>
            <a:off x="184558" y="1166842"/>
            <a:ext cx="8774884" cy="4524315"/>
          </a:xfrm>
          <a:prstGeom prst="rect">
            <a:avLst/>
          </a:prstGeom>
        </p:spPr>
        <p:txBody>
          <a:bodyPr wrap="square">
            <a:spAutoFit/>
          </a:bodyPr>
          <a:lstStyle/>
          <a:p>
            <a:pPr marL="285750" marR="0" lvl="0" indent="-285750">
              <a:spcBef>
                <a:spcPts val="0"/>
              </a:spcBef>
              <a:spcAft>
                <a:spcPts val="0"/>
              </a:spcAft>
              <a:buFont typeface="Arial" panose="020B0604020202020204" pitchFamily="34" charset="0"/>
              <a:buChar char="•"/>
            </a:pPr>
            <a:r>
              <a:rPr lang="en-CA" sz="2400" dirty="0">
                <a:solidFill>
                  <a:schemeClr val="tx1">
                    <a:lumMod val="75000"/>
                    <a:lumOff val="25000"/>
                  </a:schemeClr>
                </a:solidFill>
                <a:latin typeface="Geneva"/>
                <a:ea typeface="Times New Roman" panose="02020603050405020304" pitchFamily="18" charset="0"/>
                <a:cs typeface="Times New Roman (Body CS)"/>
              </a:rPr>
              <a:t>How do you make space for alternate knowledge paradigms in your teaching / learning / research? </a:t>
            </a:r>
          </a:p>
          <a:p>
            <a:pPr marR="0" lvl="0">
              <a:spcBef>
                <a:spcPts val="0"/>
              </a:spcBef>
              <a:spcAft>
                <a:spcPts val="0"/>
              </a:spcAft>
            </a:pPr>
            <a:endPar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Body CS)"/>
            </a:endParaRPr>
          </a:p>
          <a:p>
            <a:pPr marL="285750" marR="0" lvl="0" indent="-285750">
              <a:spcBef>
                <a:spcPts val="0"/>
              </a:spcBef>
              <a:spcAft>
                <a:spcPts val="0"/>
              </a:spcAft>
              <a:buFont typeface="Arial" panose="020B0604020202020204" pitchFamily="34" charset="0"/>
              <a:buChar char="•"/>
            </a:pPr>
            <a:r>
              <a:rPr lang="en-CA" sz="2400" dirty="0">
                <a:solidFill>
                  <a:schemeClr val="tx1">
                    <a:lumMod val="75000"/>
                    <a:lumOff val="25000"/>
                  </a:schemeClr>
                </a:solidFill>
                <a:latin typeface="Geneva"/>
                <a:ea typeface="Times New Roman" panose="02020603050405020304" pitchFamily="18" charset="0"/>
                <a:cs typeface="Times New Roman (Body CS)"/>
              </a:rPr>
              <a:t>What experiences of encountering or relating to alternate knowledge paradigms have been memorable for you? Why? How have you applied the learning from this experience / encounter to your own teaching? </a:t>
            </a:r>
          </a:p>
          <a:p>
            <a:pPr marR="0" lvl="0">
              <a:spcBef>
                <a:spcPts val="0"/>
              </a:spcBef>
              <a:spcAft>
                <a:spcPts val="0"/>
              </a:spcAft>
            </a:pPr>
            <a:endPar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Body CS)"/>
            </a:endParaRPr>
          </a:p>
          <a:p>
            <a:pPr marL="285750" marR="0" lvl="0" indent="-285750">
              <a:spcBef>
                <a:spcPts val="0"/>
              </a:spcBef>
              <a:spcAft>
                <a:spcPts val="0"/>
              </a:spcAft>
              <a:buFont typeface="Arial" panose="020B0604020202020204" pitchFamily="34" charset="0"/>
              <a:buChar char="•"/>
            </a:pPr>
            <a:r>
              <a:rPr lang="en-CA" sz="2400" dirty="0">
                <a:solidFill>
                  <a:schemeClr val="tx1">
                    <a:lumMod val="75000"/>
                    <a:lumOff val="25000"/>
                  </a:schemeClr>
                </a:solidFill>
                <a:latin typeface="Geneva"/>
                <a:ea typeface="Times New Roman" panose="02020603050405020304" pitchFamily="18" charset="0"/>
                <a:cs typeface="Times New Roman (Body CS)"/>
              </a:rPr>
              <a:t>For those students who seek to restore, revitalise, or celebrate “that which was lost”, what pedagogies can you think of to facilitate their confidence in a telling of their own story? </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Body CS)"/>
            </a:endParaRPr>
          </a:p>
        </p:txBody>
      </p:sp>
    </p:spTree>
    <p:extLst>
      <p:ext uri="{BB962C8B-B14F-4D97-AF65-F5344CB8AC3E}">
        <p14:creationId xmlns:p14="http://schemas.microsoft.com/office/powerpoint/2010/main" val="102289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71673" y="1971674"/>
            <a:ext cx="4572001" cy="3059459"/>
          </a:xfrm>
          <a:prstGeom prst="rect">
            <a:avLst/>
          </a:prstGeom>
        </p:spPr>
      </p:pic>
    </p:spTree>
    <p:extLst>
      <p:ext uri="{BB962C8B-B14F-4D97-AF65-F5344CB8AC3E}">
        <p14:creationId xmlns:p14="http://schemas.microsoft.com/office/powerpoint/2010/main" val="3126948290"/>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1484</TotalTime>
  <Words>405</Words>
  <Application>Microsoft Office PowerPoint</Application>
  <PresentationFormat>On-screen Show (4:3)</PresentationFormat>
  <Paragraphs>47</Paragraphs>
  <Slides>8</Slides>
  <Notes>2</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8</vt:i4>
      </vt:variant>
    </vt:vector>
  </HeadingPairs>
  <TitlesOfParts>
    <vt:vector size="30" baseType="lpstr">
      <vt:lpstr>Arial</vt:lpstr>
      <vt:lpstr>Calibri</vt:lpstr>
      <vt:lpstr>Geneva</vt:lpstr>
      <vt:lpstr>Times New Roman</vt:lpstr>
      <vt:lpstr>Times New Roman (Body CS)</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Lauren HalcombSmith</cp:lastModifiedBy>
  <cp:revision>51</cp:revision>
  <dcterms:created xsi:type="dcterms:W3CDTF">2020-01-24T16:50:09Z</dcterms:created>
  <dcterms:modified xsi:type="dcterms:W3CDTF">2022-01-27T19:54:54Z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