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1"/>
  </p:sldMasterIdLst>
  <p:notesMasterIdLst>
    <p:notesMasterId r:id="rId42"/>
  </p:notesMasterIdLst>
  <p:handoutMasterIdLst>
    <p:handoutMasterId r:id="rId43"/>
  </p:handoutMasterIdLst>
  <p:sldIdLst>
    <p:sldId id="298" r:id="rId2"/>
    <p:sldId id="509" r:id="rId3"/>
    <p:sldId id="554" r:id="rId4"/>
    <p:sldId id="513" r:id="rId5"/>
    <p:sldId id="564" r:id="rId6"/>
    <p:sldId id="565" r:id="rId7"/>
    <p:sldId id="555" r:id="rId8"/>
    <p:sldId id="562" r:id="rId9"/>
    <p:sldId id="512" r:id="rId10"/>
    <p:sldId id="558" r:id="rId11"/>
    <p:sldId id="556" r:id="rId12"/>
    <p:sldId id="504" r:id="rId13"/>
    <p:sldId id="559" r:id="rId14"/>
    <p:sldId id="560" r:id="rId15"/>
    <p:sldId id="520" r:id="rId16"/>
    <p:sldId id="544" r:id="rId17"/>
    <p:sldId id="561" r:id="rId18"/>
    <p:sldId id="499" r:id="rId19"/>
    <p:sldId id="563" r:id="rId20"/>
    <p:sldId id="570" r:id="rId21"/>
    <p:sldId id="581" r:id="rId22"/>
    <p:sldId id="510" r:id="rId23"/>
    <p:sldId id="514" r:id="rId24"/>
    <p:sldId id="515" r:id="rId25"/>
    <p:sldId id="516" r:id="rId26"/>
    <p:sldId id="517" r:id="rId27"/>
    <p:sldId id="296" r:id="rId28"/>
    <p:sldId id="518" r:id="rId29"/>
    <p:sldId id="519" r:id="rId30"/>
    <p:sldId id="566" r:id="rId31"/>
    <p:sldId id="567" r:id="rId32"/>
    <p:sldId id="257" r:id="rId33"/>
    <p:sldId id="568" r:id="rId34"/>
    <p:sldId id="469" r:id="rId35"/>
    <p:sldId id="569" r:id="rId36"/>
    <p:sldId id="290" r:id="rId37"/>
    <p:sldId id="477" r:id="rId38"/>
    <p:sldId id="332" r:id="rId39"/>
    <p:sldId id="532" r:id="rId40"/>
    <p:sldId id="529" r:id="rId4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B2B2B2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70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fld id="{3FEEC712-69FF-425B-938B-9C44468E39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fld id="{9DE43050-AB74-4B77-A69B-6486A80E08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57A4ED4-8871-423D-AFD8-34138A72E1D6}" type="slidenum">
              <a:rPr lang="en-US" smtClean="0">
                <a:ea typeface="MS PGothic" pitchFamily="34" charset="-128"/>
              </a:rPr>
              <a:pPr/>
              <a:t>1</a:t>
            </a:fld>
            <a:endParaRPr lang="en-US" smtClean="0">
              <a:ea typeface="MS PGothic" pitchFamily="34" charset="-128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A9DA68E-9523-4150-83E0-586AE8B87AA5}" type="slidenum">
              <a:rPr lang="en-US" sz="1200" b="0">
                <a:latin typeface="Arial" charset="0"/>
              </a:rPr>
              <a:pPr algn="r"/>
              <a:t>10</a:t>
            </a:fld>
            <a:endParaRPr lang="en-US" sz="1200" b="0">
              <a:latin typeface="Arial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3AD6528-9465-4DD6-BE02-9C1B4BE2CD39}" type="slidenum">
              <a:rPr lang="en-US" sz="1200" b="0">
                <a:latin typeface="Arial" charset="0"/>
              </a:rPr>
              <a:pPr algn="r"/>
              <a:t>11</a:t>
            </a:fld>
            <a:endParaRPr lang="en-US" sz="1200" b="0">
              <a:latin typeface="Arial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F84680D-D4E6-47FA-AD91-D45AE7740EF6}" type="slidenum">
              <a:rPr lang="en-US" sz="1200" b="0">
                <a:latin typeface="Arial" charset="0"/>
              </a:rPr>
              <a:pPr algn="r"/>
              <a:t>12</a:t>
            </a:fld>
            <a:endParaRPr lang="en-US" sz="1200" b="0">
              <a:latin typeface="Arial" charset="0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B6D44BF-0654-4811-A54C-E0215705FDD2}" type="slidenum">
              <a:rPr lang="en-US" sz="1200" b="0">
                <a:latin typeface="Arial" charset="0"/>
              </a:rPr>
              <a:pPr algn="r"/>
              <a:t>13</a:t>
            </a:fld>
            <a:endParaRPr lang="en-US" sz="1200" b="0">
              <a:latin typeface="Arial" charset="0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6922E62-EBDD-4B54-AEF4-156245B1378B}" type="slidenum">
              <a:rPr lang="en-US" sz="1200" b="0">
                <a:latin typeface="Arial" charset="0"/>
              </a:rPr>
              <a:pPr algn="r"/>
              <a:t>14</a:t>
            </a:fld>
            <a:endParaRPr lang="en-US" sz="1200" b="0">
              <a:latin typeface="Arial" charset="0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9D75907-5528-4EDD-9298-93628E8E0B44}" type="slidenum">
              <a:rPr lang="en-US" sz="1200" b="0">
                <a:latin typeface="Arial" charset="0"/>
              </a:rPr>
              <a:pPr algn="r"/>
              <a:t>15</a:t>
            </a:fld>
            <a:endParaRPr lang="en-US" sz="1200" b="0">
              <a:latin typeface="Arial" charset="0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EF879A1-0697-4C2E-8E06-899C8091DED2}" type="slidenum">
              <a:rPr lang="en-US" sz="1200" b="0">
                <a:latin typeface="Arial" charset="0"/>
              </a:rPr>
              <a:pPr algn="r"/>
              <a:t>16</a:t>
            </a:fld>
            <a:endParaRPr lang="en-US" sz="1200" b="0">
              <a:latin typeface="Arial" charset="0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AB5121F-01E0-4878-85E9-C1D57CE81F02}" type="slidenum">
              <a:rPr lang="en-US" sz="1200" b="0">
                <a:latin typeface="Arial" charset="0"/>
              </a:rPr>
              <a:pPr algn="r"/>
              <a:t>17</a:t>
            </a:fld>
            <a:endParaRPr lang="en-US" sz="1200" b="0">
              <a:latin typeface="Arial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7B75267-03D3-4244-AB4A-8997F107756A}" type="slidenum">
              <a:rPr lang="en-US" smtClean="0">
                <a:ea typeface="MS PGothic" pitchFamily="34" charset="-128"/>
              </a:rPr>
              <a:pPr/>
              <a:t>18</a:t>
            </a:fld>
            <a:endParaRPr lang="en-US" smtClean="0">
              <a:ea typeface="MS PGothic" pitchFamily="34" charset="-128"/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9597B56-F130-4AF1-9EA2-7167CAD48624}" type="slidenum">
              <a:rPr lang="en-US" sz="1200" b="0">
                <a:latin typeface="Arial" charset="0"/>
              </a:rPr>
              <a:pPr algn="r"/>
              <a:t>19</a:t>
            </a:fld>
            <a:endParaRPr lang="en-US" sz="1200" b="0">
              <a:latin typeface="Arial" charset="0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1F698FD-AF71-4412-852D-DA115B10497F}" type="slidenum">
              <a:rPr lang="en-US" sz="1200" b="0">
                <a:latin typeface="Arial" charset="0"/>
              </a:rPr>
              <a:pPr algn="r"/>
              <a:t>2</a:t>
            </a:fld>
            <a:endParaRPr lang="en-US" sz="1200" b="0">
              <a:latin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E7A52BA-EB90-491D-B048-9144B245BB5F}" type="slidenum">
              <a:rPr lang="en-US" sz="1200" b="0">
                <a:latin typeface="Arial" charset="0"/>
              </a:rPr>
              <a:pPr algn="r"/>
              <a:t>20</a:t>
            </a:fld>
            <a:endParaRPr lang="en-US" sz="1200" b="0">
              <a:latin typeface="Arial" charset="0"/>
            </a:endParaRPr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2BED8A7-1FFC-4E82-89FA-F6F48701E334}" type="slidenum">
              <a:rPr lang="en-US" sz="1200" b="0">
                <a:latin typeface="Arial" charset="0"/>
              </a:rPr>
              <a:pPr algn="r"/>
              <a:t>21</a:t>
            </a:fld>
            <a:endParaRPr lang="en-US" sz="1200" b="0">
              <a:latin typeface="Arial" charset="0"/>
            </a:endParaRPr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2B54C7F-689A-4333-B11F-25AA166A1D47}" type="slidenum">
              <a:rPr lang="en-US" sz="1200" b="0">
                <a:latin typeface="Arial" charset="0"/>
              </a:rPr>
              <a:pPr algn="r"/>
              <a:t>22</a:t>
            </a:fld>
            <a:endParaRPr lang="en-US" sz="1200" b="0">
              <a:latin typeface="Arial" charset="0"/>
            </a:endParaRP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340FD7F-973F-4A88-8200-948B7C6D6061}" type="slidenum">
              <a:rPr lang="en-US" smtClean="0">
                <a:ea typeface="MS PGothic" pitchFamily="34" charset="-128"/>
              </a:rPr>
              <a:pPr/>
              <a:t>32</a:t>
            </a:fld>
            <a:endParaRPr lang="en-US" smtClean="0">
              <a:ea typeface="MS PGothic" pitchFamily="34" charset="-128"/>
            </a:endParaRPr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643E7A0-5ED7-4855-8941-5D78F39224F3}" type="slidenum">
              <a:rPr lang="en-US" sz="1200" b="0">
                <a:latin typeface="Arial" charset="0"/>
              </a:rPr>
              <a:pPr algn="r"/>
              <a:t>33</a:t>
            </a:fld>
            <a:endParaRPr lang="en-US" sz="1200" b="0">
              <a:latin typeface="Arial" charset="0"/>
            </a:endParaRPr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B03B4AC-4808-4AFC-9B8D-9386AC19840B}" type="slidenum">
              <a:rPr lang="en-US" smtClean="0">
                <a:ea typeface="MS PGothic" pitchFamily="34" charset="-128"/>
              </a:rPr>
              <a:pPr/>
              <a:t>34</a:t>
            </a:fld>
            <a:endParaRPr lang="en-US" smtClean="0">
              <a:ea typeface="MS PGothic" pitchFamily="34" charset="-128"/>
            </a:endParaRPr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98406E-14AC-4CA0-BC48-1219028603E3}" type="slidenum">
              <a:rPr lang="en-US" sz="1200" b="0">
                <a:latin typeface="Arial" charset="0"/>
              </a:rPr>
              <a:pPr algn="r"/>
              <a:t>35</a:t>
            </a:fld>
            <a:endParaRPr lang="en-US" sz="1200" b="0">
              <a:latin typeface="Arial" charset="0"/>
            </a:endParaRPr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96BBE0F-DBB8-41DB-8D12-CE641756AEFD}" type="slidenum">
              <a:rPr lang="en-US" sz="1200" b="0">
                <a:latin typeface="Arial" charset="0"/>
              </a:rPr>
              <a:pPr algn="r"/>
              <a:t>39</a:t>
            </a:fld>
            <a:endParaRPr lang="en-US" sz="1200" b="0">
              <a:latin typeface="Arial" charset="0"/>
            </a:endParaRPr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9379469-BC01-42D5-9355-BFE7B2C02639}" type="slidenum">
              <a:rPr lang="en-US" sz="1200" b="0">
                <a:latin typeface="Arial" charset="0"/>
              </a:rPr>
              <a:pPr algn="r"/>
              <a:t>9</a:t>
            </a:fld>
            <a:endParaRPr lang="en-US" sz="1200" b="0">
              <a:latin typeface="Arial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T-Legacy-Group-Logo.ti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6172200"/>
            <a:ext cx="2481263" cy="484188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</p:spPr>
      </p:pic>
      <p:sp>
        <p:nvSpPr>
          <p:cNvPr id="296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8B4D8-073C-4EB5-B415-BF9190E71676}" type="datetimeFigureOut">
              <a:rPr lang="en-US"/>
              <a:pPr>
                <a:defRPr/>
              </a:pPr>
              <a:t>10/15/2011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1BE2A-1529-4323-B3CE-15A47A4248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CB16E-E725-446D-A3D9-D7849C4F946F}" type="datetimeFigureOut">
              <a:rPr lang="en-US"/>
              <a:pPr>
                <a:defRPr/>
              </a:pPr>
              <a:t>10/15/2011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D4DB9-76AC-4BFC-A253-56A2E635E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8A24D-A7EC-4840-B08D-778595A84B45}" type="datetimeFigureOut">
              <a:rPr lang="en-US"/>
              <a:pPr>
                <a:defRPr/>
              </a:pPr>
              <a:t>10/15/2011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B532C-0AD1-45B0-ABE8-825477600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24DBC-53CD-4D71-B518-F370CE68770B}" type="datetimeFigureOut">
              <a:rPr lang="en-US"/>
              <a:pPr>
                <a:defRPr/>
              </a:pPr>
              <a:t>10/15/2011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4BDE0-4885-42C2-9D8D-753DB06AD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D9847-FCDD-4542-BDD1-56F07BDF295C}" type="datetimeFigureOut">
              <a:rPr lang="en-US"/>
              <a:pPr>
                <a:defRPr/>
              </a:pPr>
              <a:t>10/15/2011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82552-0575-431F-84BA-7C101A3EDB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D9550-81E2-4FB5-B302-AAE8CC619B32}" type="datetimeFigureOut">
              <a:rPr lang="en-US"/>
              <a:pPr>
                <a:defRPr/>
              </a:pPr>
              <a:t>10/15/2011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4C85C-4834-4DB9-8B7E-3EEAF930DF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A3FFC-734C-48B7-838D-D46CE6F7A67A}" type="datetimeFigureOut">
              <a:rPr lang="en-US"/>
              <a:pPr>
                <a:defRPr/>
              </a:pPr>
              <a:t>10/15/2011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8A8A7-0357-43F9-9538-BDBDA2D70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A1CF6-904C-4F3A-8EFF-FD25BB14BEF0}" type="datetimeFigureOut">
              <a:rPr lang="en-US"/>
              <a:pPr>
                <a:defRPr/>
              </a:pPr>
              <a:t>10/15/2011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12468-E6A6-4505-8F5B-B3B9261BF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87D06-A535-44FA-8EE0-C9DDB4EE2B94}" type="datetimeFigureOut">
              <a:rPr lang="en-US"/>
              <a:pPr>
                <a:defRPr/>
              </a:pPr>
              <a:t>10/15/2011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6AFD9-C737-46BB-87C7-B419354416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927F4-6C9F-4CF1-B5CA-EFC74403096A}" type="datetimeFigureOut">
              <a:rPr lang="en-US"/>
              <a:pPr>
                <a:defRPr/>
              </a:pPr>
              <a:t>10/15/2011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235E2-D870-4550-9379-0E61E56E2D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A15EE-DEE4-4542-BC30-9CB09BD5C652}" type="datetimeFigureOut">
              <a:rPr lang="en-US"/>
              <a:pPr>
                <a:defRPr/>
              </a:pPr>
              <a:t>10/15/2011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57E0C-D090-4927-B443-119C1998F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DD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5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b="0">
                <a:latin typeface="+mn-lt"/>
              </a:defRPr>
            </a:lvl1pPr>
          </a:lstStyle>
          <a:p>
            <a:pPr>
              <a:defRPr/>
            </a:pPr>
            <a:fld id="{BA2CA159-ED11-472C-86FA-DBC62657511E}" type="datetimeFigureOut">
              <a:rPr lang="en-US"/>
              <a:pPr>
                <a:defRPr/>
              </a:pPr>
              <a:t>10/15/2011</a:t>
            </a:fld>
            <a:endParaRPr lang="en-US"/>
          </a:p>
        </p:txBody>
      </p:sp>
      <p:sp>
        <p:nvSpPr>
          <p:cNvPr id="295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5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latin typeface="+mn-lt"/>
              </a:defRPr>
            </a:lvl1pPr>
          </a:lstStyle>
          <a:p>
            <a:pPr>
              <a:defRPr/>
            </a:pPr>
            <a:fld id="{BAD08D1C-3EB3-4261-9B74-651E4C779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1" descr="ST-Legacy-Group-Logo.tif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3200400" y="6172200"/>
            <a:ext cx="2481263" cy="484188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6" r:id="rId2"/>
    <p:sldLayoutId id="2147483675" r:id="rId3"/>
    <p:sldLayoutId id="2147483674" r:id="rId4"/>
    <p:sldLayoutId id="2147483673" r:id="rId5"/>
    <p:sldLayoutId id="2147483672" r:id="rId6"/>
    <p:sldLayoutId id="2147483671" r:id="rId7"/>
    <p:sldLayoutId id="2147483670" r:id="rId8"/>
    <p:sldLayoutId id="2147483669" r:id="rId9"/>
    <p:sldLayoutId id="2147483668" r:id="rId10"/>
    <p:sldLayoutId id="21474836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5rvaYoaBsmA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chemeClr val="bg2"/>
                </a:solidFill>
              </a:rPr>
              <a:t/>
            </a:r>
            <a:br>
              <a:rPr lang="en-US" sz="3200" b="1" smtClean="0">
                <a:solidFill>
                  <a:schemeClr val="bg2"/>
                </a:solidFill>
              </a:rPr>
            </a:br>
            <a:r>
              <a:rPr lang="en-US" sz="3200" b="1" smtClean="0">
                <a:solidFill>
                  <a:schemeClr val="bg2"/>
                </a:solidFill>
              </a:rPr>
              <a:t/>
            </a:r>
            <a:br>
              <a:rPr lang="en-US" sz="3200" b="1" smtClean="0">
                <a:solidFill>
                  <a:schemeClr val="bg2"/>
                </a:solidFill>
              </a:rPr>
            </a:br>
            <a:endParaRPr lang="en-US" sz="3200" smtClean="0">
              <a:solidFill>
                <a:schemeClr val="bg2"/>
              </a:solidFill>
            </a:endParaRPr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914400" y="5029200"/>
            <a:ext cx="6934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8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> 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> </a:t>
            </a:r>
          </a:p>
          <a:p>
            <a:pPr algn="ctr" eaLnBrk="0" hangingPunct="0">
              <a:defRPr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  <a:ea typeface="ＭＳ Ｐゴシック" charset="0"/>
            </a:endParaRPr>
          </a:p>
        </p:txBody>
      </p:sp>
      <p:sp>
        <p:nvSpPr>
          <p:cNvPr id="114693" name="Rectangle 5"/>
          <p:cNvSpPr>
            <a:spLocks noChangeArrowheads="1"/>
          </p:cNvSpPr>
          <p:nvPr/>
        </p:nvSpPr>
        <p:spPr bwMode="auto">
          <a:xfrm flipH="1">
            <a:off x="2281238" y="228600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/>
            </a:r>
            <a:b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</a:br>
            <a:endParaRPr lang="en-US" sz="1800" b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  <a:ea typeface="ＭＳ Ｐゴシック" charset="0"/>
            </a:endParaRPr>
          </a:p>
        </p:txBody>
      </p:sp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762000" y="0"/>
          <a:ext cx="7848600" cy="6858000"/>
        </p:xfrm>
        <a:graphic>
          <a:graphicData uri="http://schemas.openxmlformats.org/presentationml/2006/ole">
            <p:oleObj spid="_x0000_s16392" name="Acrobat Document" r:id="rId4" imgW="3952440" imgH="4050000" progId="AcroExch.Document.7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000">
                <a:solidFill>
                  <a:schemeClr val="bg2"/>
                </a:solidFill>
              </a:rPr>
              <a:t> </a:t>
            </a:r>
            <a:br>
              <a:rPr lang="en-US" sz="4000">
                <a:solidFill>
                  <a:schemeClr val="bg2"/>
                </a:solidFill>
              </a:rPr>
            </a:br>
            <a:r>
              <a:rPr lang="en-US" sz="4000">
                <a:solidFill>
                  <a:schemeClr val="bg2"/>
                </a:solidFill>
              </a:rPr>
              <a:t> </a:t>
            </a:r>
            <a:br>
              <a:rPr lang="en-US" sz="4000">
                <a:solidFill>
                  <a:schemeClr val="bg2"/>
                </a:solidFill>
              </a:rPr>
            </a:br>
            <a:r>
              <a:rPr lang="en-US" sz="4000">
                <a:solidFill>
                  <a:schemeClr val="tx1"/>
                </a:solidFill>
              </a:rPr>
              <a:t>Traditional Approach</a:t>
            </a:r>
            <a:br>
              <a:rPr lang="en-US" sz="4000">
                <a:solidFill>
                  <a:schemeClr val="tx1"/>
                </a:solidFill>
              </a:rPr>
            </a:br>
            <a:r>
              <a:rPr lang="en-US" sz="4000">
                <a:solidFill>
                  <a:schemeClr val="bg2"/>
                </a:solidFill>
              </a:rPr>
              <a:t> </a:t>
            </a:r>
            <a:r>
              <a:rPr lang="en-US" sz="3200">
                <a:solidFill>
                  <a:schemeClr val="bg2"/>
                </a:solidFill>
              </a:rPr>
              <a:t/>
            </a:r>
            <a:br>
              <a:rPr lang="en-US" sz="3200">
                <a:solidFill>
                  <a:schemeClr val="bg2"/>
                </a:solidFill>
              </a:rPr>
            </a:br>
            <a:r>
              <a:rPr lang="en-US" sz="3200">
                <a:solidFill>
                  <a:schemeClr val="bg2"/>
                </a:solidFill>
              </a:rPr>
              <a:t/>
            </a:r>
            <a:br>
              <a:rPr lang="en-US" sz="3200">
                <a:solidFill>
                  <a:schemeClr val="bg2"/>
                </a:solidFill>
              </a:rPr>
            </a:br>
            <a:r>
              <a:rPr lang="en-US" sz="3200">
                <a:solidFill>
                  <a:schemeClr val="bg2"/>
                </a:solidFill>
              </a:rPr>
              <a:t/>
            </a:r>
            <a:br>
              <a:rPr lang="en-US" sz="3200">
                <a:solidFill>
                  <a:schemeClr val="bg2"/>
                </a:solidFill>
              </a:rPr>
            </a:br>
            <a:r>
              <a:rPr lang="en-US" sz="3200">
                <a:solidFill>
                  <a:schemeClr val="bg2"/>
                </a:solidFill>
              </a:rPr>
              <a:t/>
            </a:r>
            <a:br>
              <a:rPr lang="en-US" sz="3200">
                <a:solidFill>
                  <a:schemeClr val="bg2"/>
                </a:solidFill>
              </a:rPr>
            </a:br>
            <a:endParaRPr lang="en-US" sz="3200">
              <a:solidFill>
                <a:schemeClr val="bg2"/>
              </a:solidFill>
            </a:endParaRP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447800"/>
            <a:ext cx="7391400" cy="3962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The</a:t>
            </a:r>
            <a:r>
              <a:rPr lang="en-US" sz="2800" i="1" smtClean="0"/>
              <a:t> “How of giving”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Focuses on educating individual donors about how legacy gifts can be made … maximizing tax advantages for the donor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Assumes most legacy gifts come from the head – a rationale decision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endParaRPr lang="en-US" sz="1600" smtClean="0"/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914400" y="5029200"/>
            <a:ext cx="6934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8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> 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> </a:t>
            </a:r>
          </a:p>
          <a:p>
            <a:pPr algn="ctr" eaLnBrk="0" hangingPunct="0">
              <a:defRPr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  <a:ea typeface="ＭＳ Ｐゴシック" charset="0"/>
            </a:endParaRPr>
          </a:p>
        </p:txBody>
      </p:sp>
      <p:sp>
        <p:nvSpPr>
          <p:cNvPr id="114693" name="Rectangle 5"/>
          <p:cNvSpPr>
            <a:spLocks noChangeArrowheads="1"/>
          </p:cNvSpPr>
          <p:nvPr/>
        </p:nvSpPr>
        <p:spPr bwMode="auto">
          <a:xfrm flipH="1">
            <a:off x="2281238" y="228600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/>
            </a:r>
            <a:b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</a:br>
            <a:endParaRPr lang="en-US" sz="1800" b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000">
                <a:solidFill>
                  <a:schemeClr val="bg2"/>
                </a:solidFill>
              </a:rPr>
              <a:t> </a:t>
            </a:r>
            <a:br>
              <a:rPr lang="en-US" sz="4000">
                <a:solidFill>
                  <a:schemeClr val="bg2"/>
                </a:solidFill>
              </a:rPr>
            </a:br>
            <a:r>
              <a:rPr lang="en-US" sz="4000">
                <a:solidFill>
                  <a:schemeClr val="bg2"/>
                </a:solidFill>
              </a:rPr>
              <a:t> </a:t>
            </a:r>
            <a:br>
              <a:rPr lang="en-US" sz="4000">
                <a:solidFill>
                  <a:schemeClr val="bg2"/>
                </a:solidFill>
              </a:rPr>
            </a:br>
            <a:r>
              <a:rPr lang="en-US" sz="4000">
                <a:solidFill>
                  <a:schemeClr val="tx1"/>
                </a:solidFill>
              </a:rPr>
              <a:t>Traditional Approach</a:t>
            </a:r>
            <a:br>
              <a:rPr lang="en-US" sz="4000">
                <a:solidFill>
                  <a:schemeClr val="tx1"/>
                </a:solidFill>
              </a:rPr>
            </a:br>
            <a:r>
              <a:rPr lang="en-US" sz="4000">
                <a:solidFill>
                  <a:schemeClr val="bg2"/>
                </a:solidFill>
              </a:rPr>
              <a:t> </a:t>
            </a:r>
            <a:r>
              <a:rPr lang="en-US" sz="3200">
                <a:solidFill>
                  <a:schemeClr val="bg2"/>
                </a:solidFill>
              </a:rPr>
              <a:t/>
            </a:r>
            <a:br>
              <a:rPr lang="en-US" sz="3200">
                <a:solidFill>
                  <a:schemeClr val="bg2"/>
                </a:solidFill>
              </a:rPr>
            </a:br>
            <a:r>
              <a:rPr lang="en-US" sz="3200">
                <a:solidFill>
                  <a:schemeClr val="bg2"/>
                </a:solidFill>
              </a:rPr>
              <a:t/>
            </a:r>
            <a:br>
              <a:rPr lang="en-US" sz="3200">
                <a:solidFill>
                  <a:schemeClr val="bg2"/>
                </a:solidFill>
              </a:rPr>
            </a:br>
            <a:r>
              <a:rPr lang="en-US" sz="3200">
                <a:solidFill>
                  <a:schemeClr val="bg2"/>
                </a:solidFill>
              </a:rPr>
              <a:t/>
            </a:r>
            <a:br>
              <a:rPr lang="en-US" sz="3200">
                <a:solidFill>
                  <a:schemeClr val="bg2"/>
                </a:solidFill>
              </a:rPr>
            </a:br>
            <a:r>
              <a:rPr lang="en-US" sz="3200">
                <a:solidFill>
                  <a:schemeClr val="bg2"/>
                </a:solidFill>
              </a:rPr>
              <a:t/>
            </a:r>
            <a:br>
              <a:rPr lang="en-US" sz="3200">
                <a:solidFill>
                  <a:schemeClr val="bg2"/>
                </a:solidFill>
              </a:rPr>
            </a:br>
            <a:endParaRPr lang="en-US" sz="3200">
              <a:solidFill>
                <a:schemeClr val="bg2"/>
              </a:solidFill>
            </a:endParaRP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447800"/>
            <a:ext cx="7391400" cy="3962400"/>
          </a:xfrm>
        </p:spPr>
        <p:txBody>
          <a:bodyPr/>
          <a:lstStyle/>
          <a:p>
            <a:pPr eaLnBrk="1" hangingPunct="1"/>
            <a:r>
              <a:rPr lang="en-US" sz="2800" smtClean="0"/>
              <a:t>Gift planning officer provides gift planning advice to individual donors</a:t>
            </a:r>
          </a:p>
          <a:p>
            <a:pPr eaLnBrk="1" hangingPunct="1">
              <a:buFontTx/>
              <a:buNone/>
            </a:pPr>
            <a:r>
              <a:rPr lang="en-US" sz="2800" smtClean="0"/>
              <a:t> </a:t>
            </a:r>
          </a:p>
          <a:p>
            <a:pPr eaLnBrk="1" hangingPunct="1"/>
            <a:r>
              <a:rPr lang="en-US" sz="2800" smtClean="0"/>
              <a:t>Focuses on converting a small number of  donors to a legacy commitment </a:t>
            </a:r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/>
            <a:r>
              <a:rPr lang="en-US" sz="2800" smtClean="0"/>
              <a:t>“Planned Giving, Gift Planning”: these names reflect the process  </a:t>
            </a:r>
          </a:p>
          <a:p>
            <a:pPr eaLnBrk="1" hangingPunct="1"/>
            <a:endParaRPr lang="en-US" sz="2800" smtClean="0"/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914400" y="5029200"/>
            <a:ext cx="6934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8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> 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> </a:t>
            </a:r>
          </a:p>
          <a:p>
            <a:pPr algn="ctr" eaLnBrk="0" hangingPunct="0">
              <a:defRPr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  <a:ea typeface="ＭＳ Ｐゴシック" charset="0"/>
            </a:endParaRPr>
          </a:p>
        </p:txBody>
      </p:sp>
      <p:sp>
        <p:nvSpPr>
          <p:cNvPr id="114693" name="Rectangle 5"/>
          <p:cNvSpPr>
            <a:spLocks noChangeArrowheads="1"/>
          </p:cNvSpPr>
          <p:nvPr/>
        </p:nvSpPr>
        <p:spPr bwMode="auto">
          <a:xfrm flipH="1">
            <a:off x="2281238" y="228600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/>
            </a:r>
            <a:b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</a:br>
            <a:endParaRPr lang="en-US" sz="1800" b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000">
                <a:solidFill>
                  <a:schemeClr val="bg2"/>
                </a:solidFill>
              </a:rPr>
              <a:t> </a:t>
            </a:r>
            <a:br>
              <a:rPr lang="en-US" sz="4000">
                <a:solidFill>
                  <a:schemeClr val="bg2"/>
                </a:solidFill>
              </a:rPr>
            </a:br>
            <a:r>
              <a:rPr lang="en-US" sz="4000">
                <a:solidFill>
                  <a:schemeClr val="bg2"/>
                </a:solidFill>
              </a:rPr>
              <a:t> </a:t>
            </a:r>
            <a:br>
              <a:rPr lang="en-US" sz="4000">
                <a:solidFill>
                  <a:schemeClr val="bg2"/>
                </a:solidFill>
              </a:rPr>
            </a:br>
            <a:r>
              <a:rPr lang="en-US" sz="4000">
                <a:solidFill>
                  <a:schemeClr val="tx1"/>
                </a:solidFill>
              </a:rPr>
              <a:t>Vision-Driven Approach</a:t>
            </a:r>
            <a:br>
              <a:rPr lang="en-US" sz="4000">
                <a:solidFill>
                  <a:schemeClr val="tx1"/>
                </a:solidFill>
              </a:rPr>
            </a:br>
            <a:r>
              <a:rPr lang="en-US" sz="4000">
                <a:solidFill>
                  <a:schemeClr val="bg2"/>
                </a:solidFill>
              </a:rPr>
              <a:t> </a:t>
            </a:r>
            <a:r>
              <a:rPr lang="en-US" sz="3200">
                <a:solidFill>
                  <a:schemeClr val="bg2"/>
                </a:solidFill>
              </a:rPr>
              <a:t/>
            </a:r>
            <a:br>
              <a:rPr lang="en-US" sz="3200">
                <a:solidFill>
                  <a:schemeClr val="bg2"/>
                </a:solidFill>
              </a:rPr>
            </a:br>
            <a:r>
              <a:rPr lang="en-US" sz="3200">
                <a:solidFill>
                  <a:schemeClr val="bg2"/>
                </a:solidFill>
              </a:rPr>
              <a:t/>
            </a:r>
            <a:br>
              <a:rPr lang="en-US" sz="3200">
                <a:solidFill>
                  <a:schemeClr val="bg2"/>
                </a:solidFill>
              </a:rPr>
            </a:br>
            <a:r>
              <a:rPr lang="en-US" sz="3200">
                <a:solidFill>
                  <a:schemeClr val="bg2"/>
                </a:solidFill>
              </a:rPr>
              <a:t/>
            </a:r>
            <a:br>
              <a:rPr lang="en-US" sz="3200">
                <a:solidFill>
                  <a:schemeClr val="bg2"/>
                </a:solidFill>
              </a:rPr>
            </a:br>
            <a:r>
              <a:rPr lang="en-US" sz="3200">
                <a:solidFill>
                  <a:schemeClr val="bg2"/>
                </a:solidFill>
              </a:rPr>
              <a:t/>
            </a:r>
            <a:br>
              <a:rPr lang="en-US" sz="3200">
                <a:solidFill>
                  <a:schemeClr val="bg2"/>
                </a:solidFill>
              </a:rPr>
            </a:br>
            <a:endParaRPr lang="en-US" sz="3200">
              <a:solidFill>
                <a:schemeClr val="bg2"/>
              </a:solidFill>
            </a:endParaRPr>
          </a:p>
        </p:txBody>
      </p:sp>
      <p:sp>
        <p:nvSpPr>
          <p:cNvPr id="38914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38100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mtClean="0"/>
              <a:t>    Assumes the best way to get legacy gifts is to inspire donors with your vision for the future and show them how they can be a part of that vision.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mtClean="0">
                <a:hlinkClick r:id="rId3"/>
              </a:rPr>
              <a:t>http://www.youtube.com/watch?v=5rvaYoaBsmA</a:t>
            </a:r>
            <a:endParaRPr lang="en-US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mtClean="0"/>
          </a:p>
          <a:p>
            <a:pPr eaLnBrk="1" hangingPunct="1">
              <a:lnSpc>
                <a:spcPct val="80000"/>
              </a:lnSpc>
            </a:pPr>
            <a:endParaRPr lang="en-US" smtClean="0"/>
          </a:p>
          <a:p>
            <a:pPr eaLnBrk="1" hangingPunct="1">
              <a:lnSpc>
                <a:spcPct val="80000"/>
              </a:lnSpc>
            </a:pPr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38915" name="Rectangle 11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3810000" cy="25908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914400" y="5029200"/>
            <a:ext cx="6934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8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> 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> </a:t>
            </a:r>
          </a:p>
          <a:p>
            <a:pPr algn="ctr" eaLnBrk="0" hangingPunct="0">
              <a:defRPr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  <a:ea typeface="ＭＳ Ｐゴシック" charset="0"/>
            </a:endParaRPr>
          </a:p>
        </p:txBody>
      </p:sp>
      <p:sp>
        <p:nvSpPr>
          <p:cNvPr id="114693" name="Rectangle 5"/>
          <p:cNvSpPr>
            <a:spLocks noChangeArrowheads="1"/>
          </p:cNvSpPr>
          <p:nvPr/>
        </p:nvSpPr>
        <p:spPr bwMode="auto">
          <a:xfrm flipH="1">
            <a:off x="2281238" y="228600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/>
            </a:r>
            <a:b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</a:br>
            <a:endParaRPr lang="en-US" sz="1800" b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000">
                <a:solidFill>
                  <a:schemeClr val="bg2"/>
                </a:solidFill>
              </a:rPr>
              <a:t> </a:t>
            </a:r>
            <a:br>
              <a:rPr lang="en-US" sz="4000">
                <a:solidFill>
                  <a:schemeClr val="bg2"/>
                </a:solidFill>
              </a:rPr>
            </a:br>
            <a:r>
              <a:rPr lang="en-US" sz="4000">
                <a:solidFill>
                  <a:schemeClr val="bg2"/>
                </a:solidFill>
              </a:rPr>
              <a:t> </a:t>
            </a:r>
            <a:br>
              <a:rPr lang="en-US" sz="4000">
                <a:solidFill>
                  <a:schemeClr val="bg2"/>
                </a:solidFill>
              </a:rPr>
            </a:br>
            <a:r>
              <a:rPr lang="en-US" sz="4000">
                <a:solidFill>
                  <a:schemeClr val="tx1"/>
                </a:solidFill>
              </a:rPr>
              <a:t>Vision-Driven Approach</a:t>
            </a:r>
            <a:br>
              <a:rPr lang="en-US" sz="4000">
                <a:solidFill>
                  <a:schemeClr val="tx1"/>
                </a:solidFill>
              </a:rPr>
            </a:br>
            <a:r>
              <a:rPr lang="en-US" sz="4000">
                <a:solidFill>
                  <a:schemeClr val="bg2"/>
                </a:solidFill>
              </a:rPr>
              <a:t> </a:t>
            </a:r>
            <a:r>
              <a:rPr lang="en-US" sz="3200">
                <a:solidFill>
                  <a:schemeClr val="bg2"/>
                </a:solidFill>
              </a:rPr>
              <a:t/>
            </a:r>
            <a:br>
              <a:rPr lang="en-US" sz="3200">
                <a:solidFill>
                  <a:schemeClr val="bg2"/>
                </a:solidFill>
              </a:rPr>
            </a:br>
            <a:r>
              <a:rPr lang="en-US" sz="3200">
                <a:solidFill>
                  <a:schemeClr val="bg2"/>
                </a:solidFill>
              </a:rPr>
              <a:t/>
            </a:r>
            <a:br>
              <a:rPr lang="en-US" sz="3200">
                <a:solidFill>
                  <a:schemeClr val="bg2"/>
                </a:solidFill>
              </a:rPr>
            </a:br>
            <a:r>
              <a:rPr lang="en-US" sz="3200">
                <a:solidFill>
                  <a:schemeClr val="bg2"/>
                </a:solidFill>
              </a:rPr>
              <a:t/>
            </a:r>
            <a:br>
              <a:rPr lang="en-US" sz="3200">
                <a:solidFill>
                  <a:schemeClr val="bg2"/>
                </a:solidFill>
              </a:rPr>
            </a:br>
            <a:r>
              <a:rPr lang="en-US" sz="3200">
                <a:solidFill>
                  <a:schemeClr val="bg2"/>
                </a:solidFill>
              </a:rPr>
              <a:t/>
            </a:r>
            <a:br>
              <a:rPr lang="en-US" sz="3200">
                <a:solidFill>
                  <a:schemeClr val="bg2"/>
                </a:solidFill>
              </a:rPr>
            </a:br>
            <a:endParaRPr lang="en-US" sz="3200">
              <a:solidFill>
                <a:schemeClr val="bg2"/>
              </a:solidFill>
            </a:endParaRPr>
          </a:p>
        </p:txBody>
      </p:sp>
      <p:sp>
        <p:nvSpPr>
          <p:cNvPr id="40962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447800"/>
            <a:ext cx="73914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The</a:t>
            </a:r>
            <a:r>
              <a:rPr lang="en-US" sz="2800" i="1" smtClean="0"/>
              <a:t> “Why of Giving”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Focuses on integrated marketing that gets a compelling legacy message out to as many donors as possible as frequently as possible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Assumes most legacy gifts, at least at the outset, come from the heart – an emotional decision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	</a:t>
            </a:r>
            <a:r>
              <a:rPr lang="en-US" sz="2800" i="1" smtClean="0"/>
              <a:t>Marketing pulls on the heart-strings</a:t>
            </a:r>
          </a:p>
          <a:p>
            <a:pPr eaLnBrk="1" hangingPunct="1">
              <a:lnSpc>
                <a:spcPct val="90000"/>
              </a:lnSpc>
            </a:pPr>
            <a:endParaRPr lang="en-US" sz="2800" i="1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914400" y="5029200"/>
            <a:ext cx="6934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8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> 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> </a:t>
            </a:r>
          </a:p>
          <a:p>
            <a:pPr algn="ctr" eaLnBrk="0" hangingPunct="0">
              <a:defRPr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  <a:ea typeface="ＭＳ Ｐゴシック" charset="0"/>
            </a:endParaRPr>
          </a:p>
        </p:txBody>
      </p:sp>
      <p:sp>
        <p:nvSpPr>
          <p:cNvPr id="114693" name="Rectangle 5"/>
          <p:cNvSpPr>
            <a:spLocks noChangeArrowheads="1"/>
          </p:cNvSpPr>
          <p:nvPr/>
        </p:nvSpPr>
        <p:spPr bwMode="auto">
          <a:xfrm flipH="1">
            <a:off x="2281238" y="228600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/>
            </a:r>
            <a:b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</a:br>
            <a:endParaRPr lang="en-US" sz="1800" b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000">
                <a:solidFill>
                  <a:schemeClr val="bg2"/>
                </a:solidFill>
              </a:rPr>
              <a:t> </a:t>
            </a:r>
            <a:br>
              <a:rPr lang="en-US" sz="4000">
                <a:solidFill>
                  <a:schemeClr val="bg2"/>
                </a:solidFill>
              </a:rPr>
            </a:br>
            <a:r>
              <a:rPr lang="en-US" sz="4000">
                <a:solidFill>
                  <a:schemeClr val="tx1"/>
                </a:solidFill>
              </a:rPr>
              <a:t>Vision-Driven Approach</a:t>
            </a:r>
            <a:br>
              <a:rPr lang="en-US" sz="4000">
                <a:solidFill>
                  <a:schemeClr val="tx1"/>
                </a:solidFill>
              </a:rPr>
            </a:br>
            <a:r>
              <a:rPr lang="en-US" sz="4000">
                <a:solidFill>
                  <a:schemeClr val="bg2"/>
                </a:solidFill>
              </a:rPr>
              <a:t> </a:t>
            </a:r>
            <a:r>
              <a:rPr lang="en-US" sz="3200">
                <a:solidFill>
                  <a:schemeClr val="bg2"/>
                </a:solidFill>
              </a:rPr>
              <a:t/>
            </a:r>
            <a:br>
              <a:rPr lang="en-US" sz="3200">
                <a:solidFill>
                  <a:schemeClr val="bg2"/>
                </a:solidFill>
              </a:rPr>
            </a:br>
            <a:r>
              <a:rPr lang="en-US" sz="3200">
                <a:solidFill>
                  <a:schemeClr val="bg2"/>
                </a:solidFill>
              </a:rPr>
              <a:t/>
            </a:r>
            <a:br>
              <a:rPr lang="en-US" sz="3200">
                <a:solidFill>
                  <a:schemeClr val="bg2"/>
                </a:solidFill>
              </a:rPr>
            </a:br>
            <a:endParaRPr lang="en-US" sz="3200">
              <a:solidFill>
                <a:schemeClr val="bg2"/>
              </a:solidFill>
            </a:endParaRPr>
          </a:p>
        </p:txBody>
      </p:sp>
      <p:sp>
        <p:nvSpPr>
          <p:cNvPr id="43010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447800"/>
            <a:ext cx="7391400" cy="3962400"/>
          </a:xfrm>
        </p:spPr>
        <p:txBody>
          <a:bodyPr/>
          <a:lstStyle/>
          <a:p>
            <a:pPr eaLnBrk="1" hangingPunct="1"/>
            <a:r>
              <a:rPr lang="en-US" sz="2800" smtClean="0"/>
              <a:t>Focuses on inspiring donors with </a:t>
            </a:r>
            <a:r>
              <a:rPr lang="en-US" sz="2800" i="1" smtClean="0"/>
              <a:t>mission/vision </a:t>
            </a:r>
            <a:r>
              <a:rPr lang="en-US" sz="2800" smtClean="0"/>
              <a:t>and what their gift will do  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Asks donors for their advice and opinions, engages them in a dialogue about the future 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Focuses on converting as many donors as possible to a legacy commitment</a:t>
            </a:r>
            <a:r>
              <a:rPr lang="en-US" sz="2800" smtClean="0">
                <a:solidFill>
                  <a:schemeClr val="bg2"/>
                </a:solidFill>
              </a:rPr>
              <a:t> </a:t>
            </a:r>
          </a:p>
          <a:p>
            <a:pPr eaLnBrk="1" hangingPunct="1"/>
            <a:endParaRPr lang="en-US" sz="2800" smtClean="0">
              <a:solidFill>
                <a:schemeClr val="bg2"/>
              </a:solidFill>
            </a:endParaRPr>
          </a:p>
          <a:p>
            <a:pPr eaLnBrk="1" hangingPunct="1"/>
            <a:endParaRPr lang="en-US" sz="2800" smtClean="0">
              <a:solidFill>
                <a:schemeClr val="bg2"/>
              </a:solidFill>
            </a:endParaRPr>
          </a:p>
          <a:p>
            <a:pPr eaLnBrk="1" hangingPunct="1"/>
            <a:endParaRPr lang="en-US" sz="2800" smtClean="0">
              <a:solidFill>
                <a:schemeClr val="bg2"/>
              </a:solidFill>
            </a:endParaRPr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914400" y="5029200"/>
            <a:ext cx="6934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8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> 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> </a:t>
            </a:r>
          </a:p>
          <a:p>
            <a:pPr algn="ctr" eaLnBrk="0" hangingPunct="0">
              <a:defRPr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  <a:ea typeface="ＭＳ Ｐゴシック" charset="0"/>
            </a:endParaRPr>
          </a:p>
        </p:txBody>
      </p:sp>
      <p:sp>
        <p:nvSpPr>
          <p:cNvPr id="114693" name="Rectangle 5"/>
          <p:cNvSpPr>
            <a:spLocks noChangeArrowheads="1"/>
          </p:cNvSpPr>
          <p:nvPr/>
        </p:nvSpPr>
        <p:spPr bwMode="auto">
          <a:xfrm flipH="1">
            <a:off x="2281238" y="228600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/>
            </a:r>
            <a:b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</a:br>
            <a:endParaRPr lang="en-US" sz="1800" b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chemeClr val="tx1"/>
                </a:solidFill>
              </a:rPr>
              <a:t>Vision-Driven Approach </a:t>
            </a:r>
            <a:br>
              <a:rPr lang="en-US" sz="3600" smtClean="0">
                <a:solidFill>
                  <a:schemeClr val="tx1"/>
                </a:solidFill>
              </a:rPr>
            </a:br>
            <a:r>
              <a:rPr lang="en-US" sz="3600" smtClean="0">
                <a:solidFill>
                  <a:schemeClr val="tx1"/>
                </a:solidFill>
              </a:rPr>
              <a:t>Supported by Donor Research</a:t>
            </a:r>
            <a:r>
              <a:rPr lang="en-US" sz="3200" smtClean="0">
                <a:solidFill>
                  <a:schemeClr val="bg2"/>
                </a:solidFill>
              </a:rPr>
              <a:t>  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2057400"/>
            <a:ext cx="74676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Donors: most important reason for leaving a charitable legacy… </a:t>
            </a:r>
            <a:r>
              <a:rPr lang="en-US" sz="2800" i="1" smtClean="0"/>
              <a:t>belief in a charity’s mission and vision</a:t>
            </a:r>
          </a:p>
          <a:p>
            <a:pPr eaLnBrk="1" hangingPunct="1">
              <a:lnSpc>
                <a:spcPct val="90000"/>
              </a:lnSpc>
            </a:pPr>
            <a:endParaRPr lang="en-US" sz="16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One of the least important reasons for leaving a charitable legacy: </a:t>
            </a:r>
            <a:r>
              <a:rPr lang="en-US" sz="2800" i="1" smtClean="0"/>
              <a:t>tax savings for the donor</a:t>
            </a:r>
          </a:p>
          <a:p>
            <a:pPr eaLnBrk="1" hangingPunct="1">
              <a:lnSpc>
                <a:spcPct val="90000"/>
              </a:lnSpc>
            </a:pPr>
            <a:endParaRPr lang="en-US" sz="1600" i="1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Donors are much more interested in knowing how their gifts will make a </a:t>
            </a:r>
            <a:r>
              <a:rPr lang="en-US" sz="2800" i="1" smtClean="0"/>
              <a:t>difference</a:t>
            </a:r>
            <a:r>
              <a:rPr lang="en-US" sz="2800" smtClean="0"/>
              <a:t> than how their gift can be made</a:t>
            </a:r>
            <a:r>
              <a:rPr lang="en-US" sz="2400" smtClean="0"/>
              <a:t>   </a:t>
            </a:r>
          </a:p>
        </p:txBody>
      </p:sp>
      <p:sp>
        <p:nvSpPr>
          <p:cNvPr id="363525" name="Rectangle 5"/>
          <p:cNvSpPr>
            <a:spLocks noChangeArrowheads="1"/>
          </p:cNvSpPr>
          <p:nvPr/>
        </p:nvSpPr>
        <p:spPr bwMode="auto">
          <a:xfrm flipH="1">
            <a:off x="2281238" y="228600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/>
            </a:r>
            <a:b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</a:br>
            <a:endParaRPr lang="en-US" sz="1800" b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3" grpId="0"/>
      <p:bldP spid="2867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chemeClr val="tx1"/>
                </a:solidFill>
              </a:rPr>
              <a:t>What Donors Told Me About the Traditional Approach</a:t>
            </a:r>
            <a:r>
              <a:rPr lang="en-US" sz="3200" smtClean="0">
                <a:solidFill>
                  <a:schemeClr val="bg2"/>
                </a:solidFill>
              </a:rPr>
              <a:t>  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2057400"/>
            <a:ext cx="7467600" cy="3657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I’m not interested in what’s in it for me .. I want to help the animals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The information you sent was extremely difficult to read … I gave up after the first page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I’m not motivated to give to you because my estate will save taxes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</p:txBody>
      </p:sp>
      <p:sp>
        <p:nvSpPr>
          <p:cNvPr id="363525" name="Rectangle 5"/>
          <p:cNvSpPr>
            <a:spLocks noChangeArrowheads="1"/>
          </p:cNvSpPr>
          <p:nvPr/>
        </p:nvSpPr>
        <p:spPr bwMode="auto">
          <a:xfrm flipH="1">
            <a:off x="2281238" y="228600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/>
            </a:r>
            <a:b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</a:br>
            <a:endParaRPr lang="en-US" sz="1800" b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1" grpId="0"/>
      <p:bldP spid="3072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chemeClr val="tx1"/>
                </a:solidFill>
              </a:rPr>
              <a:t>What Donors Told Me About the Traditional Approach</a:t>
            </a:r>
            <a:r>
              <a:rPr lang="en-US" sz="3200" smtClean="0">
                <a:solidFill>
                  <a:schemeClr val="bg2"/>
                </a:solidFill>
              </a:rPr>
              <a:t>  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2362200"/>
            <a:ext cx="7467600" cy="3657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If I want gift planning advice, I will get it from my financial planner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You don’t have the expertise, and you’re in a conflict of interest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</p:txBody>
      </p:sp>
      <p:sp>
        <p:nvSpPr>
          <p:cNvPr id="363525" name="Rectangle 5"/>
          <p:cNvSpPr>
            <a:spLocks noChangeArrowheads="1"/>
          </p:cNvSpPr>
          <p:nvPr/>
        </p:nvSpPr>
        <p:spPr bwMode="auto">
          <a:xfrm flipH="1">
            <a:off x="2281238" y="228600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/>
            </a:r>
            <a:b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</a:br>
            <a:endParaRPr lang="en-US" sz="1800" b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1" grpId="0"/>
      <p:bldP spid="3072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chemeClr val="tx1"/>
                </a:solidFill>
              </a:rPr>
              <a:t>More Legacy Commitments</a:t>
            </a:r>
            <a:r>
              <a:rPr lang="en-US" sz="3200" smtClean="0">
                <a:solidFill>
                  <a:schemeClr val="bg2"/>
                </a:solidFill>
              </a:rPr>
              <a:t>  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981200"/>
            <a:ext cx="7467600" cy="3657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   BC SPCA: legacy leads increased ten-fold when we switched from the </a:t>
            </a:r>
            <a:r>
              <a:rPr lang="en-US" sz="2800" i="1" smtClean="0"/>
              <a:t>Traditional </a:t>
            </a:r>
            <a:r>
              <a:rPr lang="en-US" sz="2800" smtClean="0"/>
              <a:t>to the </a:t>
            </a:r>
            <a:r>
              <a:rPr lang="en-US" sz="2800" i="1" smtClean="0"/>
              <a:t>Vision-Driven Approach</a:t>
            </a:r>
          </a:p>
          <a:p>
            <a:pPr lvl="1" eaLnBrk="1" hangingPunct="1"/>
            <a:r>
              <a:rPr lang="en-US" sz="2400" smtClean="0"/>
              <a:t>2,500 legacy commitments (est. $150 million)</a:t>
            </a:r>
          </a:p>
          <a:p>
            <a:pPr lvl="1" eaLnBrk="1" hangingPunct="1"/>
            <a:r>
              <a:rPr lang="en-US" sz="2400" smtClean="0"/>
              <a:t>5,000 legacy prospects (est. $300 million)</a:t>
            </a:r>
          </a:p>
          <a:p>
            <a:pPr lvl="1" eaLnBrk="1" hangingPunct="1"/>
            <a:r>
              <a:rPr lang="en-US" sz="2400" smtClean="0"/>
              <a:t>in 10 years annual legacy revenue increased from 700K to $7 million </a:t>
            </a:r>
          </a:p>
          <a:p>
            <a:pPr lvl="1" eaLnBrk="1" hangingPunct="1"/>
            <a:r>
              <a:rPr lang="en-US" sz="2400" smtClean="0"/>
              <a:t>legacy revenue is now a stable revenue source: over 60% of all donations </a:t>
            </a:r>
          </a:p>
          <a:p>
            <a:pPr eaLnBrk="1" hangingPunct="1"/>
            <a:endParaRPr lang="en-US" sz="2400" smtClean="0"/>
          </a:p>
          <a:p>
            <a:pPr eaLnBrk="1" hangingPunct="1">
              <a:buFontTx/>
              <a:buNone/>
            </a:pPr>
            <a:endParaRPr lang="en-US" sz="2800" smtClean="0"/>
          </a:p>
        </p:txBody>
      </p:sp>
      <p:sp>
        <p:nvSpPr>
          <p:cNvPr id="363525" name="Rectangle 5"/>
          <p:cNvSpPr>
            <a:spLocks noChangeArrowheads="1"/>
          </p:cNvSpPr>
          <p:nvPr/>
        </p:nvSpPr>
        <p:spPr bwMode="auto">
          <a:xfrm flipH="1">
            <a:off x="2281238" y="228600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/>
            </a:r>
            <a:b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</a:br>
            <a:endParaRPr lang="en-US" sz="1800" b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3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22" grpId="0"/>
      <p:bldP spid="3174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chemeClr val="tx1"/>
                </a:solidFill>
              </a:rPr>
              <a:t>More Legacy Commitments</a:t>
            </a:r>
            <a:r>
              <a:rPr lang="en-US" sz="3200" smtClean="0">
                <a:solidFill>
                  <a:schemeClr val="bg2"/>
                </a:solidFill>
              </a:rPr>
              <a:t>  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828800"/>
            <a:ext cx="74676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Seva Canada, a small charity with one fundraiser, adopted this approach about three years ago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Seva now gets more legacy commitments annually than some of the largest charities in the province     </a:t>
            </a:r>
          </a:p>
        </p:txBody>
      </p:sp>
      <p:sp>
        <p:nvSpPr>
          <p:cNvPr id="363525" name="Rectangle 5"/>
          <p:cNvSpPr>
            <a:spLocks noChangeArrowheads="1"/>
          </p:cNvSpPr>
          <p:nvPr/>
        </p:nvSpPr>
        <p:spPr bwMode="auto">
          <a:xfrm flipH="1">
            <a:off x="2281238" y="228600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/>
            </a:r>
            <a:b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</a:br>
            <a:endParaRPr lang="en-US" sz="1800" b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3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22" grpId="0"/>
      <p:bldP spid="3174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143000"/>
            <a:ext cx="8229600" cy="28194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sz="32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000" smtClean="0">
                <a:solidFill>
                  <a:schemeClr val="bg2"/>
                </a:solidFill>
              </a:rPr>
              <a:t> </a:t>
            </a:r>
            <a:r>
              <a:rPr lang="en-US" sz="3600" smtClean="0">
                <a:solidFill>
                  <a:schemeClr val="bg2"/>
                </a:solidFill>
              </a:rPr>
              <a:t/>
            </a:r>
            <a:br>
              <a:rPr lang="en-US" sz="3600" smtClean="0">
                <a:solidFill>
                  <a:schemeClr val="bg2"/>
                </a:solidFill>
              </a:rPr>
            </a:br>
            <a:r>
              <a:rPr lang="en-US" sz="3600" smtClean="0">
                <a:solidFill>
                  <a:schemeClr val="bg2"/>
                </a:solidFill>
              </a:rPr>
              <a:t> </a:t>
            </a:r>
            <a:r>
              <a:rPr lang="en-US" sz="4000" smtClean="0">
                <a:solidFill>
                  <a:schemeClr val="tx1"/>
                </a:solidFill>
              </a:rPr>
              <a:t>The Vision-Driven Approach</a:t>
            </a:r>
            <a:r>
              <a:rPr lang="en-US" sz="3600" smtClean="0">
                <a:solidFill>
                  <a:schemeClr val="tx1"/>
                </a:solidFill>
              </a:rPr>
              <a:t> </a:t>
            </a:r>
            <a:br>
              <a:rPr lang="en-US" sz="3600" smtClean="0">
                <a:solidFill>
                  <a:schemeClr val="tx1"/>
                </a:solidFill>
              </a:rPr>
            </a:br>
            <a:r>
              <a:rPr lang="en-US" sz="3600" i="1" smtClean="0">
                <a:solidFill>
                  <a:schemeClr val="tx1"/>
                </a:solidFill>
              </a:rPr>
              <a:t> </a:t>
            </a:r>
            <a:r>
              <a:rPr lang="en-US" sz="2800" i="1" smtClean="0">
                <a:solidFill>
                  <a:schemeClr val="tx1"/>
                </a:solidFill>
              </a:rPr>
              <a:t> evolution in legacy development and marketing</a:t>
            </a:r>
            <a:r>
              <a:rPr lang="en-US" sz="2800" smtClean="0">
                <a:solidFill>
                  <a:schemeClr val="tx1"/>
                </a:solidFill>
              </a:rPr>
              <a:t/>
            </a:r>
            <a:br>
              <a:rPr lang="en-US" sz="2800" smtClean="0">
                <a:solidFill>
                  <a:schemeClr val="tx1"/>
                </a:solidFill>
              </a:rPr>
            </a:br>
            <a:r>
              <a:rPr lang="en-US" sz="4000" smtClean="0">
                <a:solidFill>
                  <a:schemeClr val="tx1"/>
                </a:solidFill>
              </a:rPr>
              <a:t/>
            </a:r>
            <a:br>
              <a:rPr lang="en-US" sz="4000" smtClean="0">
                <a:solidFill>
                  <a:schemeClr val="tx1"/>
                </a:solidFill>
              </a:rPr>
            </a:br>
            <a:r>
              <a:rPr lang="en-US" sz="3200" smtClean="0">
                <a:solidFill>
                  <a:schemeClr val="tx1"/>
                </a:solidFill>
              </a:rPr>
              <a:t>Simon Trevelyan, </a:t>
            </a:r>
            <a:br>
              <a:rPr lang="en-US" sz="3200" smtClean="0">
                <a:solidFill>
                  <a:schemeClr val="tx1"/>
                </a:solidFill>
              </a:rPr>
            </a:br>
            <a:r>
              <a:rPr lang="en-US" sz="3200" smtClean="0">
                <a:solidFill>
                  <a:schemeClr val="tx1"/>
                </a:solidFill>
              </a:rPr>
              <a:t>President and Founder S.T. Legacy Group</a:t>
            </a:r>
          </a:p>
        </p:txBody>
      </p:sp>
      <p:sp>
        <p:nvSpPr>
          <p:cNvPr id="361476" name="Rectangle 4"/>
          <p:cNvSpPr>
            <a:spLocks noChangeArrowheads="1"/>
          </p:cNvSpPr>
          <p:nvPr/>
        </p:nvSpPr>
        <p:spPr bwMode="auto">
          <a:xfrm>
            <a:off x="914400" y="5029200"/>
            <a:ext cx="6934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8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> 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> </a:t>
            </a:r>
          </a:p>
          <a:p>
            <a:pPr algn="ctr" eaLnBrk="0" hangingPunct="0">
              <a:defRPr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  <a:ea typeface="ＭＳ Ｐゴシック" charset="0"/>
            </a:endParaRPr>
          </a:p>
        </p:txBody>
      </p:sp>
      <p:sp>
        <p:nvSpPr>
          <p:cNvPr id="361477" name="Rectangle 5"/>
          <p:cNvSpPr>
            <a:spLocks noChangeArrowheads="1"/>
          </p:cNvSpPr>
          <p:nvPr/>
        </p:nvSpPr>
        <p:spPr bwMode="auto">
          <a:xfrm flipH="1">
            <a:off x="2281238" y="228600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/>
            </a:r>
            <a:b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</a:br>
            <a:endParaRPr lang="en-US" sz="1800" b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chemeClr val="tx1"/>
                </a:solidFill>
              </a:rPr>
              <a:t>Personal Visits</a:t>
            </a:r>
            <a:br>
              <a:rPr lang="en-US" sz="4000" smtClean="0">
                <a:solidFill>
                  <a:schemeClr val="tx1"/>
                </a:solidFill>
              </a:rPr>
            </a:br>
            <a:r>
              <a:rPr lang="en-US" sz="3200" i="1" smtClean="0">
                <a:solidFill>
                  <a:schemeClr val="tx1"/>
                </a:solidFill>
              </a:rPr>
              <a:t>in most cases … not wanted or needed</a:t>
            </a:r>
            <a:r>
              <a:rPr lang="en-US" sz="3200" smtClean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981200"/>
            <a:ext cx="8229600" cy="3657600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sz="2400" smtClean="0"/>
              <a:t>SPCA staff visited less than 3% of legacy leads or expectants </a:t>
            </a:r>
          </a:p>
          <a:p>
            <a:pPr lvl="1" eaLnBrk="1" hangingPunct="1">
              <a:buFontTx/>
              <a:buNone/>
            </a:pPr>
            <a:endParaRPr lang="en-US" sz="2400" smtClean="0"/>
          </a:p>
          <a:p>
            <a:pPr lvl="1" eaLnBrk="1" hangingPunct="1">
              <a:buFontTx/>
              <a:buNone/>
            </a:pPr>
            <a:r>
              <a:rPr lang="en-US" sz="2400" smtClean="0"/>
              <a:t>However, donor follow-up and stewardship was exceptional</a:t>
            </a:r>
          </a:p>
          <a:p>
            <a:pPr lvl="1" eaLnBrk="1" hangingPunct="1">
              <a:buFontTx/>
              <a:buNone/>
            </a:pPr>
            <a:endParaRPr lang="en-US" sz="2400" smtClean="0"/>
          </a:p>
          <a:p>
            <a:pPr lvl="1" eaLnBrk="1" hangingPunct="1">
              <a:buFontTx/>
              <a:buNone/>
            </a:pPr>
            <a:r>
              <a:rPr lang="en-US" sz="2400" smtClean="0"/>
              <a:t>In a few circumstances visits were essential</a:t>
            </a:r>
          </a:p>
          <a:p>
            <a:pPr lvl="1" eaLnBrk="1" hangingPunct="1">
              <a:buFontTx/>
              <a:buNone/>
            </a:pPr>
            <a:r>
              <a:rPr lang="en-US" sz="2400" smtClean="0"/>
              <a:t> </a:t>
            </a:r>
          </a:p>
          <a:p>
            <a:pPr lvl="1" eaLnBrk="1" hangingPunct="1">
              <a:buFontTx/>
              <a:buNone/>
            </a:pPr>
            <a:r>
              <a:rPr lang="en-US" sz="2400" smtClean="0"/>
              <a:t>We didn’t waste time on donor visits – they weren’t cost effective </a:t>
            </a:r>
          </a:p>
        </p:txBody>
      </p:sp>
      <p:sp>
        <p:nvSpPr>
          <p:cNvPr id="363525" name="Rectangle 5"/>
          <p:cNvSpPr>
            <a:spLocks noChangeArrowheads="1"/>
          </p:cNvSpPr>
          <p:nvPr/>
        </p:nvSpPr>
        <p:spPr bwMode="auto">
          <a:xfrm flipH="1">
            <a:off x="2281238" y="228600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/>
            </a:r>
            <a:b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</a:br>
            <a:endParaRPr lang="en-US" sz="1800" b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3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17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17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22" grpId="0"/>
      <p:bldP spid="31748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chemeClr val="tx1"/>
                </a:solidFill>
              </a:rPr>
              <a:t>Personal Visits</a:t>
            </a:r>
            <a:br>
              <a:rPr lang="en-US" sz="4000" smtClean="0">
                <a:solidFill>
                  <a:schemeClr val="tx1"/>
                </a:solidFill>
              </a:rPr>
            </a:br>
            <a:r>
              <a:rPr lang="en-US" sz="3600" i="1" smtClean="0">
                <a:solidFill>
                  <a:schemeClr val="tx1"/>
                </a:solidFill>
              </a:rPr>
              <a:t>the worst venue to ask for a legacy gift</a:t>
            </a:r>
            <a:endParaRPr lang="en-US" sz="3600" smtClean="0">
              <a:solidFill>
                <a:schemeClr val="bg2"/>
              </a:solidFill>
            </a:endParaRP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286000"/>
            <a:ext cx="8229600" cy="3657600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sz="2400" smtClean="0"/>
              <a:t>Major gift solicitation </a:t>
            </a:r>
            <a:r>
              <a:rPr lang="en-US" sz="2400" b="1" smtClean="0"/>
              <a:t>absolutely does</a:t>
            </a:r>
            <a:r>
              <a:rPr lang="en-US" sz="2400" smtClean="0"/>
              <a:t> require a personal visits</a:t>
            </a:r>
          </a:p>
          <a:p>
            <a:pPr lvl="1" eaLnBrk="1" hangingPunct="1">
              <a:buFontTx/>
              <a:buNone/>
            </a:pPr>
            <a:endParaRPr lang="en-US" sz="2400" smtClean="0"/>
          </a:p>
          <a:p>
            <a:pPr lvl="1" eaLnBrk="1" hangingPunct="1">
              <a:buFontTx/>
              <a:buNone/>
            </a:pPr>
            <a:r>
              <a:rPr lang="en-US" sz="2400" smtClean="0"/>
              <a:t>Legacy gift solicitation is usually </a:t>
            </a:r>
            <a:r>
              <a:rPr lang="en-US" sz="2400" b="1" smtClean="0"/>
              <a:t>a disaster face-to-face</a:t>
            </a:r>
            <a:r>
              <a:rPr lang="en-US" sz="2400" smtClean="0"/>
              <a:t> </a:t>
            </a:r>
          </a:p>
          <a:p>
            <a:pPr lvl="1" eaLnBrk="1" hangingPunct="1">
              <a:buFontTx/>
              <a:buNone/>
            </a:pPr>
            <a:endParaRPr lang="en-US" sz="2400" smtClean="0"/>
          </a:p>
          <a:p>
            <a:pPr lvl="1" eaLnBrk="1" hangingPunct="1">
              <a:buFontTx/>
              <a:buNone/>
            </a:pPr>
            <a:r>
              <a:rPr lang="en-US" sz="2400" smtClean="0"/>
              <a:t>People need time and privacy to make a legacy gift decision   </a:t>
            </a:r>
          </a:p>
          <a:p>
            <a:pPr lvl="1" eaLnBrk="1" hangingPunct="1">
              <a:buFontTx/>
              <a:buNone/>
            </a:pPr>
            <a:r>
              <a:rPr lang="en-US" sz="2400" smtClean="0"/>
              <a:t> </a:t>
            </a:r>
          </a:p>
        </p:txBody>
      </p:sp>
      <p:sp>
        <p:nvSpPr>
          <p:cNvPr id="363525" name="Rectangle 5"/>
          <p:cNvSpPr>
            <a:spLocks noChangeArrowheads="1"/>
          </p:cNvSpPr>
          <p:nvPr/>
        </p:nvSpPr>
        <p:spPr bwMode="auto">
          <a:xfrm flipH="1">
            <a:off x="2281238" y="228600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/>
            </a:r>
            <a:b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</a:br>
            <a:endParaRPr lang="en-US" sz="1800" b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3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17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22" grpId="0"/>
      <p:bldP spid="31748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chemeClr val="tx1"/>
                </a:solidFill>
              </a:rPr>
              <a:t> </a:t>
            </a:r>
            <a:r>
              <a:rPr lang="en-US" sz="4000" smtClean="0">
                <a:solidFill>
                  <a:schemeClr val="tx1"/>
                </a:solidFill>
              </a:rPr>
              <a:t>Myths About Legacy Giving</a:t>
            </a:r>
            <a:endParaRPr lang="en-US" sz="4000" smtClean="0">
              <a:solidFill>
                <a:schemeClr val="bg2"/>
              </a:solidFill>
            </a:endParaRPr>
          </a:p>
        </p:txBody>
      </p:sp>
      <p:sp>
        <p:nvSpPr>
          <p:cNvPr id="59394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staff need a lot of technical expertise about planned giving vehicles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you have to meet donors face-to-face to secure legacy gifts or large legacy gifts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most donors are too poor to leave a legacy gift</a:t>
            </a:r>
          </a:p>
          <a:p>
            <a:pPr eaLnBrk="1" hangingPunct="1">
              <a:lnSpc>
                <a:spcPct val="90000"/>
              </a:lnSpc>
            </a:pPr>
            <a:endParaRPr lang="en-US" sz="1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it will be too time-consuming to run a legacy program</a:t>
            </a:r>
          </a:p>
        </p:txBody>
      </p:sp>
      <p:sp>
        <p:nvSpPr>
          <p:cNvPr id="361476" name="Rectangle 4"/>
          <p:cNvSpPr>
            <a:spLocks noChangeArrowheads="1"/>
          </p:cNvSpPr>
          <p:nvPr/>
        </p:nvSpPr>
        <p:spPr bwMode="auto">
          <a:xfrm>
            <a:off x="914400" y="5029200"/>
            <a:ext cx="6934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8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> 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> </a:t>
            </a:r>
          </a:p>
          <a:p>
            <a:pPr algn="ctr" eaLnBrk="0" hangingPunct="0">
              <a:defRPr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  <a:ea typeface="ＭＳ Ｐゴシック" charset="0"/>
            </a:endParaRPr>
          </a:p>
        </p:txBody>
      </p:sp>
      <p:sp>
        <p:nvSpPr>
          <p:cNvPr id="361477" name="Rectangle 5"/>
          <p:cNvSpPr>
            <a:spLocks noChangeArrowheads="1"/>
          </p:cNvSpPr>
          <p:nvPr/>
        </p:nvSpPr>
        <p:spPr bwMode="auto">
          <a:xfrm flipH="1">
            <a:off x="533400" y="228600"/>
            <a:ext cx="815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/>
            </a:r>
            <a:b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</a:br>
            <a:endParaRPr lang="en-US" sz="1800" b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76400" y="1752600"/>
            <a:ext cx="5486400" cy="222885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sz="2800" smtClean="0">
              <a:solidFill>
                <a:schemeClr val="bg2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3600" smtClean="0"/>
              <a:t>Is Legacy Giving Appropriate for Your Organization?</a:t>
            </a:r>
          </a:p>
          <a:p>
            <a:pPr algn="ctr" eaLnBrk="1" hangingPunct="1">
              <a:buFontTx/>
              <a:buNone/>
            </a:pPr>
            <a:endParaRPr lang="en-US" sz="2800" i="1" smtClean="0"/>
          </a:p>
          <a:p>
            <a:pPr algn="ctr" eaLnBrk="1" hangingPunct="1"/>
            <a:endParaRPr lang="en-US" sz="28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639763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chemeClr val="tx1"/>
                </a:solidFill>
              </a:rPr>
              <a:t>Are you ready for a Legacy Program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524000"/>
            <a:ext cx="8229600" cy="4267200"/>
          </a:xfrm>
        </p:spPr>
        <p:txBody>
          <a:bodyPr/>
          <a:lstStyle/>
          <a:p>
            <a:pPr marL="952500" indent="-609600" eaLnBrk="1" hangingPunct="1">
              <a:lnSpc>
                <a:spcPct val="90000"/>
              </a:lnSpc>
              <a:spcAft>
                <a:spcPts val="100"/>
              </a:spcAft>
              <a:buFontTx/>
              <a:buNone/>
            </a:pPr>
            <a:r>
              <a:rPr lang="en-US" sz="2800" smtClean="0"/>
              <a:t>If the answers to all of these questions are yes, then you are ready for a legacy program.</a:t>
            </a:r>
          </a:p>
          <a:p>
            <a:pPr marL="952500" indent="-609600" eaLnBrk="1" hangingPunct="1">
              <a:lnSpc>
                <a:spcPct val="90000"/>
              </a:lnSpc>
              <a:spcAft>
                <a:spcPts val="100"/>
              </a:spcAft>
              <a:buFontTx/>
              <a:buNone/>
            </a:pPr>
            <a:endParaRPr lang="en-US" sz="2800" smtClean="0"/>
          </a:p>
          <a:p>
            <a:pPr marL="952500" indent="-609600" eaLnBrk="1" hangingPunct="1">
              <a:lnSpc>
                <a:spcPct val="90000"/>
              </a:lnSpc>
              <a:spcAft>
                <a:spcPts val="100"/>
              </a:spcAft>
              <a:buFontTx/>
              <a:buAutoNum type="arabicPeriod"/>
            </a:pPr>
            <a:r>
              <a:rPr lang="en-US" sz="2000" smtClean="0"/>
              <a:t>Will your organization be in existence in 50 years from now?</a:t>
            </a:r>
          </a:p>
          <a:p>
            <a:pPr marL="952500" indent="-609600" eaLnBrk="1" hangingPunct="1">
              <a:lnSpc>
                <a:spcPct val="90000"/>
              </a:lnSpc>
              <a:spcAft>
                <a:spcPts val="100"/>
              </a:spcAft>
              <a:buFontTx/>
              <a:buAutoNum type="arabicPeriod"/>
            </a:pPr>
            <a:r>
              <a:rPr lang="en-US" altLang="ja-JP" sz="2000" smtClean="0">
                <a:ea typeface="MS PGothic" pitchFamily="34" charset="-128"/>
              </a:rPr>
              <a:t>Is your organization meeting a vital need in the community?</a:t>
            </a:r>
          </a:p>
          <a:p>
            <a:pPr marL="952500" indent="-609600" eaLnBrk="1" hangingPunct="1">
              <a:lnSpc>
                <a:spcPct val="90000"/>
              </a:lnSpc>
              <a:spcAft>
                <a:spcPts val="100"/>
              </a:spcAft>
              <a:buFontTx/>
              <a:buAutoNum type="arabicPeriod"/>
            </a:pPr>
            <a:r>
              <a:rPr lang="en-US" altLang="ja-JP" sz="2000" smtClean="0">
                <a:ea typeface="MS PGothic" pitchFamily="34" charset="-128"/>
              </a:rPr>
              <a:t>Will future generations need the services you provide? </a:t>
            </a:r>
          </a:p>
          <a:p>
            <a:pPr marL="952500" indent="-609600" eaLnBrk="1" hangingPunct="1">
              <a:lnSpc>
                <a:spcPct val="90000"/>
              </a:lnSpc>
              <a:spcAft>
                <a:spcPts val="100"/>
              </a:spcAft>
              <a:buFontTx/>
              <a:buAutoNum type="arabicPeriod"/>
            </a:pPr>
            <a:r>
              <a:rPr lang="en-US" altLang="ja-JP" sz="2000" smtClean="0">
                <a:ea typeface="MS PGothic" pitchFamily="34" charset="-128"/>
              </a:rPr>
              <a:t>Do you have committed donors or stakeholders? </a:t>
            </a:r>
          </a:p>
          <a:p>
            <a:pPr marL="952500" indent="-609600" eaLnBrk="1" hangingPunct="1">
              <a:lnSpc>
                <a:spcPct val="90000"/>
              </a:lnSpc>
              <a:spcAft>
                <a:spcPts val="100"/>
              </a:spcAft>
              <a:buFontTx/>
              <a:buAutoNum type="arabicPeriod"/>
            </a:pPr>
            <a:r>
              <a:rPr lang="en-US" altLang="ja-JP" sz="2000" smtClean="0">
                <a:ea typeface="MS PGothic" pitchFamily="34" charset="-128"/>
              </a:rPr>
              <a:t>Is the leadership of your organization respected and are you fiscally responsible? </a:t>
            </a:r>
          </a:p>
          <a:p>
            <a:pPr marL="952500" indent="-609600" eaLnBrk="1" hangingPunct="1">
              <a:lnSpc>
                <a:spcPct val="90000"/>
              </a:lnSpc>
              <a:spcAft>
                <a:spcPts val="100"/>
              </a:spcAft>
              <a:buFontTx/>
              <a:buAutoNum type="arabicPeriod"/>
            </a:pPr>
            <a:r>
              <a:rPr lang="en-US" altLang="ja-JP" sz="2000" smtClean="0">
                <a:ea typeface="MS PGothic" pitchFamily="34" charset="-128"/>
              </a:rPr>
              <a:t>Do you have staff that can dedicate a minimum of 5% of their time to legacy giving? </a:t>
            </a:r>
            <a:endParaRPr lang="en-US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5" grpId="0"/>
      <p:bldP spid="3686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92275" y="2152650"/>
            <a:ext cx="5486400" cy="22288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smtClean="0"/>
              <a:t>Is Legacy Giving Worth the Investment?</a:t>
            </a:r>
            <a:r>
              <a:rPr lang="en-US" sz="2800" smtClean="0">
                <a:solidFill>
                  <a:schemeClr val="bg2"/>
                </a:solidFill>
              </a:rPr>
              <a:t> </a:t>
            </a:r>
          </a:p>
          <a:p>
            <a:pPr algn="ctr" eaLnBrk="1" hangingPunct="1">
              <a:buFontTx/>
              <a:buNone/>
            </a:pPr>
            <a:endParaRPr lang="en-US" sz="2800" i="1" smtClean="0">
              <a:solidFill>
                <a:schemeClr val="bg2"/>
              </a:solidFill>
            </a:endParaRPr>
          </a:p>
          <a:p>
            <a:pPr algn="ctr" eaLnBrk="1" hangingPunct="1"/>
            <a:endParaRPr lang="en-US" sz="28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9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639763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chemeClr val="tx1"/>
                </a:solidFill>
              </a:rPr>
              <a:t>Is it Worth the Investment?</a:t>
            </a:r>
            <a:r>
              <a:rPr lang="en-US" sz="3600" smtClean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524000"/>
            <a:ext cx="8229600" cy="4267200"/>
          </a:xfrm>
        </p:spPr>
        <p:txBody>
          <a:bodyPr/>
          <a:lstStyle/>
          <a:p>
            <a:pPr indent="0" eaLnBrk="1" hangingPunct="1">
              <a:spcAft>
                <a:spcPts val="100"/>
              </a:spcAft>
              <a:buFontTx/>
              <a:buNone/>
            </a:pPr>
            <a:r>
              <a:rPr lang="en-US" sz="2800" smtClean="0"/>
              <a:t>Over the next 40 years, the largest inter-generational transfer of wealth in history will occur and charities that engage their donors in legacy giving will share  in this wealth.</a:t>
            </a:r>
          </a:p>
          <a:p>
            <a:pPr indent="0" eaLnBrk="1" hangingPunct="1">
              <a:spcAft>
                <a:spcPts val="100"/>
              </a:spcAft>
              <a:buFontTx/>
              <a:buNone/>
            </a:pPr>
            <a:endParaRPr lang="en-US" sz="2800" smtClean="0"/>
          </a:p>
          <a:p>
            <a:pPr indent="0" eaLnBrk="1" hangingPunct="1">
              <a:spcAft>
                <a:spcPts val="100"/>
              </a:spcAft>
              <a:buFontTx/>
              <a:buNone/>
            </a:pPr>
            <a:r>
              <a:rPr lang="en-US" sz="2800" smtClean="0"/>
              <a:t>Legacy Giving </a:t>
            </a:r>
          </a:p>
          <a:p>
            <a:pPr indent="0" eaLnBrk="1" hangingPunct="1">
              <a:spcAft>
                <a:spcPts val="100"/>
              </a:spcAft>
            </a:pPr>
            <a:r>
              <a:rPr lang="en-US" sz="2800" smtClean="0"/>
              <a:t>   </a:t>
            </a:r>
            <a:r>
              <a:rPr lang="en-US" sz="2400" smtClean="0"/>
              <a:t>Can give charities financial stability </a:t>
            </a:r>
          </a:p>
          <a:p>
            <a:pPr indent="0" eaLnBrk="1" hangingPunct="1"/>
            <a:r>
              <a:rPr lang="en-US" sz="2400" smtClean="0"/>
              <a:t>    Up to 37% of charitable donors will consider a bequest</a:t>
            </a:r>
          </a:p>
          <a:p>
            <a:pPr indent="0" eaLnBrk="1" hangingPunct="1"/>
            <a:r>
              <a:rPr lang="en-US" sz="2400" smtClean="0"/>
              <a:t>    The average charitable bequest in BC: 50K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09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1" grpId="0"/>
      <p:bldP spid="40962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639763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chemeClr val="tx1"/>
                </a:solidFill>
              </a:rPr>
              <a:t>Worth the Investment</a:t>
            </a:r>
            <a:r>
              <a:rPr lang="en-US" sz="3600" smtClean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69634" name="TextBox 1"/>
          <p:cNvSpPr txBox="1">
            <a:spLocks noChangeArrowheads="1"/>
          </p:cNvSpPr>
          <p:nvPr/>
        </p:nvSpPr>
        <p:spPr bwMode="auto">
          <a:xfrm>
            <a:off x="381000" y="1600200"/>
            <a:ext cx="8077200" cy="372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endParaRPr lang="en-US" sz="2000" b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</a:pPr>
            <a:r>
              <a:rPr lang="en-US" b="0">
                <a:latin typeface="Times New Roman" pitchFamily="18" charset="0"/>
              </a:rPr>
              <a:t>Future estimated revenue if a charity converted 5% of its donors to a legacy commitment</a:t>
            </a:r>
          </a:p>
          <a:p>
            <a:pPr>
              <a:lnSpc>
                <a:spcPct val="80000"/>
              </a:lnSpc>
            </a:pPr>
            <a:endParaRPr lang="en-US" b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2000" b="0">
                <a:latin typeface="Times New Roman" pitchFamily="18" charset="0"/>
              </a:rPr>
              <a:t>    </a:t>
            </a:r>
            <a:r>
              <a:rPr lang="en-US" sz="2400" b="0">
                <a:latin typeface="Times New Roman" pitchFamily="18" charset="0"/>
              </a:rPr>
              <a:t># of donors		Legacy 			Future est.</a:t>
            </a:r>
          </a:p>
          <a:p>
            <a:pPr>
              <a:lnSpc>
                <a:spcPct val="80000"/>
              </a:lnSpc>
            </a:pPr>
            <a:r>
              <a:rPr lang="en-US" sz="2400" b="0">
                <a:latin typeface="Times New Roman" pitchFamily="18" charset="0"/>
              </a:rPr>
              <a:t>			commitments		  	revenue*</a:t>
            </a:r>
          </a:p>
          <a:p>
            <a:pPr>
              <a:lnSpc>
                <a:spcPct val="80000"/>
              </a:lnSpc>
            </a:pPr>
            <a:r>
              <a:rPr lang="en-US" sz="2400" b="0">
                <a:latin typeface="Times New Roman" pitchFamily="18" charset="0"/>
              </a:rPr>
              <a:t>   2,000 donors 	100			            $5 million</a:t>
            </a:r>
          </a:p>
          <a:p>
            <a:pPr>
              <a:lnSpc>
                <a:spcPct val="80000"/>
              </a:lnSpc>
            </a:pPr>
            <a:r>
              <a:rPr lang="en-US" sz="2400" b="0">
                <a:latin typeface="Times New Roman" pitchFamily="18" charset="0"/>
              </a:rPr>
              <a:t>   4,000 donors		200			            $10 million</a:t>
            </a:r>
          </a:p>
          <a:p>
            <a:pPr>
              <a:lnSpc>
                <a:spcPct val="80000"/>
              </a:lnSpc>
            </a:pPr>
            <a:r>
              <a:rPr lang="en-US" sz="2400" b="0">
                <a:latin typeface="Times New Roman" pitchFamily="18" charset="0"/>
              </a:rPr>
              <a:t>   8,000 donors		400			            $20 million</a:t>
            </a:r>
          </a:p>
          <a:p>
            <a:pPr>
              <a:lnSpc>
                <a:spcPct val="80000"/>
              </a:lnSpc>
            </a:pPr>
            <a:endParaRPr lang="en-US" sz="2000" b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2400" b="0">
                <a:latin typeface="Times New Roman" pitchFamily="18" charset="0"/>
              </a:rPr>
              <a:t> * Assumes the average bequest is $50,000</a:t>
            </a:r>
          </a:p>
          <a:p>
            <a:pPr eaLnBrk="0" hangingPunct="0"/>
            <a:endParaRPr lang="en-US" sz="2400" b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92275" y="2152650"/>
            <a:ext cx="5486400" cy="22288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smtClean="0"/>
              <a:t>Are You Too Late? </a:t>
            </a:r>
          </a:p>
          <a:p>
            <a:pPr algn="ctr" eaLnBrk="1" hangingPunct="1"/>
            <a:endParaRPr lang="en-US" sz="3600" i="1" smtClean="0"/>
          </a:p>
          <a:p>
            <a:pPr algn="ctr" eaLnBrk="1" hangingPunct="1"/>
            <a:endParaRPr 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5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884238"/>
            <a:ext cx="7772400" cy="639762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chemeClr val="tx1"/>
                </a:solidFill>
              </a:rPr>
              <a:t>The legacy field is wide open</a:t>
            </a:r>
            <a:br>
              <a:rPr lang="en-US" sz="4000" smtClean="0">
                <a:solidFill>
                  <a:schemeClr val="tx1"/>
                </a:solidFill>
              </a:rPr>
            </a:br>
            <a:endParaRPr lang="en-US" sz="3600" smtClean="0">
              <a:solidFill>
                <a:schemeClr val="tx1"/>
              </a:solidFill>
            </a:endParaRP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524000"/>
            <a:ext cx="8229600" cy="4267200"/>
          </a:xfrm>
        </p:spPr>
        <p:txBody>
          <a:bodyPr/>
          <a:lstStyle/>
          <a:p>
            <a:pPr indent="-17463" eaLnBrk="1" hangingPunct="1">
              <a:lnSpc>
                <a:spcPct val="90000"/>
              </a:lnSpc>
              <a:spcBef>
                <a:spcPts val="163"/>
              </a:spcBef>
              <a:spcAft>
                <a:spcPts val="100"/>
              </a:spcAft>
            </a:pPr>
            <a:endParaRPr lang="en-US" sz="2000" smtClean="0">
              <a:solidFill>
                <a:schemeClr val="bg2"/>
              </a:solidFill>
            </a:endParaRPr>
          </a:p>
          <a:p>
            <a:pPr indent="-17463" eaLnBrk="1" hangingPunct="1">
              <a:lnSpc>
                <a:spcPct val="90000"/>
              </a:lnSpc>
              <a:spcBef>
                <a:spcPts val="163"/>
              </a:spcBef>
              <a:spcAft>
                <a:spcPts val="100"/>
              </a:spcAft>
              <a:buFontTx/>
              <a:buNone/>
            </a:pPr>
            <a:r>
              <a:rPr lang="en-US" sz="2800" smtClean="0"/>
              <a:t>Most charities engage fewer than 0.5% of their donors in legacy giving because they use the traditional approach</a:t>
            </a:r>
          </a:p>
          <a:p>
            <a:pPr indent="-17463" eaLnBrk="1" hangingPunct="1">
              <a:lnSpc>
                <a:spcPct val="90000"/>
              </a:lnSpc>
              <a:spcBef>
                <a:spcPts val="163"/>
              </a:spcBef>
              <a:spcAft>
                <a:spcPts val="100"/>
              </a:spcAft>
            </a:pPr>
            <a:endParaRPr lang="en-US" sz="2800" smtClean="0"/>
          </a:p>
          <a:p>
            <a:pPr indent="-17463" eaLnBrk="1" hangingPunct="1">
              <a:lnSpc>
                <a:spcPct val="90000"/>
              </a:lnSpc>
              <a:spcBef>
                <a:spcPts val="163"/>
              </a:spcBef>
              <a:spcAft>
                <a:spcPts val="100"/>
              </a:spcAft>
              <a:buFontTx/>
              <a:buNone/>
            </a:pPr>
            <a:r>
              <a:rPr lang="en-US" sz="2800" smtClean="0"/>
              <a:t>A majority of donors say they have not been asked for legacy gifts by the charities they support </a:t>
            </a:r>
          </a:p>
          <a:p>
            <a:pPr indent="-17463" eaLnBrk="1" hangingPunct="1">
              <a:lnSpc>
                <a:spcPct val="90000"/>
              </a:lnSpc>
              <a:spcBef>
                <a:spcPts val="163"/>
              </a:spcBef>
              <a:spcAft>
                <a:spcPts val="100"/>
              </a:spcAft>
            </a:pPr>
            <a:endParaRPr lang="en-US" sz="2800" smtClean="0"/>
          </a:p>
          <a:p>
            <a:pPr indent="-17463" eaLnBrk="1" hangingPunct="1">
              <a:lnSpc>
                <a:spcPct val="90000"/>
              </a:lnSpc>
              <a:spcBef>
                <a:spcPts val="163"/>
              </a:spcBef>
              <a:spcAft>
                <a:spcPts val="100"/>
              </a:spcAft>
              <a:buFontTx/>
              <a:buNone/>
            </a:pPr>
            <a:r>
              <a:rPr lang="en-US" sz="2800" smtClean="0"/>
              <a:t>Legacy giving remains vastly under-exploited because charities don’t know how to market legacy gifts and ask appropriately</a:t>
            </a:r>
          </a:p>
          <a:p>
            <a:pPr indent="-17463" eaLnBrk="1" hangingPunct="1">
              <a:lnSpc>
                <a:spcPct val="90000"/>
              </a:lnSpc>
              <a:spcBef>
                <a:spcPts val="163"/>
              </a:spcBef>
              <a:spcAft>
                <a:spcPts val="100"/>
              </a:spcAft>
            </a:pPr>
            <a:endParaRPr 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7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7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7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7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5" grpId="0"/>
      <p:bldP spid="4710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Forward thinking</a:t>
            </a:r>
          </a:p>
        </p:txBody>
      </p:sp>
      <p:sp>
        <p:nvSpPr>
          <p:cNvPr id="2048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  </a:t>
            </a:r>
            <a:r>
              <a:rPr lang="en-US" sz="2800" smtClean="0"/>
              <a:t>S.T. Legacy Group is Vancouver-based consulting company that helps charities to implement and develop effective legacy programs</a:t>
            </a:r>
            <a:br>
              <a:rPr lang="en-US" sz="2800" smtClean="0"/>
            </a:br>
            <a:r>
              <a:rPr lang="en-US" sz="2800" smtClean="0"/>
              <a:t/>
            </a:r>
            <a:br>
              <a:rPr lang="en-US" sz="2800" smtClean="0"/>
            </a:b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92275" y="2152650"/>
            <a:ext cx="5486400" cy="22288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4000" smtClean="0"/>
              <a:t>Strategic Plan</a:t>
            </a:r>
            <a:r>
              <a:rPr lang="en-US" sz="2800" smtClean="0"/>
              <a:t>  </a:t>
            </a:r>
          </a:p>
          <a:p>
            <a:pPr algn="ctr" eaLnBrk="1" hangingPunct="1">
              <a:buFontTx/>
              <a:buNone/>
            </a:pPr>
            <a:endParaRPr lang="en-US" sz="2800" i="1" smtClean="0"/>
          </a:p>
          <a:p>
            <a:pPr algn="ctr" eaLnBrk="1" hangingPunct="1"/>
            <a:endParaRPr 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5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778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5562600"/>
          </a:xfrm>
        </p:spPr>
        <p:txBody>
          <a:bodyPr/>
          <a:lstStyle/>
          <a:p>
            <a:r>
              <a:rPr lang="en-US" smtClean="0"/>
              <a:t>What are you selling</a:t>
            </a:r>
          </a:p>
          <a:p>
            <a:r>
              <a:rPr lang="en-US" smtClean="0"/>
              <a:t>To whom are you selling </a:t>
            </a:r>
          </a:p>
          <a:p>
            <a:r>
              <a:rPr lang="en-US" smtClean="0"/>
              <a:t>How will you market what you are selling</a:t>
            </a:r>
          </a:p>
          <a:p>
            <a:r>
              <a:rPr lang="en-US" smtClean="0"/>
              <a:t>How will you treat people who want what you have to offer</a:t>
            </a:r>
          </a:p>
          <a:p>
            <a:r>
              <a:rPr lang="en-US" smtClean="0"/>
              <a:t>What are your long-term and annual goals</a:t>
            </a:r>
          </a:p>
          <a:p>
            <a:r>
              <a:rPr lang="en-US" smtClean="0"/>
              <a:t>How will you measure success</a:t>
            </a:r>
          </a:p>
          <a:p>
            <a:r>
              <a:rPr lang="en-US" smtClean="0"/>
              <a:t>How will you report to decision-makers</a:t>
            </a:r>
          </a:p>
          <a:p>
            <a:r>
              <a:rPr lang="en-US" smtClean="0"/>
              <a:t>How will you invest to maximize returns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What are you selling </a:t>
            </a:r>
          </a:p>
        </p:txBody>
      </p:sp>
      <p:sp>
        <p:nvSpPr>
          <p:cNvPr id="79874" name="Rectangle 4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800" smtClean="0"/>
              <a:t>How legacy gifts can be made?</a:t>
            </a:r>
          </a:p>
          <a:p>
            <a:r>
              <a:rPr lang="en-US" sz="2800" smtClean="0"/>
              <a:t>How donors can support your vision?</a:t>
            </a:r>
            <a:r>
              <a:rPr lang="en-US" smtClean="0"/>
              <a:t> </a:t>
            </a:r>
          </a:p>
          <a:p>
            <a:pPr>
              <a:buFontTx/>
              <a:buNone/>
            </a:pPr>
            <a:endParaRPr lang="en-US" sz="2800" smtClean="0"/>
          </a:p>
          <a:p>
            <a:pPr>
              <a:buFontTx/>
              <a:buNone/>
            </a:pPr>
            <a:r>
              <a:rPr lang="en-US" sz="2800" smtClean="0"/>
              <a:t>If 50%, or more, of the information you send to donors is the former, then you are selling how to make gifts .. and your program will underperform  </a:t>
            </a:r>
          </a:p>
          <a:p>
            <a:pPr>
              <a:buFontTx/>
              <a:buNone/>
            </a:pPr>
            <a:endParaRPr 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are you selling?</a:t>
            </a:r>
          </a:p>
        </p:txBody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smtClean="0"/>
              <a:t>Do you think your donors are inspired by the mechanics of making a gift?</a:t>
            </a:r>
          </a:p>
          <a:p>
            <a:pPr>
              <a:buFontTx/>
              <a:buNone/>
            </a:pPr>
            <a:endParaRPr lang="en-US" sz="2800" smtClean="0"/>
          </a:p>
          <a:p>
            <a:pPr>
              <a:buFontTx/>
              <a:buNone/>
            </a:pPr>
            <a:r>
              <a:rPr lang="en-US" sz="2800" smtClean="0"/>
              <a:t>Or are they inspired by your vision and the legacy they will leave?</a:t>
            </a:r>
            <a:r>
              <a:rPr lang="en-US" smtClean="0"/>
              <a:t>   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chemeClr val="tx1"/>
                </a:solidFill>
              </a:rPr>
              <a:t>Target Markets</a:t>
            </a:r>
          </a:p>
        </p:txBody>
      </p:sp>
      <p:sp>
        <p:nvSpPr>
          <p:cNvPr id="839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00200"/>
            <a:ext cx="76962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Groups mostly likely to respond to your messages: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People who already give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People who give regularly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People who have been impacted by your mission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Individuals in the 45+ age groups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u="sng" smtClean="0"/>
              <a:t>People without children or grand-children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z="4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chemeClr val="tx1"/>
                </a:solidFill>
              </a:rPr>
              <a:t>Key Messages</a:t>
            </a:r>
          </a:p>
        </p:txBody>
      </p:sp>
      <p:sp>
        <p:nvSpPr>
          <p:cNvPr id="8601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00200"/>
            <a:ext cx="7696200" cy="4648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    Develop key messages that remain consistent in all marketing and communications</a:t>
            </a:r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>
              <a:buFontTx/>
              <a:buNone/>
            </a:pPr>
            <a:r>
              <a:rPr lang="en-US" sz="2800" smtClean="0"/>
              <a:t>	Example of one key message:</a:t>
            </a:r>
          </a:p>
          <a:p>
            <a:pPr eaLnBrk="1" hangingPunct="1">
              <a:buFontTx/>
              <a:buNone/>
            </a:pPr>
            <a:r>
              <a:rPr lang="en-US" sz="2800" smtClean="0"/>
              <a:t>	</a:t>
            </a:r>
            <a:r>
              <a:rPr lang="en-US" sz="2800" i="1" smtClean="0"/>
              <a:t>After you have provided for your loved ones, you can help the world’s most vulnerable people build health and self-reliance with a gift to ABC Foundation in your Will.</a:t>
            </a:r>
          </a:p>
          <a:p>
            <a:pPr eaLnBrk="1" hangingPunct="1">
              <a:buFontTx/>
              <a:buNone/>
            </a:pPr>
            <a:r>
              <a:rPr lang="en-US" sz="2800" i="1" smtClean="0"/>
              <a:t>\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2286000"/>
            <a:ext cx="8229600" cy="10033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>
                <a:solidFill>
                  <a:schemeClr val="tx1"/>
                </a:solidFill>
              </a:rPr>
              <a:t>Legacy Program Branding</a:t>
            </a: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chemeClr val="tx1"/>
                </a:solidFill>
              </a:rPr>
              <a:t>Effective Legacy Branding</a:t>
            </a:r>
          </a:p>
        </p:txBody>
      </p:sp>
      <p:sp>
        <p:nvSpPr>
          <p:cNvPr id="9011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905000"/>
            <a:ext cx="7620000" cy="3657600"/>
          </a:xfrm>
        </p:spPr>
        <p:txBody>
          <a:bodyPr/>
          <a:lstStyle/>
          <a:p>
            <a:pPr eaLnBrk="1" hangingPunct="1"/>
            <a:r>
              <a:rPr lang="en-US" altLang="ja-JP" sz="2800" smtClean="0">
                <a:ea typeface="MS PGothic" pitchFamily="34" charset="-128"/>
              </a:rPr>
              <a:t>Distinguishes your legacy program from others </a:t>
            </a:r>
          </a:p>
          <a:p>
            <a:pPr eaLnBrk="1" hangingPunct="1"/>
            <a:r>
              <a:rPr lang="en-US" altLang="ja-JP" sz="2800" smtClean="0">
                <a:ea typeface="MS PGothic" pitchFamily="34" charset="-128"/>
              </a:rPr>
              <a:t>Enhances your core legacy message</a:t>
            </a:r>
          </a:p>
          <a:p>
            <a:pPr eaLnBrk="1" hangingPunct="1"/>
            <a:r>
              <a:rPr lang="en-US" altLang="ja-JP" sz="2800" smtClean="0">
                <a:ea typeface="MS PGothic" pitchFamily="34" charset="-128"/>
              </a:rPr>
              <a:t>Helps supporters build familiarity and trust in your program</a:t>
            </a:r>
          </a:p>
          <a:p>
            <a:pPr eaLnBrk="1" hangingPunct="1"/>
            <a:r>
              <a:rPr lang="en-US" sz="2800" smtClean="0"/>
              <a:t>Most charities do not brand their programs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>
                <a:solidFill>
                  <a:schemeClr val="tx1"/>
                </a:solidFill>
              </a:rPr>
              <a:t>Legacy Brands Developed by S.T. Legacy Group</a:t>
            </a:r>
            <a:endParaRPr lang="en-US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6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z="2000" smtClean="0">
                <a:solidFill>
                  <a:schemeClr val="bg2"/>
                </a:solidFill>
              </a:rPr>
              <a:t> </a:t>
            </a:r>
          </a:p>
        </p:txBody>
      </p:sp>
      <p:pic>
        <p:nvPicPr>
          <p:cNvPr id="92163" name="Picture 4" descr="Legacy-Bann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981200"/>
            <a:ext cx="8316913" cy="3729038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</p:spPr>
      </p:pic>
      <p:sp>
        <p:nvSpPr>
          <p:cNvPr id="92164" name="Rectangle 5"/>
          <p:cNvSpPr>
            <a:spLocks noChangeArrowheads="1"/>
          </p:cNvSpPr>
          <p:nvPr/>
        </p:nvSpPr>
        <p:spPr bwMode="auto">
          <a:xfrm>
            <a:off x="4394200" y="13716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n-US" sz="2400" b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09" name="Picture 4" descr="legac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447800"/>
            <a:ext cx="8572500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09600"/>
            <a:ext cx="7772400" cy="795338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Terminology</a:t>
            </a:r>
            <a:r>
              <a:rPr lang="en-US" smtClean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676400"/>
            <a:ext cx="7924800" cy="4648200"/>
          </a:xfrm>
        </p:spPr>
        <p:txBody>
          <a:bodyPr/>
          <a:lstStyle/>
          <a:p>
            <a:pPr indent="0"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Legacy gifts are arranged during a donor’s lifetime and realized at a future event, usually the demise of the donor </a:t>
            </a:r>
          </a:p>
          <a:p>
            <a:pPr indent="0" eaLnBrk="1" hangingPunct="1">
              <a:lnSpc>
                <a:spcPct val="80000"/>
              </a:lnSpc>
            </a:pPr>
            <a:endParaRPr lang="en-US" sz="2800" smtClean="0"/>
          </a:p>
          <a:p>
            <a:pPr indent="0"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Examples of legacy gifts: bequests, gift of life insurance, beneficial interest in RRSPs/RRIFs, CRTs, gift annuities </a:t>
            </a:r>
          </a:p>
          <a:p>
            <a:pPr indent="0"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  <p:bldP spid="32770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62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743200"/>
            <a:ext cx="7772400" cy="4114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smtClean="0"/>
              <a:t>An Integrated Marketing Plan</a:t>
            </a:r>
            <a:r>
              <a:rPr lang="en-US" sz="2800" smtClean="0">
                <a:solidFill>
                  <a:schemeClr val="bg2"/>
                </a:solidFill>
              </a:rPr>
              <a:t>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795338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Terminology</a:t>
            </a:r>
            <a:r>
              <a:rPr lang="en-US" smtClean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524000"/>
            <a:ext cx="7924800" cy="4648200"/>
          </a:xfrm>
        </p:spPr>
        <p:txBody>
          <a:bodyPr/>
          <a:lstStyle/>
          <a:p>
            <a:pPr indent="0" eaLnBrk="1" hangingPunct="1">
              <a:lnSpc>
                <a:spcPct val="80000"/>
              </a:lnSpc>
            </a:pPr>
            <a:endParaRPr lang="en-US" sz="2800" smtClean="0">
              <a:solidFill>
                <a:schemeClr val="bg2"/>
              </a:solidFill>
            </a:endParaRPr>
          </a:p>
          <a:p>
            <a:pPr indent="0"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Don’t confuse major gifts with legacy gifts</a:t>
            </a:r>
          </a:p>
          <a:p>
            <a:pPr indent="0" eaLnBrk="1" hangingPunct="1">
              <a:lnSpc>
                <a:spcPct val="80000"/>
              </a:lnSpc>
            </a:pPr>
            <a:endParaRPr lang="en-US" sz="2800" smtClean="0"/>
          </a:p>
          <a:p>
            <a:pPr indent="0" eaLnBrk="1" hangingPunct="1">
              <a:lnSpc>
                <a:spcPct val="80000"/>
              </a:lnSpc>
              <a:buFontTx/>
              <a:buNone/>
            </a:pPr>
            <a:r>
              <a:rPr lang="en-US" sz="2800" b="1" smtClean="0"/>
              <a:t>Major gifts require a </a:t>
            </a:r>
            <a:r>
              <a:rPr lang="en-US" sz="2800" b="1" u="sng" smtClean="0"/>
              <a:t>very </a:t>
            </a:r>
            <a:r>
              <a:rPr lang="en-US" sz="2800" b="1" smtClean="0"/>
              <a:t>different approach</a:t>
            </a:r>
          </a:p>
          <a:p>
            <a:pPr indent="0" eaLnBrk="1" hangingPunct="1">
              <a:lnSpc>
                <a:spcPct val="80000"/>
              </a:lnSpc>
              <a:buFontTx/>
              <a:buNone/>
            </a:pPr>
            <a:endParaRPr lang="en-US" sz="2800" b="1" smtClean="0"/>
          </a:p>
          <a:p>
            <a:pPr indent="0"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Gifts of securities during a donor’s lifetime are not legacy gifts, they are major gifts</a:t>
            </a:r>
            <a:r>
              <a:rPr lang="en-US" sz="2800" b="1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  <p:bldP spid="3277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795338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chemeClr val="tx1"/>
                </a:solidFill>
              </a:rPr>
              <a:t>Terminology</a:t>
            </a:r>
            <a:r>
              <a:rPr lang="en-US" smtClean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524000"/>
            <a:ext cx="7924800" cy="4648200"/>
          </a:xfrm>
        </p:spPr>
        <p:txBody>
          <a:bodyPr/>
          <a:lstStyle/>
          <a:p>
            <a:pPr indent="0" eaLnBrk="1" hangingPunct="1">
              <a:lnSpc>
                <a:spcPct val="80000"/>
              </a:lnSpc>
            </a:pPr>
            <a:endParaRPr lang="en-US" sz="2800" smtClean="0">
              <a:solidFill>
                <a:schemeClr val="bg2"/>
              </a:solidFill>
            </a:endParaRPr>
          </a:p>
          <a:p>
            <a:pPr indent="0" eaLnBrk="1" hangingPunct="1">
              <a:lnSpc>
                <a:spcPct val="80000"/>
              </a:lnSpc>
              <a:buFontTx/>
              <a:buNone/>
            </a:pPr>
            <a:r>
              <a:rPr lang="en-US" sz="2800" i="1" smtClean="0"/>
              <a:t>Legacy Prospect or Lead</a:t>
            </a:r>
            <a:r>
              <a:rPr lang="en-US" sz="2800" smtClean="0"/>
              <a:t>: someone who asks for   information on leaving a legacy gift</a:t>
            </a:r>
          </a:p>
          <a:p>
            <a:pPr indent="0" eaLnBrk="1" hangingPunct="1">
              <a:lnSpc>
                <a:spcPct val="80000"/>
              </a:lnSpc>
            </a:pPr>
            <a:endParaRPr lang="en-US" sz="2800" smtClean="0"/>
          </a:p>
          <a:p>
            <a:pPr indent="0" eaLnBrk="1" hangingPunct="1">
              <a:lnSpc>
                <a:spcPct val="80000"/>
              </a:lnSpc>
              <a:buFontTx/>
              <a:buNone/>
            </a:pPr>
            <a:r>
              <a:rPr lang="en-US" sz="2800" i="1" smtClean="0"/>
              <a:t>Legacy Expectant or Commitment</a:t>
            </a:r>
            <a:r>
              <a:rPr lang="en-US" sz="2800" smtClean="0"/>
              <a:t>: someone who has informed a charity they have left a legacy gift </a:t>
            </a:r>
          </a:p>
          <a:p>
            <a:pPr indent="0" eaLnBrk="1" hangingPunct="1">
              <a:lnSpc>
                <a:spcPct val="80000"/>
              </a:lnSpc>
            </a:pPr>
            <a:endParaRPr 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  <p:bldP spid="3277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 revolutionary approach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981200"/>
            <a:ext cx="41910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   The </a:t>
            </a:r>
            <a:r>
              <a:rPr lang="en-US" i="1" smtClean="0"/>
              <a:t>Vision-Driven Approach</a:t>
            </a:r>
          </a:p>
          <a:p>
            <a:pPr eaLnBrk="1" hangingPunct="1"/>
            <a:r>
              <a:rPr lang="en-US" smtClean="0"/>
              <a:t> is changing the way charities implement legacy giving</a:t>
            </a:r>
          </a:p>
          <a:p>
            <a:pPr eaLnBrk="1" hangingPunct="1"/>
            <a:r>
              <a:rPr lang="en-US" altLang="ja-JP" smtClean="0">
                <a:ea typeface="MS PGothic" pitchFamily="34" charset="-128"/>
              </a:rPr>
              <a:t>is a practical system that any charity can implement</a:t>
            </a:r>
            <a:r>
              <a:rPr lang="en-US" smtClean="0"/>
              <a:t> </a:t>
            </a:r>
            <a:br>
              <a:rPr lang="en-US" smtClean="0"/>
            </a:b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 The </a:t>
            </a:r>
            <a:r>
              <a:rPr lang="en-US" sz="4000" i="1" smtClean="0"/>
              <a:t>Vision-Driven Approach</a:t>
            </a:r>
            <a:endParaRPr lang="en-US" sz="4000" smtClean="0"/>
          </a:p>
        </p:txBody>
      </p:sp>
      <p:sp>
        <p:nvSpPr>
          <p:cNvPr id="3072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	After 16 years in the sector, I saw how ineffective charities were at engaging donors in legacy giving</a:t>
            </a:r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>
              <a:buFontTx/>
              <a:buNone/>
            </a:pPr>
            <a:r>
              <a:rPr lang="en-US" sz="2800" smtClean="0"/>
              <a:t>	At the SPCA I developed an effective system for generating legacy gifts that was very different</a:t>
            </a:r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>
              <a:buFontTx/>
              <a:buNone/>
            </a:pPr>
            <a:r>
              <a:rPr lang="en-US" sz="2800" smtClean="0"/>
              <a:t>	I refined that system at S.T. Legacy Group    </a:t>
            </a:r>
            <a:br>
              <a:rPr lang="en-US" sz="2800" smtClean="0"/>
            </a:b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000">
                <a:solidFill>
                  <a:schemeClr val="bg2"/>
                </a:solidFill>
              </a:rPr>
              <a:t> </a:t>
            </a:r>
            <a:br>
              <a:rPr lang="en-US" sz="4000">
                <a:solidFill>
                  <a:schemeClr val="bg2"/>
                </a:solidFill>
              </a:rPr>
            </a:br>
            <a:r>
              <a:rPr lang="en-US" sz="4000">
                <a:solidFill>
                  <a:schemeClr val="bg2"/>
                </a:solidFill>
              </a:rPr>
              <a:t/>
            </a:r>
            <a:br>
              <a:rPr lang="en-US" sz="4000">
                <a:solidFill>
                  <a:schemeClr val="bg2"/>
                </a:solidFill>
              </a:rPr>
            </a:br>
            <a:r>
              <a:rPr lang="en-US" sz="4000">
                <a:solidFill>
                  <a:schemeClr val="tx1"/>
                </a:solidFill>
              </a:rPr>
              <a:t>Traditional Approach</a:t>
            </a:r>
            <a:br>
              <a:rPr lang="en-US" sz="4000">
                <a:solidFill>
                  <a:schemeClr val="tx1"/>
                </a:solidFill>
              </a:rPr>
            </a:br>
            <a:r>
              <a:rPr lang="en-US" sz="4000">
                <a:solidFill>
                  <a:schemeClr val="bg2"/>
                </a:solidFill>
              </a:rPr>
              <a:t> </a:t>
            </a:r>
            <a:r>
              <a:rPr lang="en-US" sz="3200">
                <a:solidFill>
                  <a:schemeClr val="bg2"/>
                </a:solidFill>
              </a:rPr>
              <a:t/>
            </a:r>
            <a:br>
              <a:rPr lang="en-US" sz="3200">
                <a:solidFill>
                  <a:schemeClr val="bg2"/>
                </a:solidFill>
              </a:rPr>
            </a:br>
            <a:r>
              <a:rPr lang="en-US" sz="3200">
                <a:solidFill>
                  <a:schemeClr val="bg2"/>
                </a:solidFill>
              </a:rPr>
              <a:t/>
            </a:r>
            <a:br>
              <a:rPr lang="en-US" sz="3200">
                <a:solidFill>
                  <a:schemeClr val="bg2"/>
                </a:solidFill>
              </a:rPr>
            </a:br>
            <a:r>
              <a:rPr lang="en-US" sz="3200">
                <a:solidFill>
                  <a:schemeClr val="bg2"/>
                </a:solidFill>
              </a:rPr>
              <a:t/>
            </a:r>
            <a:br>
              <a:rPr lang="en-US" sz="3200">
                <a:solidFill>
                  <a:schemeClr val="bg2"/>
                </a:solidFill>
              </a:rPr>
            </a:br>
            <a:r>
              <a:rPr lang="en-US" sz="3200">
                <a:solidFill>
                  <a:schemeClr val="bg2"/>
                </a:solidFill>
              </a:rPr>
              <a:t/>
            </a:r>
            <a:br>
              <a:rPr lang="en-US" sz="3200">
                <a:solidFill>
                  <a:schemeClr val="bg2"/>
                </a:solidFill>
              </a:rPr>
            </a:br>
            <a:endParaRPr lang="en-US" sz="3200">
              <a:solidFill>
                <a:schemeClr val="bg2"/>
              </a:solidFill>
            </a:endParaRP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905000"/>
            <a:ext cx="38100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mtClean="0"/>
              <a:t>    Assumes the best way to get legacy gifts is to send a planned giving officer to visit a donor to talk with them about their giving options. </a:t>
            </a:r>
          </a:p>
          <a:p>
            <a:pPr eaLnBrk="1" hangingPunct="1">
              <a:lnSpc>
                <a:spcPct val="80000"/>
              </a:lnSpc>
            </a:pPr>
            <a:endParaRPr lang="en-US" smtClean="0"/>
          </a:p>
          <a:p>
            <a:pPr eaLnBrk="1" hangingPunct="1">
              <a:lnSpc>
                <a:spcPct val="80000"/>
              </a:lnSpc>
            </a:pPr>
            <a:endParaRPr lang="en-US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endParaRPr lang="en-US" sz="1400" smtClean="0"/>
          </a:p>
        </p:txBody>
      </p:sp>
      <p:sp>
        <p:nvSpPr>
          <p:cNvPr id="32771" name="Rectangle 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914400" y="5029200"/>
            <a:ext cx="6934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800" b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> 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> </a:t>
            </a:r>
          </a:p>
          <a:p>
            <a:pPr algn="ctr" eaLnBrk="0" hangingPunct="0">
              <a:defRPr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  <a:ea typeface="ＭＳ Ｐゴシック" charset="0"/>
            </a:endParaRPr>
          </a:p>
        </p:txBody>
      </p:sp>
      <p:sp>
        <p:nvSpPr>
          <p:cNvPr id="114693" name="Rectangle 5"/>
          <p:cNvSpPr>
            <a:spLocks noChangeArrowheads="1"/>
          </p:cNvSpPr>
          <p:nvPr/>
        </p:nvSpPr>
        <p:spPr bwMode="auto">
          <a:xfrm flipH="1">
            <a:off x="2281238" y="228600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  <a:t/>
            </a:r>
            <a:br>
              <a:rPr lang="en-US" sz="1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ＭＳ Ｐゴシック" charset="0"/>
              </a:rPr>
            </a:br>
            <a:endParaRPr lang="en-US" sz="1800" b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MS PGothic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12454</TotalTime>
  <Words>1282</Words>
  <Application>Microsoft Office PowerPoint</Application>
  <PresentationFormat>On-screen Show (4:3)</PresentationFormat>
  <Paragraphs>244</Paragraphs>
  <Slides>40</Slides>
  <Notes>40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2" baseType="lpstr">
      <vt:lpstr>Blank Presentation</vt:lpstr>
      <vt:lpstr>Acrobat Document</vt:lpstr>
      <vt:lpstr>  </vt:lpstr>
      <vt:lpstr>    The Vision-Driven Approach    evolution in legacy development and marketing  Simon Trevelyan,  President and Founder S.T. Legacy Group</vt:lpstr>
      <vt:lpstr>Forward thinking</vt:lpstr>
      <vt:lpstr>Terminology </vt:lpstr>
      <vt:lpstr>Terminology </vt:lpstr>
      <vt:lpstr>Terminology </vt:lpstr>
      <vt:lpstr>A revolutionary approach</vt:lpstr>
      <vt:lpstr> The Vision-Driven Approach</vt:lpstr>
      <vt:lpstr>    Traditional Approach      </vt:lpstr>
      <vt:lpstr>     Traditional Approach      </vt:lpstr>
      <vt:lpstr>     Traditional Approach      </vt:lpstr>
      <vt:lpstr>     Vision-Driven Approach      </vt:lpstr>
      <vt:lpstr>     Vision-Driven Approach      </vt:lpstr>
      <vt:lpstr>   Vision-Driven Approach    </vt:lpstr>
      <vt:lpstr>Vision-Driven Approach  Supported by Donor Research  </vt:lpstr>
      <vt:lpstr>What Donors Told Me About the Traditional Approach  </vt:lpstr>
      <vt:lpstr>What Donors Told Me About the Traditional Approach  </vt:lpstr>
      <vt:lpstr>More Legacy Commitments  </vt:lpstr>
      <vt:lpstr>More Legacy Commitments  </vt:lpstr>
      <vt:lpstr>Personal Visits in most cases … not wanted or needed </vt:lpstr>
      <vt:lpstr>Personal Visits the worst venue to ask for a legacy gift</vt:lpstr>
      <vt:lpstr> Myths About Legacy Giving</vt:lpstr>
      <vt:lpstr>Slide 23</vt:lpstr>
      <vt:lpstr>Are you ready for a Legacy Program</vt:lpstr>
      <vt:lpstr>Slide 25</vt:lpstr>
      <vt:lpstr>Is it Worth the Investment? </vt:lpstr>
      <vt:lpstr>Worth the Investment </vt:lpstr>
      <vt:lpstr>Slide 28</vt:lpstr>
      <vt:lpstr>The legacy field is wide open </vt:lpstr>
      <vt:lpstr>Slide 30</vt:lpstr>
      <vt:lpstr>Slide 31</vt:lpstr>
      <vt:lpstr>What are you selling </vt:lpstr>
      <vt:lpstr>What are you selling?</vt:lpstr>
      <vt:lpstr>Target Markets</vt:lpstr>
      <vt:lpstr>Key Messages</vt:lpstr>
      <vt:lpstr>Legacy Program Branding </vt:lpstr>
      <vt:lpstr>Effective Legacy Branding</vt:lpstr>
      <vt:lpstr>Legacy Brands Developed by S.T. Legacy Group</vt:lpstr>
      <vt:lpstr>Slide 39</vt:lpstr>
      <vt:lpstr>Slide 40</vt:lpstr>
    </vt:vector>
  </TitlesOfParts>
  <Company>Langara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Simon T</dc:creator>
  <cp:lastModifiedBy>Natasha</cp:lastModifiedBy>
  <cp:revision>150</cp:revision>
  <dcterms:created xsi:type="dcterms:W3CDTF">2010-06-11T16:00:44Z</dcterms:created>
  <dcterms:modified xsi:type="dcterms:W3CDTF">2011-10-15T14:38:36Z</dcterms:modified>
</cp:coreProperties>
</file>