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61" r:id="rId3"/>
    <p:sldId id="257" r:id="rId4"/>
    <p:sldId id="262" r:id="rId5"/>
    <p:sldId id="260" r:id="rId6"/>
    <p:sldId id="258"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p:restoredTop sz="94590"/>
  </p:normalViewPr>
  <p:slideViewPr>
    <p:cSldViewPr snapToGrid="0" snapToObjects="1">
      <p:cViewPr varScale="1">
        <p:scale>
          <a:sx n="111" d="100"/>
          <a:sy n="111" d="100"/>
        </p:scale>
        <p:origin x="-52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57F078-1448-A840-837D-CACDA66421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46DB6E54-3BDA-004C-AAD1-A3169E52A3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F7BF723C-A038-4A40-AC7B-BA2448C07362}"/>
              </a:ext>
            </a:extLst>
          </p:cNvPr>
          <p:cNvSpPr>
            <a:spLocks noGrp="1"/>
          </p:cNvSpPr>
          <p:nvPr>
            <p:ph type="dt" sz="half" idx="10"/>
          </p:nvPr>
        </p:nvSpPr>
        <p:spPr/>
        <p:txBody>
          <a:bodyPr/>
          <a:lstStyle/>
          <a:p>
            <a:fld id="{C5EB5FE5-4645-3141-A030-1C8439A1E81A}" type="datetimeFigureOut">
              <a:rPr lang="en-US" smtClean="0"/>
              <a:t>1/30/2019</a:t>
            </a:fld>
            <a:endParaRPr lang="en-US"/>
          </a:p>
        </p:txBody>
      </p:sp>
      <p:sp>
        <p:nvSpPr>
          <p:cNvPr id="5" name="Footer Placeholder 4">
            <a:extLst>
              <a:ext uri="{FF2B5EF4-FFF2-40B4-BE49-F238E27FC236}">
                <a16:creationId xmlns:a16="http://schemas.microsoft.com/office/drawing/2014/main" xmlns="" id="{E42933E7-7562-584F-B356-638D97A989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2813217-9529-9347-B287-AE57C9057ED4}"/>
              </a:ext>
            </a:extLst>
          </p:cNvPr>
          <p:cNvSpPr>
            <a:spLocks noGrp="1"/>
          </p:cNvSpPr>
          <p:nvPr>
            <p:ph type="sldNum" sz="quarter" idx="12"/>
          </p:nvPr>
        </p:nvSpPr>
        <p:spPr/>
        <p:txBody>
          <a:bodyPr/>
          <a:lstStyle/>
          <a:p>
            <a:fld id="{DBD5C79F-26C6-6F43-916A-E77F4F7558AF}" type="slidenum">
              <a:rPr lang="en-US" smtClean="0"/>
              <a:t>‹#›</a:t>
            </a:fld>
            <a:endParaRPr lang="en-US"/>
          </a:p>
        </p:txBody>
      </p:sp>
    </p:spTree>
    <p:extLst>
      <p:ext uri="{BB962C8B-B14F-4D97-AF65-F5344CB8AC3E}">
        <p14:creationId xmlns:p14="http://schemas.microsoft.com/office/powerpoint/2010/main" val="1559479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00DC9D-3018-4B49-89E9-0DB304E88ED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CCB0189-6F15-EC46-BCBA-4109FED2423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CF772E-2DBE-3746-84D7-DF4BBE3CC93A}"/>
              </a:ext>
            </a:extLst>
          </p:cNvPr>
          <p:cNvSpPr>
            <a:spLocks noGrp="1"/>
          </p:cNvSpPr>
          <p:nvPr>
            <p:ph type="dt" sz="half" idx="10"/>
          </p:nvPr>
        </p:nvSpPr>
        <p:spPr/>
        <p:txBody>
          <a:bodyPr/>
          <a:lstStyle/>
          <a:p>
            <a:fld id="{C5EB5FE5-4645-3141-A030-1C8439A1E81A}" type="datetimeFigureOut">
              <a:rPr lang="en-US" smtClean="0"/>
              <a:t>1/30/2019</a:t>
            </a:fld>
            <a:endParaRPr lang="en-US"/>
          </a:p>
        </p:txBody>
      </p:sp>
      <p:sp>
        <p:nvSpPr>
          <p:cNvPr id="5" name="Footer Placeholder 4">
            <a:extLst>
              <a:ext uri="{FF2B5EF4-FFF2-40B4-BE49-F238E27FC236}">
                <a16:creationId xmlns:a16="http://schemas.microsoft.com/office/drawing/2014/main" xmlns="" id="{3F1E2702-85D5-D84C-9646-58FEBA6619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ED6CA02-3358-8D47-84A0-AFA5F93616AC}"/>
              </a:ext>
            </a:extLst>
          </p:cNvPr>
          <p:cNvSpPr>
            <a:spLocks noGrp="1"/>
          </p:cNvSpPr>
          <p:nvPr>
            <p:ph type="sldNum" sz="quarter" idx="12"/>
          </p:nvPr>
        </p:nvSpPr>
        <p:spPr/>
        <p:txBody>
          <a:bodyPr/>
          <a:lstStyle/>
          <a:p>
            <a:fld id="{DBD5C79F-26C6-6F43-916A-E77F4F7558AF}" type="slidenum">
              <a:rPr lang="en-US" smtClean="0"/>
              <a:t>‹#›</a:t>
            </a:fld>
            <a:endParaRPr lang="en-US"/>
          </a:p>
        </p:txBody>
      </p:sp>
    </p:spTree>
    <p:extLst>
      <p:ext uri="{BB962C8B-B14F-4D97-AF65-F5344CB8AC3E}">
        <p14:creationId xmlns:p14="http://schemas.microsoft.com/office/powerpoint/2010/main" val="119757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747480D-D9CB-FD47-BCDC-DE4178325D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3BB0C156-A768-F849-A50D-1ACFFA3055D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AC22041-BDEC-E64D-BFF6-3E22A173688A}"/>
              </a:ext>
            </a:extLst>
          </p:cNvPr>
          <p:cNvSpPr>
            <a:spLocks noGrp="1"/>
          </p:cNvSpPr>
          <p:nvPr>
            <p:ph type="dt" sz="half" idx="10"/>
          </p:nvPr>
        </p:nvSpPr>
        <p:spPr/>
        <p:txBody>
          <a:bodyPr/>
          <a:lstStyle/>
          <a:p>
            <a:fld id="{C5EB5FE5-4645-3141-A030-1C8439A1E81A}" type="datetimeFigureOut">
              <a:rPr lang="en-US" smtClean="0"/>
              <a:t>1/30/2019</a:t>
            </a:fld>
            <a:endParaRPr lang="en-US"/>
          </a:p>
        </p:txBody>
      </p:sp>
      <p:sp>
        <p:nvSpPr>
          <p:cNvPr id="5" name="Footer Placeholder 4">
            <a:extLst>
              <a:ext uri="{FF2B5EF4-FFF2-40B4-BE49-F238E27FC236}">
                <a16:creationId xmlns:a16="http://schemas.microsoft.com/office/drawing/2014/main" xmlns="" id="{DD1D4F9C-99F6-CE45-809A-3DDC041B89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333A888-7B14-BF49-8351-501DAF57D65B}"/>
              </a:ext>
            </a:extLst>
          </p:cNvPr>
          <p:cNvSpPr>
            <a:spLocks noGrp="1"/>
          </p:cNvSpPr>
          <p:nvPr>
            <p:ph type="sldNum" sz="quarter" idx="12"/>
          </p:nvPr>
        </p:nvSpPr>
        <p:spPr/>
        <p:txBody>
          <a:bodyPr/>
          <a:lstStyle/>
          <a:p>
            <a:fld id="{DBD5C79F-26C6-6F43-916A-E77F4F7558AF}" type="slidenum">
              <a:rPr lang="en-US" smtClean="0"/>
              <a:t>‹#›</a:t>
            </a:fld>
            <a:endParaRPr lang="en-US"/>
          </a:p>
        </p:txBody>
      </p:sp>
    </p:spTree>
    <p:extLst>
      <p:ext uri="{BB962C8B-B14F-4D97-AF65-F5344CB8AC3E}">
        <p14:creationId xmlns:p14="http://schemas.microsoft.com/office/powerpoint/2010/main" val="249920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8DD3BA-0898-8343-BAD6-CC25A942D4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7EF7023-784D-864C-843A-80221724927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8F050D5-BFD4-3746-8715-5C005860D2DF}"/>
              </a:ext>
            </a:extLst>
          </p:cNvPr>
          <p:cNvSpPr>
            <a:spLocks noGrp="1"/>
          </p:cNvSpPr>
          <p:nvPr>
            <p:ph type="dt" sz="half" idx="10"/>
          </p:nvPr>
        </p:nvSpPr>
        <p:spPr/>
        <p:txBody>
          <a:bodyPr/>
          <a:lstStyle/>
          <a:p>
            <a:fld id="{C5EB5FE5-4645-3141-A030-1C8439A1E81A}" type="datetimeFigureOut">
              <a:rPr lang="en-US" smtClean="0"/>
              <a:t>1/30/2019</a:t>
            </a:fld>
            <a:endParaRPr lang="en-US"/>
          </a:p>
        </p:txBody>
      </p:sp>
      <p:sp>
        <p:nvSpPr>
          <p:cNvPr id="5" name="Footer Placeholder 4">
            <a:extLst>
              <a:ext uri="{FF2B5EF4-FFF2-40B4-BE49-F238E27FC236}">
                <a16:creationId xmlns:a16="http://schemas.microsoft.com/office/drawing/2014/main" xmlns="" id="{43DF6440-F99D-374A-A744-8B7D6E9B64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30A2E4C-66F1-9D4B-9129-087D44F14012}"/>
              </a:ext>
            </a:extLst>
          </p:cNvPr>
          <p:cNvSpPr>
            <a:spLocks noGrp="1"/>
          </p:cNvSpPr>
          <p:nvPr>
            <p:ph type="sldNum" sz="quarter" idx="12"/>
          </p:nvPr>
        </p:nvSpPr>
        <p:spPr/>
        <p:txBody>
          <a:bodyPr/>
          <a:lstStyle/>
          <a:p>
            <a:fld id="{DBD5C79F-26C6-6F43-916A-E77F4F7558AF}" type="slidenum">
              <a:rPr lang="en-US" smtClean="0"/>
              <a:t>‹#›</a:t>
            </a:fld>
            <a:endParaRPr lang="en-US"/>
          </a:p>
        </p:txBody>
      </p:sp>
    </p:spTree>
    <p:extLst>
      <p:ext uri="{BB962C8B-B14F-4D97-AF65-F5344CB8AC3E}">
        <p14:creationId xmlns:p14="http://schemas.microsoft.com/office/powerpoint/2010/main" val="1024156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215975-C0A1-FA43-8A17-7C9323CBD4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D0668FE6-D6C2-A443-937F-BA28ACF3C3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3D9BADDD-3169-A543-B45D-7981DD7503E5}"/>
              </a:ext>
            </a:extLst>
          </p:cNvPr>
          <p:cNvSpPr>
            <a:spLocks noGrp="1"/>
          </p:cNvSpPr>
          <p:nvPr>
            <p:ph type="dt" sz="half" idx="10"/>
          </p:nvPr>
        </p:nvSpPr>
        <p:spPr/>
        <p:txBody>
          <a:bodyPr/>
          <a:lstStyle/>
          <a:p>
            <a:fld id="{C5EB5FE5-4645-3141-A030-1C8439A1E81A}" type="datetimeFigureOut">
              <a:rPr lang="en-US" smtClean="0"/>
              <a:t>1/30/2019</a:t>
            </a:fld>
            <a:endParaRPr lang="en-US"/>
          </a:p>
        </p:txBody>
      </p:sp>
      <p:sp>
        <p:nvSpPr>
          <p:cNvPr id="5" name="Footer Placeholder 4">
            <a:extLst>
              <a:ext uri="{FF2B5EF4-FFF2-40B4-BE49-F238E27FC236}">
                <a16:creationId xmlns:a16="http://schemas.microsoft.com/office/drawing/2014/main" xmlns="" id="{F706B060-8B6D-9445-86B3-1849D54F3F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94CA235-ABFE-8344-9D9C-96ABCD81BE8C}"/>
              </a:ext>
            </a:extLst>
          </p:cNvPr>
          <p:cNvSpPr>
            <a:spLocks noGrp="1"/>
          </p:cNvSpPr>
          <p:nvPr>
            <p:ph type="sldNum" sz="quarter" idx="12"/>
          </p:nvPr>
        </p:nvSpPr>
        <p:spPr/>
        <p:txBody>
          <a:bodyPr/>
          <a:lstStyle/>
          <a:p>
            <a:fld id="{DBD5C79F-26C6-6F43-916A-E77F4F7558AF}" type="slidenum">
              <a:rPr lang="en-US" smtClean="0"/>
              <a:t>‹#›</a:t>
            </a:fld>
            <a:endParaRPr lang="en-US"/>
          </a:p>
        </p:txBody>
      </p:sp>
    </p:spTree>
    <p:extLst>
      <p:ext uri="{BB962C8B-B14F-4D97-AF65-F5344CB8AC3E}">
        <p14:creationId xmlns:p14="http://schemas.microsoft.com/office/powerpoint/2010/main" val="3449777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452F60-3DCF-B349-B4D5-D6BDFAB8A9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C78AA13-603A-1441-93D6-A69B769D1F0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1F53B5BC-838B-2A46-A762-0E8CBE0994F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24127F2-AB59-6C4E-932D-4C111E7B157D}"/>
              </a:ext>
            </a:extLst>
          </p:cNvPr>
          <p:cNvSpPr>
            <a:spLocks noGrp="1"/>
          </p:cNvSpPr>
          <p:nvPr>
            <p:ph type="dt" sz="half" idx="10"/>
          </p:nvPr>
        </p:nvSpPr>
        <p:spPr/>
        <p:txBody>
          <a:bodyPr/>
          <a:lstStyle/>
          <a:p>
            <a:fld id="{C5EB5FE5-4645-3141-A030-1C8439A1E81A}" type="datetimeFigureOut">
              <a:rPr lang="en-US" smtClean="0"/>
              <a:t>1/30/2019</a:t>
            </a:fld>
            <a:endParaRPr lang="en-US"/>
          </a:p>
        </p:txBody>
      </p:sp>
      <p:sp>
        <p:nvSpPr>
          <p:cNvPr id="6" name="Footer Placeholder 5">
            <a:extLst>
              <a:ext uri="{FF2B5EF4-FFF2-40B4-BE49-F238E27FC236}">
                <a16:creationId xmlns:a16="http://schemas.microsoft.com/office/drawing/2014/main" xmlns="" id="{C91BFA57-9FF1-7F40-B729-BEC29E142B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1B254DA-DD43-FB42-AED3-6AFACFF20D61}"/>
              </a:ext>
            </a:extLst>
          </p:cNvPr>
          <p:cNvSpPr>
            <a:spLocks noGrp="1"/>
          </p:cNvSpPr>
          <p:nvPr>
            <p:ph type="sldNum" sz="quarter" idx="12"/>
          </p:nvPr>
        </p:nvSpPr>
        <p:spPr/>
        <p:txBody>
          <a:bodyPr/>
          <a:lstStyle/>
          <a:p>
            <a:fld id="{DBD5C79F-26C6-6F43-916A-E77F4F7558AF}" type="slidenum">
              <a:rPr lang="en-US" smtClean="0"/>
              <a:t>‹#›</a:t>
            </a:fld>
            <a:endParaRPr lang="en-US"/>
          </a:p>
        </p:txBody>
      </p:sp>
    </p:spTree>
    <p:extLst>
      <p:ext uri="{BB962C8B-B14F-4D97-AF65-F5344CB8AC3E}">
        <p14:creationId xmlns:p14="http://schemas.microsoft.com/office/powerpoint/2010/main" val="456816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653146-A53B-444C-A2D5-1F2D101C584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FE342A0-FE76-7C4E-81C5-A6E2388203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5FA25A29-3CA6-5047-95AA-8ECA1A29107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3BDCC8FD-8577-0B42-A45C-7D0B475DC3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76A4A177-AFB8-C443-9802-98B1A191977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EABAE08-7C0D-2D47-90BF-3C6B1854CEE8}"/>
              </a:ext>
            </a:extLst>
          </p:cNvPr>
          <p:cNvSpPr>
            <a:spLocks noGrp="1"/>
          </p:cNvSpPr>
          <p:nvPr>
            <p:ph type="dt" sz="half" idx="10"/>
          </p:nvPr>
        </p:nvSpPr>
        <p:spPr/>
        <p:txBody>
          <a:bodyPr/>
          <a:lstStyle/>
          <a:p>
            <a:fld id="{C5EB5FE5-4645-3141-A030-1C8439A1E81A}" type="datetimeFigureOut">
              <a:rPr lang="en-US" smtClean="0"/>
              <a:t>1/30/2019</a:t>
            </a:fld>
            <a:endParaRPr lang="en-US"/>
          </a:p>
        </p:txBody>
      </p:sp>
      <p:sp>
        <p:nvSpPr>
          <p:cNvPr id="8" name="Footer Placeholder 7">
            <a:extLst>
              <a:ext uri="{FF2B5EF4-FFF2-40B4-BE49-F238E27FC236}">
                <a16:creationId xmlns:a16="http://schemas.microsoft.com/office/drawing/2014/main" xmlns="" id="{8063D99E-DC11-684F-BBD1-C723A22297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CB055F7D-4F96-AB42-B98C-92C257B284F1}"/>
              </a:ext>
            </a:extLst>
          </p:cNvPr>
          <p:cNvSpPr>
            <a:spLocks noGrp="1"/>
          </p:cNvSpPr>
          <p:nvPr>
            <p:ph type="sldNum" sz="quarter" idx="12"/>
          </p:nvPr>
        </p:nvSpPr>
        <p:spPr/>
        <p:txBody>
          <a:bodyPr/>
          <a:lstStyle/>
          <a:p>
            <a:fld id="{DBD5C79F-26C6-6F43-916A-E77F4F7558AF}" type="slidenum">
              <a:rPr lang="en-US" smtClean="0"/>
              <a:t>‹#›</a:t>
            </a:fld>
            <a:endParaRPr lang="en-US"/>
          </a:p>
        </p:txBody>
      </p:sp>
    </p:spTree>
    <p:extLst>
      <p:ext uri="{BB962C8B-B14F-4D97-AF65-F5344CB8AC3E}">
        <p14:creationId xmlns:p14="http://schemas.microsoft.com/office/powerpoint/2010/main" val="1832596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83813B-6D10-9E4B-A80C-112E233C6A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8C97F89-8A8D-1D46-A653-13FABD210F92}"/>
              </a:ext>
            </a:extLst>
          </p:cNvPr>
          <p:cNvSpPr>
            <a:spLocks noGrp="1"/>
          </p:cNvSpPr>
          <p:nvPr>
            <p:ph type="dt" sz="half" idx="10"/>
          </p:nvPr>
        </p:nvSpPr>
        <p:spPr/>
        <p:txBody>
          <a:bodyPr/>
          <a:lstStyle/>
          <a:p>
            <a:fld id="{C5EB5FE5-4645-3141-A030-1C8439A1E81A}" type="datetimeFigureOut">
              <a:rPr lang="en-US" smtClean="0"/>
              <a:t>1/30/2019</a:t>
            </a:fld>
            <a:endParaRPr lang="en-US"/>
          </a:p>
        </p:txBody>
      </p:sp>
      <p:sp>
        <p:nvSpPr>
          <p:cNvPr id="4" name="Footer Placeholder 3">
            <a:extLst>
              <a:ext uri="{FF2B5EF4-FFF2-40B4-BE49-F238E27FC236}">
                <a16:creationId xmlns:a16="http://schemas.microsoft.com/office/drawing/2014/main" xmlns="" id="{40E9C01D-4CBE-6B42-9EE4-743889980E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5B1CDC6B-5BBE-A145-8258-1C5F92D67757}"/>
              </a:ext>
            </a:extLst>
          </p:cNvPr>
          <p:cNvSpPr>
            <a:spLocks noGrp="1"/>
          </p:cNvSpPr>
          <p:nvPr>
            <p:ph type="sldNum" sz="quarter" idx="12"/>
          </p:nvPr>
        </p:nvSpPr>
        <p:spPr/>
        <p:txBody>
          <a:bodyPr/>
          <a:lstStyle/>
          <a:p>
            <a:fld id="{DBD5C79F-26C6-6F43-916A-E77F4F7558AF}" type="slidenum">
              <a:rPr lang="en-US" smtClean="0"/>
              <a:t>‹#›</a:t>
            </a:fld>
            <a:endParaRPr lang="en-US"/>
          </a:p>
        </p:txBody>
      </p:sp>
    </p:spTree>
    <p:extLst>
      <p:ext uri="{BB962C8B-B14F-4D97-AF65-F5344CB8AC3E}">
        <p14:creationId xmlns:p14="http://schemas.microsoft.com/office/powerpoint/2010/main" val="496879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718EF34-00C8-274C-AFFC-8D99483C47C3}"/>
              </a:ext>
            </a:extLst>
          </p:cNvPr>
          <p:cNvSpPr>
            <a:spLocks noGrp="1"/>
          </p:cNvSpPr>
          <p:nvPr>
            <p:ph type="dt" sz="half" idx="10"/>
          </p:nvPr>
        </p:nvSpPr>
        <p:spPr/>
        <p:txBody>
          <a:bodyPr/>
          <a:lstStyle/>
          <a:p>
            <a:fld id="{C5EB5FE5-4645-3141-A030-1C8439A1E81A}" type="datetimeFigureOut">
              <a:rPr lang="en-US" smtClean="0"/>
              <a:t>1/30/2019</a:t>
            </a:fld>
            <a:endParaRPr lang="en-US"/>
          </a:p>
        </p:txBody>
      </p:sp>
      <p:sp>
        <p:nvSpPr>
          <p:cNvPr id="3" name="Footer Placeholder 2">
            <a:extLst>
              <a:ext uri="{FF2B5EF4-FFF2-40B4-BE49-F238E27FC236}">
                <a16:creationId xmlns:a16="http://schemas.microsoft.com/office/drawing/2014/main" xmlns="" id="{4E443DA2-378B-354D-8661-0603E07D9F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D62D3F54-34A9-2748-BBAA-1BD6CFC8F69D}"/>
              </a:ext>
            </a:extLst>
          </p:cNvPr>
          <p:cNvSpPr>
            <a:spLocks noGrp="1"/>
          </p:cNvSpPr>
          <p:nvPr>
            <p:ph type="sldNum" sz="quarter" idx="12"/>
          </p:nvPr>
        </p:nvSpPr>
        <p:spPr/>
        <p:txBody>
          <a:bodyPr/>
          <a:lstStyle/>
          <a:p>
            <a:fld id="{DBD5C79F-26C6-6F43-916A-E77F4F7558AF}" type="slidenum">
              <a:rPr lang="en-US" smtClean="0"/>
              <a:t>‹#›</a:t>
            </a:fld>
            <a:endParaRPr lang="en-US"/>
          </a:p>
        </p:txBody>
      </p:sp>
    </p:spTree>
    <p:extLst>
      <p:ext uri="{BB962C8B-B14F-4D97-AF65-F5344CB8AC3E}">
        <p14:creationId xmlns:p14="http://schemas.microsoft.com/office/powerpoint/2010/main" val="1553657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FCC618-0316-5F48-B6D8-7193C9017C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33B67525-05B0-8447-8B84-E780D67E78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71F8E9FE-DA83-694C-AC26-8B267FBD64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CBF44A9-A22A-A042-BDF0-E917C26F96CF}"/>
              </a:ext>
            </a:extLst>
          </p:cNvPr>
          <p:cNvSpPr>
            <a:spLocks noGrp="1"/>
          </p:cNvSpPr>
          <p:nvPr>
            <p:ph type="dt" sz="half" idx="10"/>
          </p:nvPr>
        </p:nvSpPr>
        <p:spPr/>
        <p:txBody>
          <a:bodyPr/>
          <a:lstStyle/>
          <a:p>
            <a:fld id="{C5EB5FE5-4645-3141-A030-1C8439A1E81A}" type="datetimeFigureOut">
              <a:rPr lang="en-US" smtClean="0"/>
              <a:t>1/30/2019</a:t>
            </a:fld>
            <a:endParaRPr lang="en-US"/>
          </a:p>
        </p:txBody>
      </p:sp>
      <p:sp>
        <p:nvSpPr>
          <p:cNvPr id="6" name="Footer Placeholder 5">
            <a:extLst>
              <a:ext uri="{FF2B5EF4-FFF2-40B4-BE49-F238E27FC236}">
                <a16:creationId xmlns:a16="http://schemas.microsoft.com/office/drawing/2014/main" xmlns="" id="{86455C4C-207D-E842-A086-86EAEB869B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AD13666-566F-C74D-B552-53864447D6F7}"/>
              </a:ext>
            </a:extLst>
          </p:cNvPr>
          <p:cNvSpPr>
            <a:spLocks noGrp="1"/>
          </p:cNvSpPr>
          <p:nvPr>
            <p:ph type="sldNum" sz="quarter" idx="12"/>
          </p:nvPr>
        </p:nvSpPr>
        <p:spPr/>
        <p:txBody>
          <a:bodyPr/>
          <a:lstStyle/>
          <a:p>
            <a:fld id="{DBD5C79F-26C6-6F43-916A-E77F4F7558AF}" type="slidenum">
              <a:rPr lang="en-US" smtClean="0"/>
              <a:t>‹#›</a:t>
            </a:fld>
            <a:endParaRPr lang="en-US"/>
          </a:p>
        </p:txBody>
      </p:sp>
    </p:spTree>
    <p:extLst>
      <p:ext uri="{BB962C8B-B14F-4D97-AF65-F5344CB8AC3E}">
        <p14:creationId xmlns:p14="http://schemas.microsoft.com/office/powerpoint/2010/main" val="3192393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216938-7A3C-3E40-9D33-0E9C967978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25E4E82-7EF1-B149-BFAB-B9B27BF0CC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0D0AA9EC-9A01-9247-B5FC-98906EFA30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EE873BF1-7123-1B41-8E8B-F9959EC5ED1B}"/>
              </a:ext>
            </a:extLst>
          </p:cNvPr>
          <p:cNvSpPr>
            <a:spLocks noGrp="1"/>
          </p:cNvSpPr>
          <p:nvPr>
            <p:ph type="dt" sz="half" idx="10"/>
          </p:nvPr>
        </p:nvSpPr>
        <p:spPr/>
        <p:txBody>
          <a:bodyPr/>
          <a:lstStyle/>
          <a:p>
            <a:fld id="{C5EB5FE5-4645-3141-A030-1C8439A1E81A}" type="datetimeFigureOut">
              <a:rPr lang="en-US" smtClean="0"/>
              <a:t>1/30/2019</a:t>
            </a:fld>
            <a:endParaRPr lang="en-US"/>
          </a:p>
        </p:txBody>
      </p:sp>
      <p:sp>
        <p:nvSpPr>
          <p:cNvPr id="6" name="Footer Placeholder 5">
            <a:extLst>
              <a:ext uri="{FF2B5EF4-FFF2-40B4-BE49-F238E27FC236}">
                <a16:creationId xmlns:a16="http://schemas.microsoft.com/office/drawing/2014/main" xmlns="" id="{A2DF0F6E-F0B4-9A49-95E4-10BD5FD0C1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2447B0C-1DF3-164A-AEA4-C7D85D914B91}"/>
              </a:ext>
            </a:extLst>
          </p:cNvPr>
          <p:cNvSpPr>
            <a:spLocks noGrp="1"/>
          </p:cNvSpPr>
          <p:nvPr>
            <p:ph type="sldNum" sz="quarter" idx="12"/>
          </p:nvPr>
        </p:nvSpPr>
        <p:spPr/>
        <p:txBody>
          <a:bodyPr/>
          <a:lstStyle/>
          <a:p>
            <a:fld id="{DBD5C79F-26C6-6F43-916A-E77F4F7558AF}" type="slidenum">
              <a:rPr lang="en-US" smtClean="0"/>
              <a:t>‹#›</a:t>
            </a:fld>
            <a:endParaRPr lang="en-US"/>
          </a:p>
        </p:txBody>
      </p:sp>
    </p:spTree>
    <p:extLst>
      <p:ext uri="{BB962C8B-B14F-4D97-AF65-F5344CB8AC3E}">
        <p14:creationId xmlns:p14="http://schemas.microsoft.com/office/powerpoint/2010/main" val="4017605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BAD897B-B1ED-6344-AD77-92B312F3F9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05F5085A-7DBF-6F46-AC14-0BBA5B80E5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1D6AC72-66E0-1345-8C5C-C1AD2CEFDB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B5FE5-4645-3141-A030-1C8439A1E81A}" type="datetimeFigureOut">
              <a:rPr lang="en-US" smtClean="0"/>
              <a:t>1/30/2019</a:t>
            </a:fld>
            <a:endParaRPr lang="en-US"/>
          </a:p>
        </p:txBody>
      </p:sp>
      <p:sp>
        <p:nvSpPr>
          <p:cNvPr id="5" name="Footer Placeholder 4">
            <a:extLst>
              <a:ext uri="{FF2B5EF4-FFF2-40B4-BE49-F238E27FC236}">
                <a16:creationId xmlns:a16="http://schemas.microsoft.com/office/drawing/2014/main" xmlns="" id="{D4B7C61E-6638-F540-B31A-014F79125B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801FB17D-C7D8-6F49-872C-63611643A4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D5C79F-26C6-6F43-916A-E77F4F7558AF}" type="slidenum">
              <a:rPr lang="en-US" smtClean="0"/>
              <a:t>‹#›</a:t>
            </a:fld>
            <a:endParaRPr lang="en-US"/>
          </a:p>
        </p:txBody>
      </p:sp>
    </p:spTree>
    <p:extLst>
      <p:ext uri="{BB962C8B-B14F-4D97-AF65-F5344CB8AC3E}">
        <p14:creationId xmlns:p14="http://schemas.microsoft.com/office/powerpoint/2010/main" val="12644546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42F0B9-C245-FE49-81E3-C69A8D2B08E3}"/>
              </a:ext>
            </a:extLst>
          </p:cNvPr>
          <p:cNvSpPr>
            <a:spLocks noGrp="1"/>
          </p:cNvSpPr>
          <p:nvPr>
            <p:ph type="title"/>
          </p:nvPr>
        </p:nvSpPr>
        <p:spPr>
          <a:xfrm>
            <a:off x="943128" y="4472"/>
            <a:ext cx="10515600" cy="1325563"/>
          </a:xfrm>
        </p:spPr>
        <p:txBody>
          <a:bodyPr/>
          <a:lstStyle/>
          <a:p>
            <a:pPr algn="ctr"/>
            <a:r>
              <a:rPr lang="en-US" dirty="0"/>
              <a:t>Co-Creation: Students as Partners</a:t>
            </a:r>
          </a:p>
        </p:txBody>
      </p:sp>
      <p:sp>
        <p:nvSpPr>
          <p:cNvPr id="6" name="Rectangle 5">
            <a:extLst>
              <a:ext uri="{FF2B5EF4-FFF2-40B4-BE49-F238E27FC236}">
                <a16:creationId xmlns:a16="http://schemas.microsoft.com/office/drawing/2014/main" xmlns="" id="{0C869DEE-100D-C74D-ABD8-37E2A26A5D77}"/>
              </a:ext>
            </a:extLst>
          </p:cNvPr>
          <p:cNvSpPr/>
          <p:nvPr/>
        </p:nvSpPr>
        <p:spPr>
          <a:xfrm>
            <a:off x="4346124" y="5805505"/>
            <a:ext cx="3709605" cy="923330"/>
          </a:xfrm>
          <a:prstGeom prst="rect">
            <a:avLst/>
          </a:prstGeom>
        </p:spPr>
        <p:txBody>
          <a:bodyPr wrap="none">
            <a:spAutoFit/>
          </a:bodyPr>
          <a:lstStyle/>
          <a:p>
            <a:pPr algn="ctr"/>
            <a:r>
              <a:rPr lang="en-US" dirty="0"/>
              <a:t>Pedagogical Values Micro-Session</a:t>
            </a:r>
          </a:p>
          <a:p>
            <a:pPr algn="ctr"/>
            <a:r>
              <a:rPr lang="en-US" dirty="0"/>
              <a:t>January 30, 2019</a:t>
            </a:r>
          </a:p>
          <a:p>
            <a:pPr algn="ctr"/>
            <a:r>
              <a:rPr lang="en-US" dirty="0"/>
              <a:t>Dr. Jean Slick and Dr. Sophia </a:t>
            </a:r>
            <a:r>
              <a:rPr lang="en-US" dirty="0" err="1"/>
              <a:t>Palahicky</a:t>
            </a:r>
            <a:endParaRPr lang="en-US" dirty="0"/>
          </a:p>
        </p:txBody>
      </p:sp>
      <p:pic>
        <p:nvPicPr>
          <p:cNvPr id="10" name="Picture 9">
            <a:extLst>
              <a:ext uri="{FF2B5EF4-FFF2-40B4-BE49-F238E27FC236}">
                <a16:creationId xmlns:a16="http://schemas.microsoft.com/office/drawing/2014/main" xmlns="" id="{F2D6C8FC-6E95-684A-8664-03F03654B741}"/>
              </a:ext>
            </a:extLst>
          </p:cNvPr>
          <p:cNvPicPr>
            <a:picLocks noChangeAspect="1"/>
          </p:cNvPicPr>
          <p:nvPr/>
        </p:nvPicPr>
        <p:blipFill>
          <a:blip r:embed="rId2"/>
          <a:stretch>
            <a:fillRect/>
          </a:stretch>
        </p:blipFill>
        <p:spPr>
          <a:xfrm>
            <a:off x="3956491" y="1122217"/>
            <a:ext cx="4488873" cy="4488873"/>
          </a:xfrm>
          <a:prstGeom prst="rect">
            <a:avLst/>
          </a:prstGeom>
        </p:spPr>
      </p:pic>
    </p:spTree>
    <p:extLst>
      <p:ext uri="{BB962C8B-B14F-4D97-AF65-F5344CB8AC3E}">
        <p14:creationId xmlns:p14="http://schemas.microsoft.com/office/powerpoint/2010/main" val="1034936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37249E-F38F-EA4E-B78D-177B42656C4E}"/>
              </a:ext>
            </a:extLst>
          </p:cNvPr>
          <p:cNvSpPr>
            <a:spLocks noGrp="1"/>
          </p:cNvSpPr>
          <p:nvPr>
            <p:ph type="title"/>
          </p:nvPr>
        </p:nvSpPr>
        <p:spPr>
          <a:xfrm>
            <a:off x="838200" y="365125"/>
            <a:ext cx="10515600" cy="1815834"/>
          </a:xfrm>
        </p:spPr>
        <p:style>
          <a:lnRef idx="1">
            <a:schemeClr val="accent1"/>
          </a:lnRef>
          <a:fillRef idx="2">
            <a:schemeClr val="accent1"/>
          </a:fillRef>
          <a:effectRef idx="1">
            <a:schemeClr val="accent1"/>
          </a:effectRef>
          <a:fontRef idx="minor">
            <a:schemeClr val="dk1"/>
          </a:fontRef>
        </p:style>
        <p:txBody>
          <a:bodyPr/>
          <a:lstStyle/>
          <a:p>
            <a:r>
              <a:rPr lang="en-US" dirty="0"/>
              <a:t>		  Co-creative (LTRM 2.0)</a:t>
            </a:r>
          </a:p>
        </p:txBody>
      </p:sp>
      <p:sp>
        <p:nvSpPr>
          <p:cNvPr id="3" name="Content Placeholder 2">
            <a:extLst>
              <a:ext uri="{FF2B5EF4-FFF2-40B4-BE49-F238E27FC236}">
                <a16:creationId xmlns:a16="http://schemas.microsoft.com/office/drawing/2014/main" xmlns="" id="{DBBE5E7A-9F25-BD47-BBD2-D05B2519B590}"/>
              </a:ext>
            </a:extLst>
          </p:cNvPr>
          <p:cNvSpPr>
            <a:spLocks noGrp="1"/>
          </p:cNvSpPr>
          <p:nvPr>
            <p:ph idx="1"/>
          </p:nvPr>
        </p:nvSpPr>
        <p:spPr>
          <a:xfrm>
            <a:off x="838200" y="2180959"/>
            <a:ext cx="10515600" cy="4351338"/>
          </a:xfrm>
        </p:spPr>
        <p:txBody>
          <a:bodyPr>
            <a:normAutofit/>
          </a:bodyPr>
          <a:lstStyle/>
          <a:p>
            <a:pPr marL="0" indent="0">
              <a:buNone/>
            </a:pPr>
            <a:endParaRPr lang="en-US" dirty="0"/>
          </a:p>
          <a:p>
            <a:pPr marL="0" indent="0">
              <a:buNone/>
            </a:pPr>
            <a:r>
              <a:rPr lang="en-US" sz="2200" dirty="0">
                <a:latin typeface="Chalkboard" panose="03050602040202020205" pitchFamily="66" charset="77"/>
              </a:rPr>
              <a:t>Learning, teaching and research at RRU are grounded in experiences, curriculum and knowledge that emerge through the involvement of many. </a:t>
            </a:r>
            <a:endParaRPr lang="en-US" sz="2200" dirty="0" smtClean="0">
              <a:latin typeface="Chalkboard" panose="03050602040202020205" pitchFamily="66" charset="77"/>
            </a:endParaRPr>
          </a:p>
          <a:p>
            <a:pPr marL="0" indent="0">
              <a:buNone/>
            </a:pPr>
            <a:endParaRPr lang="en-US" sz="2200" dirty="0" smtClean="0">
              <a:latin typeface="Chalkboard" panose="03050602040202020205" pitchFamily="66" charset="77"/>
            </a:endParaRPr>
          </a:p>
          <a:p>
            <a:pPr marL="0" indent="0">
              <a:buNone/>
            </a:pPr>
            <a:r>
              <a:rPr lang="en-US" sz="2200" dirty="0" smtClean="0">
                <a:latin typeface="Chalkboard" panose="03050602040202020205" pitchFamily="66" charset="77"/>
              </a:rPr>
              <a:t>Students </a:t>
            </a:r>
            <a:r>
              <a:rPr lang="en-US" sz="2200" dirty="0">
                <a:latin typeface="Chalkboard" panose="03050602040202020205" pitchFamily="66" charset="77"/>
              </a:rPr>
              <a:t>learn as a community in their cohorts and with faculty in innovative and often unpredictable ways, while researchers work with partners, stakeholders and students to create new knowledge. </a:t>
            </a:r>
            <a:endParaRPr lang="en-US" sz="2200" dirty="0" smtClean="0">
              <a:latin typeface="Chalkboard" panose="03050602040202020205" pitchFamily="66" charset="77"/>
            </a:endParaRPr>
          </a:p>
          <a:p>
            <a:pPr marL="0" indent="0">
              <a:buNone/>
            </a:pPr>
            <a:endParaRPr lang="en-US" sz="2200" dirty="0" smtClean="0">
              <a:latin typeface="Chalkboard" panose="03050602040202020205" pitchFamily="66" charset="77"/>
            </a:endParaRPr>
          </a:p>
          <a:p>
            <a:pPr marL="0" indent="0">
              <a:buNone/>
            </a:pPr>
            <a:r>
              <a:rPr lang="en-US" sz="2200" dirty="0" smtClean="0">
                <a:latin typeface="Chalkboard" panose="03050602040202020205" pitchFamily="66" charset="77"/>
              </a:rPr>
              <a:t>All </a:t>
            </a:r>
            <a:r>
              <a:rPr lang="en-US" sz="2200" dirty="0">
                <a:latin typeface="Chalkboard" panose="03050602040202020205" pitchFamily="66" charset="77"/>
              </a:rPr>
              <a:t>involved in co-creating learning at RRU include, </a:t>
            </a:r>
            <a:r>
              <a:rPr lang="en-US" sz="2200" dirty="0" smtClean="0">
                <a:latin typeface="Chalkboard" panose="03050602040202020205" pitchFamily="66" charset="77"/>
              </a:rPr>
              <a:t>value, </a:t>
            </a:r>
            <a:r>
              <a:rPr lang="en-US" sz="2200" dirty="0">
                <a:latin typeface="Chalkboard" panose="03050602040202020205" pitchFamily="66" charset="77"/>
              </a:rPr>
              <a:t>and draw on the depth of expertise provided by RRU students, learning communities, faculty and staff as they deepen their individual and collective knowledge. </a:t>
            </a:r>
            <a:endParaRPr lang="en-CA" sz="2200" dirty="0">
              <a:latin typeface="Chalkboard" panose="03050602040202020205" pitchFamily="66" charset="77"/>
            </a:endParaRPr>
          </a:p>
          <a:p>
            <a:endParaRPr lang="en-US" dirty="0"/>
          </a:p>
        </p:txBody>
      </p:sp>
      <p:sp>
        <p:nvSpPr>
          <p:cNvPr id="6" name="Rounded Rectangle 4">
            <a:extLst>
              <a:ext uri="{FF2B5EF4-FFF2-40B4-BE49-F238E27FC236}">
                <a16:creationId xmlns:a16="http://schemas.microsoft.com/office/drawing/2014/main" xmlns="" id="{CC6D86B4-389F-6746-A921-DB3EF0D8457A}"/>
              </a:ext>
            </a:extLst>
          </p:cNvPr>
          <p:cNvSpPr txBox="1"/>
          <p:nvPr/>
        </p:nvSpPr>
        <p:spPr>
          <a:xfrm>
            <a:off x="838200" y="401036"/>
            <a:ext cx="1911927" cy="1751841"/>
          </a:xfrm>
          <a:prstGeom prst="rect">
            <a:avLst/>
          </a:prstGeom>
          <a:solidFill>
            <a:schemeClr val="accent1"/>
          </a:solidFill>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2400" b="1" kern="1200" dirty="0"/>
              <a:t>Caring &amp;  Community-based  </a:t>
            </a:r>
          </a:p>
        </p:txBody>
      </p:sp>
    </p:spTree>
    <p:extLst>
      <p:ext uri="{BB962C8B-B14F-4D97-AF65-F5344CB8AC3E}">
        <p14:creationId xmlns:p14="http://schemas.microsoft.com/office/powerpoint/2010/main" val="19672956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EC2599-F232-D646-B369-B79D3D933A98}"/>
              </a:ext>
            </a:extLst>
          </p:cNvPr>
          <p:cNvSpPr>
            <a:spLocks noGrp="1"/>
          </p:cNvSpPr>
          <p:nvPr>
            <p:ph type="title"/>
          </p:nvPr>
        </p:nvSpPr>
        <p:spPr>
          <a:xfrm>
            <a:off x="5143630" y="0"/>
            <a:ext cx="6210169" cy="1325563"/>
          </a:xfrm>
        </p:spPr>
        <p:txBody>
          <a:bodyPr/>
          <a:lstStyle/>
          <a:p>
            <a:r>
              <a:rPr lang="en-US" dirty="0">
                <a:latin typeface="Chalkboard" panose="03050602040202020205" pitchFamily="66" charset="77"/>
              </a:rPr>
              <a:t>STLHE 2016 Keynote</a:t>
            </a:r>
          </a:p>
        </p:txBody>
      </p:sp>
      <p:sp>
        <p:nvSpPr>
          <p:cNvPr id="3" name="Content Placeholder 2">
            <a:extLst>
              <a:ext uri="{FF2B5EF4-FFF2-40B4-BE49-F238E27FC236}">
                <a16:creationId xmlns:a16="http://schemas.microsoft.com/office/drawing/2014/main" xmlns="" id="{B9E0E139-98A9-334A-8C6D-218399FEC096}"/>
              </a:ext>
            </a:extLst>
          </p:cNvPr>
          <p:cNvSpPr>
            <a:spLocks noGrp="1"/>
          </p:cNvSpPr>
          <p:nvPr>
            <p:ph idx="1"/>
          </p:nvPr>
        </p:nvSpPr>
        <p:spPr>
          <a:xfrm>
            <a:off x="5143630" y="1240226"/>
            <a:ext cx="2891098" cy="1888760"/>
          </a:xfrm>
        </p:spPr>
        <p:txBody>
          <a:bodyPr>
            <a:normAutofit fontScale="77500" lnSpcReduction="20000"/>
          </a:bodyPr>
          <a:lstStyle/>
          <a:p>
            <a:pPr marL="0" indent="0">
              <a:buNone/>
            </a:pPr>
            <a:r>
              <a:rPr lang="en-CA" sz="2000" dirty="0"/>
              <a:t>Dr</a:t>
            </a:r>
            <a:r>
              <a:rPr lang="en-CA" sz="2000" dirty="0">
                <a:latin typeface="Chalkboard" panose="03050602040202020205" pitchFamily="66" charset="77"/>
              </a:rPr>
              <a:t>. Leslie </a:t>
            </a:r>
            <a:r>
              <a:rPr lang="en-CA" sz="2000" dirty="0" err="1">
                <a:latin typeface="Chalkboard" panose="03050602040202020205" pitchFamily="66" charset="77"/>
              </a:rPr>
              <a:t>Ortquist</a:t>
            </a:r>
            <a:r>
              <a:rPr lang="en-CA" sz="2000" dirty="0">
                <a:latin typeface="Chalkboard" panose="03050602040202020205" pitchFamily="66" charset="77"/>
              </a:rPr>
              <a:t> Ahrens</a:t>
            </a:r>
          </a:p>
          <a:p>
            <a:pPr marL="0" indent="0">
              <a:buNone/>
            </a:pPr>
            <a:r>
              <a:rPr lang="en-CA" sz="2000" dirty="0">
                <a:latin typeface="Chalkboard" panose="03050602040202020205" pitchFamily="66" charset="77"/>
              </a:rPr>
              <a:t>Director of the Centre for Transformative Learning </a:t>
            </a:r>
          </a:p>
          <a:p>
            <a:pPr marL="0" indent="0">
              <a:buNone/>
            </a:pPr>
            <a:r>
              <a:rPr lang="en-CA" sz="2000" dirty="0">
                <a:latin typeface="Chalkboard" panose="03050602040202020205" pitchFamily="66" charset="77"/>
              </a:rPr>
              <a:t>Associate Professor of Comparative Literature</a:t>
            </a:r>
          </a:p>
          <a:p>
            <a:pPr marL="0" indent="0">
              <a:buNone/>
            </a:pPr>
            <a:r>
              <a:rPr lang="en-CA" sz="2000" dirty="0">
                <a:latin typeface="Chalkboard" panose="03050602040202020205" pitchFamily="66" charset="77"/>
              </a:rPr>
              <a:t>Berea College, Kentucky</a:t>
            </a:r>
            <a:endParaRPr lang="en-US" sz="2000" dirty="0">
              <a:latin typeface="Chalkboard" panose="03050602040202020205" pitchFamily="66" charset="77"/>
            </a:endParaRPr>
          </a:p>
        </p:txBody>
      </p:sp>
      <p:pic>
        <p:nvPicPr>
          <p:cNvPr id="4" name="Picture 3">
            <a:extLst>
              <a:ext uri="{FF2B5EF4-FFF2-40B4-BE49-F238E27FC236}">
                <a16:creationId xmlns:a16="http://schemas.microsoft.com/office/drawing/2014/main" xmlns="" id="{FFB9FC21-A0AE-DD49-A407-FD4E97B3E71A}"/>
              </a:ext>
            </a:extLst>
          </p:cNvPr>
          <p:cNvPicPr>
            <a:picLocks noChangeAspect="1"/>
          </p:cNvPicPr>
          <p:nvPr/>
        </p:nvPicPr>
        <p:blipFill>
          <a:blip r:embed="rId2"/>
          <a:stretch>
            <a:fillRect/>
          </a:stretch>
        </p:blipFill>
        <p:spPr>
          <a:xfrm>
            <a:off x="9203749" y="1052671"/>
            <a:ext cx="1957673" cy="2349208"/>
          </a:xfrm>
          <a:prstGeom prst="rect">
            <a:avLst/>
          </a:prstGeom>
        </p:spPr>
      </p:pic>
      <p:pic>
        <p:nvPicPr>
          <p:cNvPr id="5" name="Picture 4">
            <a:extLst>
              <a:ext uri="{FF2B5EF4-FFF2-40B4-BE49-F238E27FC236}">
                <a16:creationId xmlns:a16="http://schemas.microsoft.com/office/drawing/2014/main" xmlns="" id="{135A152F-5569-E84A-A512-C766E156C9FB}"/>
              </a:ext>
            </a:extLst>
          </p:cNvPr>
          <p:cNvPicPr>
            <a:picLocks noChangeAspect="1"/>
          </p:cNvPicPr>
          <p:nvPr/>
        </p:nvPicPr>
        <p:blipFill>
          <a:blip r:embed="rId3"/>
          <a:stretch>
            <a:fillRect/>
          </a:stretch>
        </p:blipFill>
        <p:spPr>
          <a:xfrm>
            <a:off x="266181" y="255562"/>
            <a:ext cx="4254500" cy="6350000"/>
          </a:xfrm>
          <a:prstGeom prst="rect">
            <a:avLst/>
          </a:prstGeom>
        </p:spPr>
      </p:pic>
      <p:sp>
        <p:nvSpPr>
          <p:cNvPr id="6" name="Rectangle 5">
            <a:extLst>
              <a:ext uri="{FF2B5EF4-FFF2-40B4-BE49-F238E27FC236}">
                <a16:creationId xmlns:a16="http://schemas.microsoft.com/office/drawing/2014/main" xmlns="" id="{361B1AF6-3D54-A44F-BC6C-B447F0A64996}"/>
              </a:ext>
            </a:extLst>
          </p:cNvPr>
          <p:cNvSpPr/>
          <p:nvPr/>
        </p:nvSpPr>
        <p:spPr>
          <a:xfrm>
            <a:off x="5143630" y="3663926"/>
            <a:ext cx="6514970" cy="2677656"/>
          </a:xfrm>
          <a:prstGeom prst="rect">
            <a:avLst/>
          </a:prstGeom>
        </p:spPr>
        <p:txBody>
          <a:bodyPr wrap="square">
            <a:spAutoFit/>
          </a:bodyPr>
          <a:lstStyle/>
          <a:p>
            <a:pPr lvl="0" eaLnBrk="0" fontAlgn="base" hangingPunct="0">
              <a:spcBef>
                <a:spcPct val="0"/>
              </a:spcBef>
              <a:spcAft>
                <a:spcPct val="0"/>
              </a:spcAft>
              <a:buFontTx/>
              <a:buAutoNum type="arabicPeriod"/>
            </a:pPr>
            <a:r>
              <a:rPr lang="en-US" altLang="en-US" sz="2400" dirty="0">
                <a:solidFill>
                  <a:srgbClr val="363948"/>
                </a:solidFill>
                <a:latin typeface="Chalkboard" panose="03050602040202020205" pitchFamily="66" charset="77"/>
              </a:rPr>
              <a:t>What does it look like when an instructor gives 100% in a course?</a:t>
            </a:r>
          </a:p>
          <a:p>
            <a:pPr lvl="0" eaLnBrk="0" fontAlgn="base" hangingPunct="0">
              <a:spcBef>
                <a:spcPct val="0"/>
              </a:spcBef>
              <a:spcAft>
                <a:spcPct val="0"/>
              </a:spcAft>
              <a:buFontTx/>
              <a:buAutoNum type="arabicPeriod"/>
            </a:pPr>
            <a:endParaRPr lang="en-US" altLang="en-US" sz="2400" dirty="0">
              <a:solidFill>
                <a:srgbClr val="363948"/>
              </a:solidFill>
              <a:latin typeface="Chalkboard" panose="03050602040202020205" pitchFamily="66" charset="77"/>
            </a:endParaRPr>
          </a:p>
          <a:p>
            <a:pPr lvl="0" eaLnBrk="0" fontAlgn="base" hangingPunct="0">
              <a:spcBef>
                <a:spcPct val="0"/>
              </a:spcBef>
              <a:spcAft>
                <a:spcPct val="0"/>
              </a:spcAft>
              <a:buFontTx/>
              <a:buAutoNum type="arabicPeriod" startAt="2"/>
            </a:pPr>
            <a:r>
              <a:rPr lang="en-US" altLang="en-US" sz="2400" dirty="0">
                <a:solidFill>
                  <a:srgbClr val="363948"/>
                </a:solidFill>
                <a:latin typeface="Chalkboard" panose="03050602040202020205" pitchFamily="66" charset="77"/>
              </a:rPr>
              <a:t>What does it look like when students (as individuals and team members) give 100% in a course? What are your commitments in this regard?</a:t>
            </a:r>
          </a:p>
        </p:txBody>
      </p:sp>
    </p:spTree>
    <p:extLst>
      <p:ext uri="{BB962C8B-B14F-4D97-AF65-F5344CB8AC3E}">
        <p14:creationId xmlns:p14="http://schemas.microsoft.com/office/powerpoint/2010/main" val="2059492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ABAC6C7-AF5D-D042-B5AE-5ADAACB2E6E6}"/>
              </a:ext>
            </a:extLst>
          </p:cNvPr>
          <p:cNvSpPr/>
          <p:nvPr/>
        </p:nvSpPr>
        <p:spPr>
          <a:xfrm>
            <a:off x="436418" y="967729"/>
            <a:ext cx="11499273" cy="5098832"/>
          </a:xfrm>
          <a:prstGeom prst="rect">
            <a:avLst/>
          </a:prstGeom>
        </p:spPr>
        <p:txBody>
          <a:bodyPr wrap="square">
            <a:spAutoFit/>
          </a:bodyPr>
          <a:lstStyle/>
          <a:p>
            <a:pPr>
              <a:spcAft>
                <a:spcPts val="0"/>
              </a:spcAft>
            </a:pPr>
            <a:r>
              <a:rPr lang="en-CA" dirty="0">
                <a:solidFill>
                  <a:srgbClr val="363948"/>
                </a:solidFill>
                <a:latin typeface="Calibri" panose="020F0502020204030204" pitchFamily="34" charset="0"/>
                <a:ea typeface="Times New Roman" panose="02020603050405020304" pitchFamily="18" charset="0"/>
                <a:cs typeface="Times New Roman" panose="02020603050405020304" pitchFamily="18" charset="0"/>
              </a:rPr>
              <a:t>In this activity, you are invited to share your thoughts about what an effective learning partnership looks like. You can draw from your experience in previous courses at RRU or elsewhere as you reflect on and respond to the two questions posed. Please use the following questions as headers in your response post:</a:t>
            </a:r>
          </a:p>
          <a:p>
            <a:pPr>
              <a:spcAft>
                <a:spcPts val="0"/>
              </a:spcAft>
            </a:pP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750"/>
              </a:spcAft>
              <a:buFont typeface="+mj-lt"/>
              <a:buAutoNum type="arabicPeriod"/>
            </a:pPr>
            <a:r>
              <a:rPr lang="en-CA" i="1" dirty="0">
                <a:solidFill>
                  <a:srgbClr val="363948"/>
                </a:solidFill>
                <a:latin typeface="Calibri" panose="020F0502020204030204" pitchFamily="34" charset="0"/>
                <a:ea typeface="Times New Roman" panose="02020603050405020304" pitchFamily="18" charset="0"/>
                <a:cs typeface="Times New Roman" panose="02020603050405020304" pitchFamily="18" charset="0"/>
              </a:rPr>
              <a:t>What does it look like when the instructor gives 100% in a course?</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750"/>
              </a:spcAft>
              <a:buFont typeface="+mj-lt"/>
              <a:buAutoNum type="arabicPeriod"/>
            </a:pPr>
            <a:r>
              <a:rPr lang="en-CA" i="1" dirty="0">
                <a:solidFill>
                  <a:srgbClr val="363948"/>
                </a:solidFill>
                <a:latin typeface="Calibri" panose="020F0502020204030204" pitchFamily="34" charset="0"/>
                <a:ea typeface="Times New Roman" panose="02020603050405020304" pitchFamily="18" charset="0"/>
                <a:cs typeface="Times New Roman" panose="02020603050405020304" pitchFamily="18" charset="0"/>
              </a:rPr>
              <a:t>What does it look like when students as individuals and team members give 100% in a course? What are your commitments in this regard?</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CA" dirty="0">
                <a:solidFill>
                  <a:srgbClr val="363948"/>
                </a:solidFill>
                <a:latin typeface="Calibri" panose="020F0502020204030204" pitchFamily="34" charset="0"/>
                <a:ea typeface="Times New Roman" panose="02020603050405020304" pitchFamily="18" charset="0"/>
                <a:cs typeface="Times New Roman" panose="02020603050405020304" pitchFamily="18" charset="0"/>
              </a:rPr>
              <a:t>When you respond to the question about student participation, please consider both individual and team contributions. You are encouraged to read, build on, or challenge the ideas presented by others in this forum to advance discussion on the topics brought forward. </a:t>
            </a:r>
          </a:p>
          <a:p>
            <a:pPr>
              <a:spcAft>
                <a:spcPts val="0"/>
              </a:spcAft>
            </a:pP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CA" dirty="0">
                <a:solidFill>
                  <a:srgbClr val="363948"/>
                </a:solidFill>
                <a:latin typeface="Calibri" panose="020F0502020204030204" pitchFamily="34" charset="0"/>
                <a:ea typeface="Times New Roman" panose="02020603050405020304" pitchFamily="18" charset="0"/>
                <a:cs typeface="Times New Roman" panose="02020603050405020304" pitchFamily="18" charset="0"/>
              </a:rPr>
              <a:t>I will summarize the themes that emerge from your posts and reflect these ideas back to you during Week 2. Additionally, I will draw from your comments to develop the Self-Assessment questions presented at the end of each unit. Then, at the mid-point of the course (end of the first week of residency), I will seek your feedback about the course with reference to your thoughts about my participation as an instructor, using the criteria you provide.</a:t>
            </a:r>
          </a:p>
          <a:p>
            <a:pPr>
              <a:spcAft>
                <a:spcPts val="0"/>
              </a:spcAft>
            </a:pP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CA" dirty="0">
                <a:solidFill>
                  <a:srgbClr val="363948"/>
                </a:solidFill>
                <a:latin typeface="Calibri" panose="020F0502020204030204" pitchFamily="34" charset="0"/>
                <a:ea typeface="Times New Roman" panose="02020603050405020304" pitchFamily="18" charset="0"/>
                <a:cs typeface="Times New Roman" panose="02020603050405020304" pitchFamily="18" charset="0"/>
              </a:rPr>
              <a:t>Your responses to this forum are not graded, however you are expected to participate in the discussion.</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xmlns="" id="{9B621FA8-7673-9E41-96D9-BD2AE625E4FA}"/>
              </a:ext>
            </a:extLst>
          </p:cNvPr>
          <p:cNvSpPr/>
          <p:nvPr/>
        </p:nvSpPr>
        <p:spPr>
          <a:xfrm>
            <a:off x="436418" y="376443"/>
            <a:ext cx="8127674" cy="461665"/>
          </a:xfrm>
          <a:prstGeom prst="rect">
            <a:avLst/>
          </a:prstGeom>
        </p:spPr>
        <p:txBody>
          <a:bodyPr wrap="none">
            <a:spAutoFit/>
          </a:bodyPr>
          <a:lstStyle/>
          <a:p>
            <a:pPr>
              <a:spcAft>
                <a:spcPts val="600"/>
              </a:spcAft>
            </a:pPr>
            <a:r>
              <a:rPr lang="en-CA" sz="2400" b="1" dirty="0">
                <a:solidFill>
                  <a:srgbClr val="363948"/>
                </a:solidFill>
                <a:latin typeface="Calibri" panose="020F0502020204030204" pitchFamily="34" charset="0"/>
                <a:ea typeface="Times New Roman" panose="02020603050405020304" pitchFamily="18" charset="0"/>
                <a:cs typeface="Times New Roman" panose="02020603050405020304" pitchFamily="18" charset="0"/>
              </a:rPr>
              <a:t>Week 1: Participation &amp; Contribution Discussion Forum (team)</a:t>
            </a:r>
            <a:endParaRPr lang="en-CA"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63152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https://moodle.royalroads.ca/moodle/pluginfile.php/367017/mod_forum/intro/learning-partnerships-photo1.jpg">
            <a:extLst>
              <a:ext uri="{FF2B5EF4-FFF2-40B4-BE49-F238E27FC236}">
                <a16:creationId xmlns:a16="http://schemas.microsoft.com/office/drawing/2014/main" xmlns="" id="{240BB324-B51C-0142-9DF1-3380B5103EB8}"/>
              </a:ext>
            </a:extLst>
          </p:cNvPr>
          <p:cNvSpPr>
            <a:spLocks noChangeAspect="1" noChangeArrowheads="1"/>
          </p:cNvSpPr>
          <p:nvPr/>
        </p:nvSpPr>
        <p:spPr bwMode="auto">
          <a:xfrm>
            <a:off x="0" y="5246557"/>
            <a:ext cx="2236895" cy="28181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xmlns="" id="{B7C08F7A-6545-CA4C-B6E1-150E75AD73E0}"/>
              </a:ext>
            </a:extLst>
          </p:cNvPr>
          <p:cNvPicPr>
            <a:picLocks noChangeAspect="1"/>
          </p:cNvPicPr>
          <p:nvPr/>
        </p:nvPicPr>
        <p:blipFill>
          <a:blip r:embed="rId2"/>
          <a:stretch>
            <a:fillRect/>
          </a:stretch>
        </p:blipFill>
        <p:spPr>
          <a:xfrm>
            <a:off x="328123" y="202765"/>
            <a:ext cx="4306222" cy="6452867"/>
          </a:xfrm>
          <a:prstGeom prst="rect">
            <a:avLst/>
          </a:prstGeom>
        </p:spPr>
      </p:pic>
      <p:sp>
        <p:nvSpPr>
          <p:cNvPr id="8" name="TextBox 7">
            <a:extLst>
              <a:ext uri="{FF2B5EF4-FFF2-40B4-BE49-F238E27FC236}">
                <a16:creationId xmlns:a16="http://schemas.microsoft.com/office/drawing/2014/main" xmlns="" id="{38B73761-8CC6-C043-BE4D-185F41BE8BB2}"/>
              </a:ext>
            </a:extLst>
          </p:cNvPr>
          <p:cNvSpPr txBox="1"/>
          <p:nvPr/>
        </p:nvSpPr>
        <p:spPr>
          <a:xfrm>
            <a:off x="4962468" y="202765"/>
            <a:ext cx="6467532" cy="769441"/>
          </a:xfrm>
          <a:prstGeom prst="rect">
            <a:avLst/>
          </a:prstGeom>
          <a:noFill/>
        </p:spPr>
        <p:txBody>
          <a:bodyPr wrap="square" rtlCol="0">
            <a:spAutoFit/>
          </a:bodyPr>
          <a:lstStyle/>
          <a:p>
            <a:r>
              <a:rPr lang="en-US" sz="4400" dirty="0">
                <a:latin typeface="Chalkboard" panose="03050602040202020205" pitchFamily="66" charset="77"/>
              </a:rPr>
              <a:t>STLHE 2017 Keynote</a:t>
            </a:r>
          </a:p>
        </p:txBody>
      </p:sp>
      <p:pic>
        <p:nvPicPr>
          <p:cNvPr id="9" name="Picture 8">
            <a:extLst>
              <a:ext uri="{FF2B5EF4-FFF2-40B4-BE49-F238E27FC236}">
                <a16:creationId xmlns:a16="http://schemas.microsoft.com/office/drawing/2014/main" xmlns="" id="{F1FC7FF3-C425-7244-A31F-F5BD50EB6379}"/>
              </a:ext>
            </a:extLst>
          </p:cNvPr>
          <p:cNvPicPr>
            <a:picLocks noChangeAspect="1"/>
          </p:cNvPicPr>
          <p:nvPr/>
        </p:nvPicPr>
        <p:blipFill>
          <a:blip r:embed="rId3"/>
          <a:stretch>
            <a:fillRect/>
          </a:stretch>
        </p:blipFill>
        <p:spPr>
          <a:xfrm>
            <a:off x="9014770" y="972206"/>
            <a:ext cx="2415230" cy="2415230"/>
          </a:xfrm>
          <a:prstGeom prst="rect">
            <a:avLst/>
          </a:prstGeom>
        </p:spPr>
      </p:pic>
      <p:sp>
        <p:nvSpPr>
          <p:cNvPr id="10" name="Rectangle 9">
            <a:extLst>
              <a:ext uri="{FF2B5EF4-FFF2-40B4-BE49-F238E27FC236}">
                <a16:creationId xmlns:a16="http://schemas.microsoft.com/office/drawing/2014/main" xmlns="" id="{E96F3CE4-C768-2948-9C3E-6752CAAEABFC}"/>
              </a:ext>
            </a:extLst>
          </p:cNvPr>
          <p:cNvSpPr/>
          <p:nvPr/>
        </p:nvSpPr>
        <p:spPr>
          <a:xfrm>
            <a:off x="4992369" y="1031481"/>
            <a:ext cx="3203865" cy="2431435"/>
          </a:xfrm>
          <a:prstGeom prst="rect">
            <a:avLst/>
          </a:prstGeom>
        </p:spPr>
        <p:txBody>
          <a:bodyPr wrap="square">
            <a:spAutoFit/>
          </a:bodyPr>
          <a:lstStyle/>
          <a:p>
            <a:r>
              <a:rPr lang="en-CA" sz="1900" b="0" i="0" dirty="0">
                <a:solidFill>
                  <a:srgbClr val="363737"/>
                </a:solidFill>
                <a:effectLst/>
                <a:latin typeface="Chalkboard" panose="03050602040202020205" pitchFamily="66" charset="77"/>
              </a:rPr>
              <a:t>Professor David </a:t>
            </a:r>
            <a:r>
              <a:rPr lang="en-CA" sz="1900" b="0" i="0" dirty="0" err="1">
                <a:solidFill>
                  <a:srgbClr val="363737"/>
                </a:solidFill>
                <a:effectLst/>
                <a:latin typeface="Chalkboard" panose="03050602040202020205" pitchFamily="66" charset="77"/>
              </a:rPr>
              <a:t>Boud</a:t>
            </a:r>
            <a:endParaRPr lang="en-CA" sz="1900" b="0" i="0" dirty="0">
              <a:solidFill>
                <a:srgbClr val="363737"/>
              </a:solidFill>
              <a:effectLst/>
              <a:latin typeface="Chalkboard" panose="03050602040202020205" pitchFamily="66" charset="77"/>
            </a:endParaRPr>
          </a:p>
          <a:p>
            <a:endParaRPr lang="en-CA" sz="1900" b="0" i="0" dirty="0">
              <a:solidFill>
                <a:srgbClr val="363737"/>
              </a:solidFill>
              <a:effectLst/>
              <a:latin typeface="Chalkboard" panose="03050602040202020205" pitchFamily="66" charset="77"/>
            </a:endParaRPr>
          </a:p>
          <a:p>
            <a:r>
              <a:rPr lang="en-CA" sz="1900" b="0" i="0" dirty="0">
                <a:solidFill>
                  <a:srgbClr val="363737"/>
                </a:solidFill>
                <a:effectLst/>
                <a:latin typeface="Chalkboard" panose="03050602040202020205" pitchFamily="66" charset="77"/>
              </a:rPr>
              <a:t>Director, Centre for Research in Assessment and Alfred Deakin Professor</a:t>
            </a:r>
          </a:p>
          <a:p>
            <a:endParaRPr lang="en-CA" sz="1900" b="0" i="0" dirty="0">
              <a:solidFill>
                <a:srgbClr val="363737"/>
              </a:solidFill>
              <a:effectLst/>
              <a:latin typeface="Chalkboard" panose="03050602040202020205" pitchFamily="66" charset="77"/>
            </a:endParaRPr>
          </a:p>
          <a:p>
            <a:r>
              <a:rPr lang="en-CA" sz="1900" b="0" i="0" dirty="0">
                <a:solidFill>
                  <a:srgbClr val="363737"/>
                </a:solidFill>
                <a:effectLst/>
                <a:latin typeface="Chalkboard" panose="03050602040202020205" pitchFamily="66" charset="77"/>
              </a:rPr>
              <a:t>Deakin University</a:t>
            </a:r>
            <a:endParaRPr lang="en-US" sz="1900" dirty="0">
              <a:latin typeface="Chalkboard" panose="03050602040202020205" pitchFamily="66" charset="77"/>
            </a:endParaRPr>
          </a:p>
        </p:txBody>
      </p:sp>
      <p:sp>
        <p:nvSpPr>
          <p:cNvPr id="11" name="Rectangle 10">
            <a:extLst>
              <a:ext uri="{FF2B5EF4-FFF2-40B4-BE49-F238E27FC236}">
                <a16:creationId xmlns:a16="http://schemas.microsoft.com/office/drawing/2014/main" xmlns="" id="{DDE891DC-4E2C-2F4D-8B7D-C7F4CB8CD05A}"/>
              </a:ext>
            </a:extLst>
          </p:cNvPr>
          <p:cNvSpPr/>
          <p:nvPr/>
        </p:nvSpPr>
        <p:spPr>
          <a:xfrm>
            <a:off x="4962468" y="3421550"/>
            <a:ext cx="6802583" cy="3416320"/>
          </a:xfrm>
          <a:prstGeom prst="rect">
            <a:avLst/>
          </a:prstGeom>
        </p:spPr>
        <p:txBody>
          <a:bodyPr wrap="square">
            <a:spAutoFit/>
          </a:bodyPr>
          <a:lstStyle/>
          <a:p>
            <a:r>
              <a:rPr lang="en-CA" sz="2400" dirty="0">
                <a:latin typeface="Chalkboard" panose="03050602040202020205" pitchFamily="66" charset="77"/>
              </a:rPr>
              <a:t>Sustainable feedback</a:t>
            </a:r>
          </a:p>
          <a:p>
            <a:pPr marL="342900" indent="-342900">
              <a:buAutoNum type="arabicPeriod"/>
            </a:pPr>
            <a:r>
              <a:rPr lang="en-CA" sz="2400" dirty="0">
                <a:latin typeface="Chalkboard" panose="03050602040202020205" pitchFamily="66" charset="77"/>
              </a:rPr>
              <a:t>Ask students what feedback would be most helpful to them on an assignment.</a:t>
            </a:r>
          </a:p>
          <a:p>
            <a:pPr marL="342900" indent="-342900">
              <a:buAutoNum type="arabicPeriod"/>
            </a:pPr>
            <a:r>
              <a:rPr lang="en-CA" sz="2400" dirty="0">
                <a:latin typeface="Chalkboard" panose="03050602040202020205" pitchFamily="66" charset="77"/>
              </a:rPr>
              <a:t>Ask students to assess their own work using the assessment matrix.</a:t>
            </a:r>
          </a:p>
          <a:p>
            <a:pPr marL="342900" indent="-342900">
              <a:buAutoNum type="arabicPeriod"/>
            </a:pPr>
            <a:r>
              <a:rPr lang="en-CA" sz="2400" dirty="0">
                <a:latin typeface="Chalkboard" panose="03050602040202020205" pitchFamily="66" charset="77"/>
              </a:rPr>
              <a:t>Engage students in developing assessment criteria.</a:t>
            </a:r>
          </a:p>
          <a:p>
            <a:pPr marL="342900" indent="-342900">
              <a:buAutoNum type="arabicPeriod"/>
            </a:pPr>
            <a:r>
              <a:rPr lang="en-CA" sz="2400" dirty="0">
                <a:latin typeface="Chalkboard" panose="03050602040202020205" pitchFamily="66" charset="77"/>
              </a:rPr>
              <a:t>Build opportunities for peer feedback – give weight to peer feedback.</a:t>
            </a:r>
          </a:p>
        </p:txBody>
      </p:sp>
    </p:spTree>
    <p:extLst>
      <p:ext uri="{BB962C8B-B14F-4D97-AF65-F5344CB8AC3E}">
        <p14:creationId xmlns:p14="http://schemas.microsoft.com/office/powerpoint/2010/main" val="831977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A5BC488B-43A7-D54A-A057-C6225FBFFB40}"/>
              </a:ext>
            </a:extLst>
          </p:cNvPr>
          <p:cNvSpPr/>
          <p:nvPr/>
        </p:nvSpPr>
        <p:spPr>
          <a:xfrm>
            <a:off x="7397218" y="5608647"/>
            <a:ext cx="5071672" cy="1077218"/>
          </a:xfrm>
          <a:prstGeom prst="rect">
            <a:avLst/>
          </a:prstGeom>
        </p:spPr>
        <p:txBody>
          <a:bodyPr wrap="square">
            <a:spAutoFit/>
          </a:bodyPr>
          <a:lstStyle/>
          <a:p>
            <a:r>
              <a:rPr lang="en-CA" sz="1600" b="0" i="0" dirty="0">
                <a:solidFill>
                  <a:srgbClr val="222222"/>
                </a:solidFill>
                <a:effectLst/>
                <a:latin typeface="Chalkboard" panose="03050602040202020205" pitchFamily="66" charset="77"/>
              </a:rPr>
              <a:t>Healy, M. Flint, A. &amp; Harrington, K. (2016). </a:t>
            </a:r>
            <a:r>
              <a:rPr lang="en-CA" sz="1600" b="0" i="1" dirty="0">
                <a:solidFill>
                  <a:srgbClr val="222222"/>
                </a:solidFill>
                <a:effectLst/>
                <a:latin typeface="Chalkboard" panose="03050602040202020205" pitchFamily="66" charset="77"/>
              </a:rPr>
              <a:t>Engagement through partnership: Students as partners in learning and teaching in higher education</a:t>
            </a:r>
            <a:r>
              <a:rPr lang="en-CA" sz="1600" b="0" i="0" dirty="0">
                <a:solidFill>
                  <a:srgbClr val="222222"/>
                </a:solidFill>
                <a:effectLst/>
                <a:latin typeface="Chalkboard" panose="03050602040202020205" pitchFamily="66" charset="77"/>
              </a:rPr>
              <a:t>. York: Higher Education Academy. </a:t>
            </a:r>
            <a:endParaRPr lang="en-US" sz="1600" dirty="0">
              <a:latin typeface="Chalkboard" panose="03050602040202020205" pitchFamily="66" charset="77"/>
            </a:endParaRPr>
          </a:p>
        </p:txBody>
      </p:sp>
      <p:sp>
        <p:nvSpPr>
          <p:cNvPr id="6" name="Rectangle 5">
            <a:extLst>
              <a:ext uri="{FF2B5EF4-FFF2-40B4-BE49-F238E27FC236}">
                <a16:creationId xmlns:a16="http://schemas.microsoft.com/office/drawing/2014/main" xmlns="" id="{DE0A4B50-41CD-1644-8891-FC5BB3457281}"/>
              </a:ext>
            </a:extLst>
          </p:cNvPr>
          <p:cNvSpPr/>
          <p:nvPr/>
        </p:nvSpPr>
        <p:spPr>
          <a:xfrm>
            <a:off x="7682434" y="224135"/>
            <a:ext cx="4736892" cy="1631216"/>
          </a:xfrm>
          <a:prstGeom prst="rect">
            <a:avLst/>
          </a:prstGeom>
        </p:spPr>
        <p:txBody>
          <a:bodyPr wrap="square">
            <a:spAutoFit/>
          </a:bodyPr>
          <a:lstStyle/>
          <a:p>
            <a:pPr>
              <a:spcAft>
                <a:spcPts val="0"/>
              </a:spcAft>
            </a:pPr>
            <a:r>
              <a:rPr lang="en-CA" sz="2000" dirty="0">
                <a:latin typeface="Chalkboard" panose="03050602040202020205" pitchFamily="66" charset="77"/>
                <a:ea typeface="Times New Roman" panose="02020603050405020304" pitchFamily="18" charset="0"/>
                <a:cs typeface="Times New Roman" panose="02020603050405020304" pitchFamily="18" charset="0"/>
              </a:rPr>
              <a:t>“At its roots partnership is about investing students with the power to co-create, not just knowledge or learning, but the higher education institution itself.” </a:t>
            </a:r>
            <a:endParaRPr lang="en-CA" sz="2000" dirty="0">
              <a:latin typeface="Chalkboard" panose="03050602040202020205" pitchFamily="66" charset="77"/>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xmlns="" id="{DA103E5E-D50F-1244-A7D6-2BE800419691}"/>
              </a:ext>
            </a:extLst>
          </p:cNvPr>
          <p:cNvSpPr/>
          <p:nvPr/>
        </p:nvSpPr>
        <p:spPr>
          <a:xfrm>
            <a:off x="7682434" y="2022715"/>
            <a:ext cx="3852521" cy="1015663"/>
          </a:xfrm>
          <a:prstGeom prst="rect">
            <a:avLst/>
          </a:prstGeom>
        </p:spPr>
        <p:txBody>
          <a:bodyPr wrap="square">
            <a:spAutoFit/>
          </a:bodyPr>
          <a:lstStyle/>
          <a:p>
            <a:pPr>
              <a:spcAft>
                <a:spcPts val="0"/>
              </a:spcAft>
            </a:pPr>
            <a:r>
              <a:rPr lang="en-CA" dirty="0">
                <a:latin typeface="Chalkboard" panose="03050602040202020205" pitchFamily="66" charset="77"/>
                <a:ea typeface="Times New Roman" panose="02020603050405020304" pitchFamily="18" charset="0"/>
                <a:cs typeface="Times New Roman" panose="02020603050405020304" pitchFamily="18" charset="0"/>
              </a:rPr>
              <a:t>“</a:t>
            </a:r>
            <a:r>
              <a:rPr lang="en-CA" sz="2000" dirty="0">
                <a:latin typeface="Chalkboard" panose="03050602040202020205" pitchFamily="66" charset="77"/>
                <a:ea typeface="Times New Roman" panose="02020603050405020304" pitchFamily="18" charset="0"/>
                <a:cs typeface="Times New Roman" panose="02020603050405020304" pitchFamily="18" charset="0"/>
              </a:rPr>
              <a:t>It is a way of doing things, rather than an outcome in itself.” </a:t>
            </a:r>
            <a:endParaRPr lang="en-CA" sz="2000" dirty="0">
              <a:latin typeface="Chalkboard" panose="03050602040202020205" pitchFamily="66" charset="77"/>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xmlns="" id="{8BB3CF2F-6C98-4243-8C27-BD3A57549FC6}"/>
              </a:ext>
            </a:extLst>
          </p:cNvPr>
          <p:cNvPicPr>
            <a:picLocks noChangeAspect="1"/>
          </p:cNvPicPr>
          <p:nvPr/>
        </p:nvPicPr>
        <p:blipFill>
          <a:blip r:embed="rId2"/>
          <a:stretch>
            <a:fillRect/>
          </a:stretch>
        </p:blipFill>
        <p:spPr>
          <a:xfrm>
            <a:off x="508000" y="-35794"/>
            <a:ext cx="6604000" cy="6858000"/>
          </a:xfrm>
          <a:prstGeom prst="rect">
            <a:avLst/>
          </a:prstGeom>
        </p:spPr>
      </p:pic>
      <p:sp>
        <p:nvSpPr>
          <p:cNvPr id="13" name="Down Arrow 12">
            <a:extLst>
              <a:ext uri="{FF2B5EF4-FFF2-40B4-BE49-F238E27FC236}">
                <a16:creationId xmlns:a16="http://schemas.microsoft.com/office/drawing/2014/main" xmlns="" id="{C256CB6C-9614-1B4C-8748-BE400A894D13}"/>
              </a:ext>
            </a:extLst>
          </p:cNvPr>
          <p:cNvSpPr/>
          <p:nvPr/>
        </p:nvSpPr>
        <p:spPr>
          <a:xfrm rot="3099479">
            <a:off x="6109779" y="514176"/>
            <a:ext cx="962614" cy="129424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a:extLst>
              <a:ext uri="{FF2B5EF4-FFF2-40B4-BE49-F238E27FC236}">
                <a16:creationId xmlns:a16="http://schemas.microsoft.com/office/drawing/2014/main" xmlns="" id="{72F3D83C-5895-3542-82B1-CE3A050D9330}"/>
              </a:ext>
            </a:extLst>
          </p:cNvPr>
          <p:cNvSpPr/>
          <p:nvPr/>
        </p:nvSpPr>
        <p:spPr>
          <a:xfrm rot="13612359">
            <a:off x="828018" y="4968769"/>
            <a:ext cx="962614" cy="129424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8223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47942D-EE8F-954E-A475-C570149A19AA}"/>
              </a:ext>
            </a:extLst>
          </p:cNvPr>
          <p:cNvSpPr>
            <a:spLocks noGrp="1"/>
          </p:cNvSpPr>
          <p:nvPr>
            <p:ph type="title"/>
          </p:nvPr>
        </p:nvSpPr>
        <p:spPr/>
        <p:txBody>
          <a:bodyPr/>
          <a:lstStyle/>
          <a:p>
            <a:r>
              <a:rPr lang="en-US" dirty="0"/>
              <a:t>Discussion Questions</a:t>
            </a:r>
          </a:p>
        </p:txBody>
      </p:sp>
      <p:sp>
        <p:nvSpPr>
          <p:cNvPr id="3" name="Content Placeholder 2">
            <a:extLst>
              <a:ext uri="{FF2B5EF4-FFF2-40B4-BE49-F238E27FC236}">
                <a16:creationId xmlns:a16="http://schemas.microsoft.com/office/drawing/2014/main" xmlns="" id="{6444233F-23B7-AA42-AD0F-B24DAAEEBCC2}"/>
              </a:ext>
            </a:extLst>
          </p:cNvPr>
          <p:cNvSpPr>
            <a:spLocks noGrp="1"/>
          </p:cNvSpPr>
          <p:nvPr>
            <p:ph idx="1"/>
          </p:nvPr>
        </p:nvSpPr>
        <p:spPr/>
        <p:txBody>
          <a:bodyPr>
            <a:normAutofit lnSpcReduction="10000"/>
          </a:bodyPr>
          <a:lstStyle/>
          <a:p>
            <a:pPr marL="0" indent="0">
              <a:buNone/>
            </a:pPr>
            <a:r>
              <a:rPr lang="en-US" dirty="0"/>
              <a:t>Poll: How comfortable are you with the concept of students as partners (co-creators ) in learning, teaching, and assessment?</a:t>
            </a:r>
          </a:p>
          <a:p>
            <a:pPr marL="457200" lvl="1" indent="0">
              <a:buNone/>
            </a:pPr>
            <a:r>
              <a:rPr lang="en-US" dirty="0"/>
              <a:t>endorse…agree with reservation…mixed feelings…doubtful…</a:t>
            </a:r>
          </a:p>
          <a:p>
            <a:r>
              <a:rPr lang="en-US" dirty="0"/>
              <a:t>How do you or how might we engage students as partners: </a:t>
            </a:r>
          </a:p>
          <a:p>
            <a:pPr lvl="1"/>
            <a:r>
              <a:rPr lang="en-US" dirty="0"/>
              <a:t>in curriculum and/or course design,</a:t>
            </a:r>
          </a:p>
          <a:p>
            <a:pPr lvl="1"/>
            <a:r>
              <a:rPr lang="en-US" dirty="0"/>
              <a:t>in </a:t>
            </a:r>
            <a:r>
              <a:rPr lang="en-US" dirty="0" err="1"/>
              <a:t>SoTL</a:t>
            </a:r>
            <a:r>
              <a:rPr lang="en-US" dirty="0"/>
              <a:t> research,</a:t>
            </a:r>
          </a:p>
          <a:p>
            <a:pPr lvl="1"/>
            <a:r>
              <a:rPr lang="en-US" dirty="0"/>
              <a:t>in subject-based research and inquiry,</a:t>
            </a:r>
          </a:p>
          <a:p>
            <a:pPr lvl="1"/>
            <a:r>
              <a:rPr lang="en-US" dirty="0"/>
              <a:t>in learning, teaching and assessment?</a:t>
            </a:r>
          </a:p>
          <a:p>
            <a:r>
              <a:rPr lang="en-US" dirty="0"/>
              <a:t>What things might limit or constrain the engagement of students as partners in learning, teaching, and research? How can we remove or reduce these barriers? </a:t>
            </a:r>
          </a:p>
          <a:p>
            <a:pPr lvl="1"/>
            <a:endParaRPr lang="en-US" dirty="0"/>
          </a:p>
        </p:txBody>
      </p:sp>
    </p:spTree>
    <p:extLst>
      <p:ext uri="{BB962C8B-B14F-4D97-AF65-F5344CB8AC3E}">
        <p14:creationId xmlns:p14="http://schemas.microsoft.com/office/powerpoint/2010/main" val="24841258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944</TotalTime>
  <Words>483</Words>
  <Application>Microsoft Office PowerPoint</Application>
  <PresentationFormat>Custom</PresentationFormat>
  <Paragraphs>53</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Co-Creation: Students as Partners</vt:lpstr>
      <vt:lpstr>    Co-creative (LTRM 2.0)</vt:lpstr>
      <vt:lpstr>STLHE 2016 Keynote</vt:lpstr>
      <vt:lpstr>PowerPoint Presentation</vt:lpstr>
      <vt:lpstr>PowerPoint Presentation</vt:lpstr>
      <vt:lpstr>PowerPoint Presentation</vt:lpstr>
      <vt:lpstr>Discussion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jean slick</dc:creator>
  <cp:lastModifiedBy>Sophia Palahicky</cp:lastModifiedBy>
  <cp:revision>20</cp:revision>
  <dcterms:created xsi:type="dcterms:W3CDTF">2019-01-30T00:30:14Z</dcterms:created>
  <dcterms:modified xsi:type="dcterms:W3CDTF">2019-01-30T18:25:25Z</dcterms:modified>
</cp:coreProperties>
</file>